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harts/chart7.xml" ContentType="application/vnd.openxmlformats-officedocument.drawingml.chart+xml"/>
  <Override PartName="/ppt/diagrams/layout3.xml" ContentType="application/vnd.openxmlformats-officedocument.drawingml.diagramLayout+xml"/>
  <Override PartName="/ppt/diagrams/layout1.xml" ContentType="application/vnd.openxmlformats-officedocument.drawingml.diagramLayout+xml"/>
  <Default Extension="xlsx" ContentType="application/vnd.openxmlformats-officedocument.spreadsheetml.sheet"/>
  <Override PartName="/ppt/diagrams/data2.xml" ContentType="application/vnd.openxmlformats-officedocument.drawingml.diagramData+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diagrams/data3.xml" ContentType="application/vnd.openxmlformats-officedocument.drawingml.diagramData+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charts/chart1.xml" ContentType="application/vnd.openxmlformats-officedocument.drawingml.chart+xml"/>
  <Override PartName="/ppt/charts/chart2.xml" ContentType="application/vnd.openxmlformats-officedocument.drawingml.chart+xml"/>
  <Override PartName="/ppt/diagrams/colors3.xml" ContentType="application/vnd.openxmlformats-officedocument.drawingml.diagramColors+xml"/>
  <Override PartName="/docProps/core.xml" ContentType="application/vnd.openxmlformats-package.core-properties+xml"/>
  <Override PartName="/ppt/diagrams/drawing4.xml" ContentType="application/vnd.ms-office.drawingml.diagramDrawing+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diagrams/colors2.xml" ContentType="application/vnd.openxmlformats-officedocument.drawingml.diagramColors+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rawings/drawing1.xml" ContentType="application/vnd.openxmlformats-officedocument.drawingml.chartshapes+xml"/>
  <Override PartName="/ppt/diagrams/quickStyle3.xml" ContentType="application/vnd.openxmlformats-officedocument.drawingml.diagramStyle+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charts/chart8.xml" ContentType="application/vnd.openxmlformats-officedocument.drawingml.chart+xml"/>
  <Override PartName="/ppt/slideLayouts/slideLayout10.xml" ContentType="application/vnd.openxmlformats-officedocument.presentationml.slideLayout+xml"/>
  <Override PartName="/ppt/diagrams/layout2.xml" ContentType="application/vnd.openxmlformats-officedocument.drawingml.diagramLayout+xml"/>
  <Override PartName="/ppt/charts/chart6.xml" ContentType="application/vnd.openxmlformats-officedocument.drawingml.char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56" r:id="rId2"/>
    <p:sldId id="362" r:id="rId3"/>
    <p:sldId id="320" r:id="rId4"/>
    <p:sldId id="415" r:id="rId5"/>
    <p:sldId id="321" r:id="rId6"/>
    <p:sldId id="416" r:id="rId7"/>
    <p:sldId id="417" r:id="rId8"/>
    <p:sldId id="418" r:id="rId9"/>
    <p:sldId id="430" r:id="rId10"/>
    <p:sldId id="431" r:id="rId11"/>
    <p:sldId id="432" r:id="rId12"/>
    <p:sldId id="261" r:id="rId13"/>
    <p:sldId id="364" r:id="rId14"/>
    <p:sldId id="413" r:id="rId15"/>
    <p:sldId id="428" r:id="rId16"/>
    <p:sldId id="366" r:id="rId17"/>
    <p:sldId id="334" r:id="rId18"/>
    <p:sldId id="367" r:id="rId19"/>
    <p:sldId id="368" r:id="rId20"/>
    <p:sldId id="369" r:id="rId21"/>
    <p:sldId id="370" r:id="rId22"/>
    <p:sldId id="371" r:id="rId23"/>
    <p:sldId id="372" r:id="rId24"/>
    <p:sldId id="385" r:id="rId25"/>
    <p:sldId id="433" r:id="rId26"/>
    <p:sldId id="386" r:id="rId27"/>
    <p:sldId id="426" r:id="rId28"/>
    <p:sldId id="387" r:id="rId29"/>
    <p:sldId id="392" r:id="rId30"/>
    <p:sldId id="331" r:id="rId31"/>
    <p:sldId id="330" r:id="rId32"/>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CCFFFF"/>
    <a:srgbClr val="66FFCC"/>
    <a:srgbClr val="66FFFF"/>
    <a:srgbClr val="FFCCFF"/>
    <a:srgbClr val="9966FF"/>
    <a:srgbClr val="CC3300"/>
    <a:srgbClr val="10A40C"/>
    <a:srgbClr val="FC4C59"/>
    <a:srgbClr val="FF99FF"/>
    <a:srgbClr val="17375E"/>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2838BEF-8BB2-4498-84A7-C5851F593DF1}" styleName="Средний стиль 4 - акцент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08FB837D-C827-4EFA-A057-4D05807E0F7C}" styleName="Стиль из темы 1 - акцент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C4B1156A-380E-4F78-BDF5-A606A8083BF9}" styleName="Средний стиль 4 - акцент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D7AC3CCA-C797-4891-BE02-D94E43425B78}" styleName="Средний стиль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8A107856-5554-42FB-B03E-39F5DBC370BA}" styleName="Средний стиль 4 - акцент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0505E3EF-67EA-436B-97B2-0124C06EBD24}" styleName="Средний стиль 4 - акцент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16D9F66E-5EB9-4882-86FB-DCBF35E3C3E4}" styleName="Средний стиль 4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46F890A9-2807-4EBB-B81D-B2AA78EC7F39}" styleName="Темный стиль 2 - акцент 5/акцент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10A1B5D5-9B99-4C35-A422-299274C87663}" styleName="Средний стиль 1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912C8C85-51F0-491E-9774-3900AFEF0FD7}" styleName="Светлый стиль 2 - акцент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38B1855-1B75-4FBE-930C-398BA8C253C6}" styleName="Стиль из темы 2 - акцент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8D230F3-CF80-4859-8CE7-A43EE81993B5}" styleName="Светлый стиль 1 - акцент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aximized">
    <p:restoredLeft sz="10633" autoAdjust="0"/>
    <p:restoredTop sz="93083" autoAdjust="0"/>
  </p:normalViewPr>
  <p:slideViewPr>
    <p:cSldViewPr snapToGrid="0">
      <p:cViewPr varScale="1">
        <p:scale>
          <a:sx n="97" d="100"/>
          <a:sy n="97" d="100"/>
        </p:scale>
        <p:origin x="-114" y="-204"/>
      </p:cViewPr>
      <p:guideLst>
        <p:guide orient="horz" pos="2160"/>
        <p:guide pos="2880"/>
      </p:guideLst>
    </p:cSldViewPr>
  </p:slideViewPr>
  <p:outlineViewPr>
    <p:cViewPr>
      <p:scale>
        <a:sx n="33" d="100"/>
        <a:sy n="33" d="100"/>
      </p:scale>
      <p:origin x="0" y="3552"/>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_____Microsoft_Office_Excel1.xlsx"/></Relationships>
</file>

<file path=ppt/charts/_rels/chart2.xml.rels><?xml version="1.0" encoding="UTF-8" standalone="yes"?>
<Relationships xmlns="http://schemas.openxmlformats.org/package/2006/relationships"><Relationship Id="rId1" Type="http://schemas.openxmlformats.org/officeDocument/2006/relationships/package" Target="../embeddings/_____Microsoft_Office_Excel2.xlsx"/></Relationships>
</file>

<file path=ppt/charts/_rels/chart3.xml.rels><?xml version="1.0" encoding="UTF-8" standalone="yes"?>
<Relationships xmlns="http://schemas.openxmlformats.org/package/2006/relationships"><Relationship Id="rId1" Type="http://schemas.openxmlformats.org/officeDocument/2006/relationships/package" Target="../embeddings/_____Microsoft_Office_Excel3.xlsx"/></Relationships>
</file>

<file path=ppt/charts/_rels/chart4.xml.rels><?xml version="1.0" encoding="UTF-8" standalone="yes"?>
<Relationships xmlns="http://schemas.openxmlformats.org/package/2006/relationships"><Relationship Id="rId1" Type="http://schemas.openxmlformats.org/officeDocument/2006/relationships/package" Target="../embeddings/_____Microsoft_Office_Excel4.xlsx"/></Relationships>
</file>

<file path=ppt/charts/_rels/chart5.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_____Microsoft_Office_Excel5.xlsx"/></Relationships>
</file>

<file path=ppt/charts/_rels/chart6.xml.rels><?xml version="1.0" encoding="UTF-8" standalone="yes"?>
<Relationships xmlns="http://schemas.openxmlformats.org/package/2006/relationships"><Relationship Id="rId1" Type="http://schemas.openxmlformats.org/officeDocument/2006/relationships/package" Target="../embeddings/_____Microsoft_Office_Excel6.xlsx"/></Relationships>
</file>

<file path=ppt/charts/_rels/chart7.xml.rels><?xml version="1.0" encoding="UTF-8" standalone="yes"?>
<Relationships xmlns="http://schemas.openxmlformats.org/package/2006/relationships"><Relationship Id="rId1" Type="http://schemas.openxmlformats.org/officeDocument/2006/relationships/package" Target="../embeddings/_____Microsoft_Office_Excel7.xlsx"/></Relationships>
</file>

<file path=ppt/charts/_rels/chart8.xml.rels><?xml version="1.0" encoding="UTF-8" standalone="yes"?>
<Relationships xmlns="http://schemas.openxmlformats.org/package/2006/relationships"><Relationship Id="rId1" Type="http://schemas.openxmlformats.org/officeDocument/2006/relationships/package" Target="../embeddings/_____Microsoft_Office_Excel8.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ru-RU"/>
  <c:chart>
    <c:autoTitleDeleted val="1"/>
    <c:plotArea>
      <c:layout>
        <c:manualLayout>
          <c:layoutTarget val="inner"/>
          <c:xMode val="edge"/>
          <c:yMode val="edge"/>
          <c:x val="7.5827857380767416E-2"/>
          <c:y val="1.8465685850525149E-2"/>
          <c:w val="0.92825926636236367"/>
          <c:h val="0.89469641017097135"/>
        </c:manualLayout>
      </c:layout>
      <c:barChart>
        <c:barDir val="col"/>
        <c:grouping val="clustered"/>
        <c:ser>
          <c:idx val="0"/>
          <c:order val="0"/>
          <c:tx>
            <c:strRef>
              <c:f>Лист1!$B$1</c:f>
              <c:strCache>
                <c:ptCount val="1"/>
                <c:pt idx="0">
                  <c:v>2021год факт</c:v>
                </c:pt>
              </c:strCache>
            </c:strRef>
          </c:tx>
          <c:spPr>
            <a:solidFill>
              <a:srgbClr val="00B050"/>
            </a:solidFill>
          </c:spPr>
          <c:dLbls>
            <c:dLbl>
              <c:idx val="0"/>
              <c:layout>
                <c:manualLayout>
                  <c:x val="-2.7284701153487984E-2"/>
                  <c:y val="-6.360802731874067E-3"/>
                </c:manualLayout>
              </c:layout>
              <c:tx>
                <c:rich>
                  <a:bodyPr/>
                  <a:lstStyle/>
                  <a:p>
                    <a:r>
                      <a:rPr lang="ru-RU" dirty="0" smtClean="0"/>
                      <a:t>24035</a:t>
                    </a:r>
                    <a:endParaRPr lang="en-US" dirty="0"/>
                  </a:p>
                </c:rich>
              </c:tx>
              <c:showVal val="1"/>
              <c:extLst>
                <c:ext xmlns:c15="http://schemas.microsoft.com/office/drawing/2012/chart" uri="{CE6537A1-D6FC-4f65-9D91-7224C49458BB}"/>
              </c:extLst>
            </c:dLbl>
            <c:dLbl>
              <c:idx val="1"/>
              <c:layout>
                <c:manualLayout>
                  <c:x val="3.4964884541386467E-3"/>
                  <c:y val="6.1715589331852424E-3"/>
                </c:manualLayout>
              </c:layout>
              <c:tx>
                <c:rich>
                  <a:bodyPr/>
                  <a:lstStyle/>
                  <a:p>
                    <a:r>
                      <a:rPr lang="ru-RU" dirty="0" smtClean="0"/>
                      <a:t>23664,3</a:t>
                    </a:r>
                  </a:p>
                </c:rich>
              </c:tx>
              <c:showVal val="1"/>
              <c:extLst>
                <c:ext xmlns:c15="http://schemas.microsoft.com/office/drawing/2012/chart" uri="{CE6537A1-D6FC-4f65-9D91-7224C49458BB}"/>
              </c:extLst>
            </c:dLbl>
            <c:dLbl>
              <c:idx val="2"/>
              <c:layout>
                <c:manualLayout>
                  <c:x val="-3.8283174807893809E-3"/>
                  <c:y val="-1.8902702457806688E-4"/>
                </c:manualLayout>
              </c:layout>
              <c:tx>
                <c:rich>
                  <a:bodyPr/>
                  <a:lstStyle/>
                  <a:p>
                    <a:r>
                      <a:rPr lang="ru-RU" sz="900" dirty="0" smtClean="0"/>
                      <a:t>1158,7</a:t>
                    </a:r>
                  </a:p>
                  <a:p>
                    <a:endParaRPr lang="en-US" dirty="0"/>
                  </a:p>
                </c:rich>
              </c:tx>
              <c:showVal val="1"/>
              <c:extLst>
                <c:ext xmlns:c15="http://schemas.microsoft.com/office/drawing/2012/chart" uri="{CE6537A1-D6FC-4f65-9D91-7224C49458BB}"/>
              </c:extLst>
            </c:dLbl>
            <c:spPr>
              <a:noFill/>
              <a:ln>
                <a:noFill/>
              </a:ln>
              <a:effectLst/>
            </c:spPr>
            <c:txPr>
              <a:bodyPr/>
              <a:lstStyle/>
              <a:p>
                <a:pPr>
                  <a:defRPr sz="900"/>
                </a:pPr>
                <a:endParaRPr lang="ru-RU"/>
              </a:p>
            </c:txPr>
            <c:showVal val="1"/>
            <c:extLst>
              <c:ext xmlns:c15="http://schemas.microsoft.com/office/drawing/2012/chart" uri="{CE6537A1-D6FC-4f65-9D91-7224C49458BB}">
                <c15:showLeaderLines val="0"/>
              </c:ext>
            </c:extLst>
          </c:dLbls>
          <c:cat>
            <c:strRef>
              <c:f>Лист1!$A$2:$A$7</c:f>
              <c:strCache>
                <c:ptCount val="3"/>
                <c:pt idx="0">
                  <c:v>Доходы</c:v>
                </c:pt>
                <c:pt idx="1">
                  <c:v>Расходы</c:v>
                </c:pt>
                <c:pt idx="2">
                  <c:v>Дефицит/профицит</c:v>
                </c:pt>
              </c:strCache>
            </c:strRef>
          </c:cat>
          <c:val>
            <c:numRef>
              <c:f>Лист1!$B$2:$B$7</c:f>
              <c:numCache>
                <c:formatCode>General</c:formatCode>
                <c:ptCount val="6"/>
                <c:pt idx="0" formatCode="#,##0">
                  <c:v>23056.799999999996</c:v>
                </c:pt>
                <c:pt idx="1">
                  <c:v>23481.8</c:v>
                </c:pt>
                <c:pt idx="2">
                  <c:v>-424.8</c:v>
                </c:pt>
              </c:numCache>
            </c:numRef>
          </c:val>
        </c:ser>
        <c:ser>
          <c:idx val="1"/>
          <c:order val="1"/>
          <c:tx>
            <c:strRef>
              <c:f>Лист1!$C$1</c:f>
              <c:strCache>
                <c:ptCount val="1"/>
                <c:pt idx="0">
                  <c:v>2022 год оценка</c:v>
                </c:pt>
              </c:strCache>
            </c:strRef>
          </c:tx>
          <c:dLbls>
            <c:dLbl>
              <c:idx val="0"/>
              <c:layout>
                <c:manualLayout>
                  <c:x val="2.3375209530048149E-3"/>
                  <c:y val="-3.0710821818834506E-2"/>
                </c:manualLayout>
              </c:layout>
              <c:tx>
                <c:rich>
                  <a:bodyPr/>
                  <a:lstStyle/>
                  <a:p>
                    <a:r>
                      <a:rPr lang="ru-RU" dirty="0" smtClean="0"/>
                      <a:t>23056,8</a:t>
                    </a:r>
                    <a:endParaRPr lang="en-US" dirty="0"/>
                  </a:p>
                </c:rich>
              </c:tx>
              <c:showVal val="1"/>
              <c:extLst>
                <c:ext xmlns:c15="http://schemas.microsoft.com/office/drawing/2012/chart" uri="{CE6537A1-D6FC-4f65-9D91-7224C49458BB}"/>
              </c:extLst>
            </c:dLbl>
            <c:dLbl>
              <c:idx val="1"/>
              <c:layout>
                <c:manualLayout>
                  <c:x val="-1.5132694250176217E-2"/>
                  <c:y val="8.2588768456418708E-3"/>
                </c:manualLayout>
              </c:layout>
              <c:showVal val="1"/>
              <c:extLst>
                <c:ext xmlns:c15="http://schemas.microsoft.com/office/drawing/2012/chart" uri="{CE6537A1-D6FC-4f65-9D91-7224C49458BB}"/>
              </c:extLst>
            </c:dLbl>
            <c:dLbl>
              <c:idx val="2"/>
              <c:layout>
                <c:manualLayout>
                  <c:x val="-1.3402224556433846E-3"/>
                  <c:y val="8.8755991907390162E-3"/>
                </c:manualLayout>
              </c:layout>
              <c:showVal val="1"/>
              <c:extLst>
                <c:ext xmlns:c15="http://schemas.microsoft.com/office/drawing/2012/chart" uri="{CE6537A1-D6FC-4f65-9D91-7224C49458BB}"/>
              </c:extLst>
            </c:dLbl>
            <c:spPr>
              <a:noFill/>
              <a:ln>
                <a:noFill/>
              </a:ln>
              <a:effectLst/>
            </c:spPr>
            <c:txPr>
              <a:bodyPr/>
              <a:lstStyle/>
              <a:p>
                <a:pPr>
                  <a:defRPr sz="900"/>
                </a:pPr>
                <a:endParaRPr lang="ru-RU"/>
              </a:p>
            </c:txPr>
            <c:showVal val="1"/>
            <c:extLst>
              <c:ext xmlns:c15="http://schemas.microsoft.com/office/drawing/2012/chart" uri="{CE6537A1-D6FC-4f65-9D91-7224C49458BB}">
                <c15:showLeaderLines val="0"/>
              </c:ext>
            </c:extLst>
          </c:dLbls>
          <c:cat>
            <c:strRef>
              <c:f>Лист1!$A$2:$A$7</c:f>
              <c:strCache>
                <c:ptCount val="3"/>
                <c:pt idx="0">
                  <c:v>Доходы</c:v>
                </c:pt>
                <c:pt idx="1">
                  <c:v>Расходы</c:v>
                </c:pt>
                <c:pt idx="2">
                  <c:v>Дефицит/профицит</c:v>
                </c:pt>
              </c:strCache>
            </c:strRef>
          </c:cat>
          <c:val>
            <c:numRef>
              <c:f>Лист1!$C$2:$C$7</c:f>
              <c:numCache>
                <c:formatCode>#,##0.0</c:formatCode>
                <c:ptCount val="6"/>
                <c:pt idx="0">
                  <c:v>23471.7</c:v>
                </c:pt>
                <c:pt idx="1">
                  <c:v>23958.6</c:v>
                </c:pt>
                <c:pt idx="2" formatCode="#,##0.00">
                  <c:v>-486.9</c:v>
                </c:pt>
              </c:numCache>
            </c:numRef>
          </c:val>
        </c:ser>
        <c:ser>
          <c:idx val="2"/>
          <c:order val="2"/>
          <c:tx>
            <c:strRef>
              <c:f>Лист1!$D$1</c:f>
              <c:strCache>
                <c:ptCount val="1"/>
                <c:pt idx="0">
                  <c:v>2023 год</c:v>
                </c:pt>
              </c:strCache>
            </c:strRef>
          </c:tx>
          <c:dLbls>
            <c:dLbl>
              <c:idx val="0"/>
              <c:layout>
                <c:manualLayout>
                  <c:x val="6.7976834688462514E-3"/>
                  <c:y val="8.069849821063891E-3"/>
                </c:manualLayout>
              </c:layout>
              <c:tx>
                <c:rich>
                  <a:bodyPr/>
                  <a:lstStyle/>
                  <a:p>
                    <a:r>
                      <a:rPr lang="ru-RU" sz="800" dirty="0" smtClean="0"/>
                      <a:t>20411,5</a:t>
                    </a:r>
                    <a:endParaRPr lang="en-US" sz="800" dirty="0"/>
                  </a:p>
                </c:rich>
              </c:tx>
              <c:showVal val="1"/>
              <c:extLst>
                <c:ext xmlns:c15="http://schemas.microsoft.com/office/drawing/2012/chart" uri="{CE6537A1-D6FC-4f65-9D91-7224C49458BB}"/>
              </c:extLst>
            </c:dLbl>
            <c:dLbl>
              <c:idx val="1"/>
              <c:layout>
                <c:manualLayout>
                  <c:x val="6.8786311843206339E-3"/>
                  <c:y val="5.5060624131684742E-3"/>
                </c:manualLayout>
              </c:layout>
              <c:tx>
                <c:rich>
                  <a:bodyPr/>
                  <a:lstStyle/>
                  <a:p>
                    <a:r>
                      <a:rPr lang="ru-RU" dirty="0" smtClean="0"/>
                      <a:t>20411,5</a:t>
                    </a:r>
                    <a:endParaRPr lang="en-US" dirty="0"/>
                  </a:p>
                </c:rich>
              </c:tx>
              <c:showVal val="1"/>
              <c:extLst>
                <c:ext xmlns:c15="http://schemas.microsoft.com/office/drawing/2012/chart" uri="{CE6537A1-D6FC-4f65-9D91-7224C49458BB}"/>
              </c:extLst>
            </c:dLbl>
            <c:dLbl>
              <c:idx val="2"/>
              <c:layout>
                <c:manualLayout>
                  <c:x val="-4.8919591407632504E-4"/>
                  <c:y val="3.7805404915613512E-4"/>
                </c:manualLayout>
              </c:layout>
              <c:showVal val="1"/>
              <c:extLst>
                <c:ext xmlns:c15="http://schemas.microsoft.com/office/drawing/2012/chart" uri="{CE6537A1-D6FC-4f65-9D91-7224C49458BB}"/>
              </c:extLst>
            </c:dLbl>
            <c:spPr>
              <a:noFill/>
              <a:ln>
                <a:noFill/>
              </a:ln>
              <a:effectLst/>
            </c:spPr>
            <c:txPr>
              <a:bodyPr/>
              <a:lstStyle/>
              <a:p>
                <a:pPr>
                  <a:defRPr sz="900"/>
                </a:pPr>
                <a:endParaRPr lang="ru-RU"/>
              </a:p>
            </c:txPr>
            <c:showVal val="1"/>
            <c:extLst>
              <c:ext xmlns:c15="http://schemas.microsoft.com/office/drawing/2012/chart" uri="{CE6537A1-D6FC-4f65-9D91-7224C49458BB}">
                <c15:showLeaderLines val="0"/>
              </c:ext>
            </c:extLst>
          </c:dLbls>
          <c:cat>
            <c:strRef>
              <c:f>Лист1!$A$2:$A$7</c:f>
              <c:strCache>
                <c:ptCount val="3"/>
                <c:pt idx="0">
                  <c:v>Доходы</c:v>
                </c:pt>
                <c:pt idx="1">
                  <c:v>Расходы</c:v>
                </c:pt>
                <c:pt idx="2">
                  <c:v>Дефицит/профицит</c:v>
                </c:pt>
              </c:strCache>
            </c:strRef>
          </c:cat>
          <c:val>
            <c:numRef>
              <c:f>Лист1!$D$2:$D$7</c:f>
              <c:numCache>
                <c:formatCode>#,##0.0</c:formatCode>
                <c:ptCount val="6"/>
                <c:pt idx="0">
                  <c:v>23459.3</c:v>
                </c:pt>
                <c:pt idx="1">
                  <c:v>23459.3</c:v>
                </c:pt>
                <c:pt idx="2" formatCode="#,##0">
                  <c:v>0</c:v>
                </c:pt>
                <c:pt idx="5" formatCode="#,##0">
                  <c:v>731909</c:v>
                </c:pt>
              </c:numCache>
            </c:numRef>
          </c:val>
        </c:ser>
        <c:ser>
          <c:idx val="3"/>
          <c:order val="3"/>
          <c:tx>
            <c:strRef>
              <c:f>Лист1!$E$1</c:f>
              <c:strCache>
                <c:ptCount val="1"/>
                <c:pt idx="0">
                  <c:v>2024год</c:v>
                </c:pt>
              </c:strCache>
            </c:strRef>
          </c:tx>
          <c:cat>
            <c:strRef>
              <c:f>Лист1!$A$2:$A$7</c:f>
              <c:strCache>
                <c:ptCount val="3"/>
                <c:pt idx="0">
                  <c:v>Доходы</c:v>
                </c:pt>
                <c:pt idx="1">
                  <c:v>Расходы</c:v>
                </c:pt>
                <c:pt idx="2">
                  <c:v>Дефицит/профицит</c:v>
                </c:pt>
              </c:strCache>
            </c:strRef>
          </c:cat>
          <c:val>
            <c:numRef>
              <c:f>Лист1!$E$2:$E$7</c:f>
              <c:numCache>
                <c:formatCode>#,##0.0</c:formatCode>
                <c:ptCount val="6"/>
                <c:pt idx="0">
                  <c:v>15935.3</c:v>
                </c:pt>
                <c:pt idx="1">
                  <c:v>15935.3</c:v>
                </c:pt>
                <c:pt idx="2" formatCode="#,##0">
                  <c:v>0</c:v>
                </c:pt>
              </c:numCache>
            </c:numRef>
          </c:val>
        </c:ser>
        <c:ser>
          <c:idx val="4"/>
          <c:order val="4"/>
          <c:tx>
            <c:strRef>
              <c:f>Лист1!$F$1</c:f>
              <c:strCache>
                <c:ptCount val="1"/>
                <c:pt idx="0">
                  <c:v>2025 год </c:v>
                </c:pt>
              </c:strCache>
            </c:strRef>
          </c:tx>
          <c:dLbls>
            <c:dLbl>
              <c:idx val="0"/>
              <c:layout>
                <c:manualLayout>
                  <c:x val="-1.7253864036367871E-2"/>
                  <c:y val="0"/>
                </c:manualLayout>
              </c:layout>
              <c:tx>
                <c:rich>
                  <a:bodyPr/>
                  <a:lstStyle/>
                  <a:p>
                    <a:r>
                      <a:rPr lang="ru-RU" sz="800" dirty="0" smtClean="0"/>
                      <a:t>14958,3</a:t>
                    </a:r>
                    <a:endParaRPr lang="en-US" sz="800" dirty="0"/>
                  </a:p>
                </c:rich>
              </c:tx>
              <c:showVal val="1"/>
            </c:dLbl>
            <c:dLbl>
              <c:idx val="1"/>
              <c:layout>
                <c:manualLayout>
                  <c:x val="0"/>
                  <c:y val="8.2590936197526384E-3"/>
                </c:manualLayout>
              </c:layout>
              <c:tx>
                <c:rich>
                  <a:bodyPr/>
                  <a:lstStyle/>
                  <a:p>
                    <a:r>
                      <a:rPr lang="ru-RU" dirty="0" smtClean="0"/>
                      <a:t>14958,3</a:t>
                    </a:r>
                    <a:endParaRPr lang="en-US" dirty="0"/>
                  </a:p>
                </c:rich>
              </c:tx>
              <c:showVal val="1"/>
            </c:dLbl>
            <c:showVal val="1"/>
          </c:dLbls>
          <c:cat>
            <c:strRef>
              <c:f>Лист1!$A$2:$A$7</c:f>
              <c:strCache>
                <c:ptCount val="3"/>
                <c:pt idx="0">
                  <c:v>Доходы</c:v>
                </c:pt>
                <c:pt idx="1">
                  <c:v>Расходы</c:v>
                </c:pt>
                <c:pt idx="2">
                  <c:v>Дефицит/профицит</c:v>
                </c:pt>
              </c:strCache>
            </c:strRef>
          </c:cat>
          <c:val>
            <c:numRef>
              <c:f>Лист1!$F$2:$F$7</c:f>
              <c:numCache>
                <c:formatCode>#,##0.0</c:formatCode>
                <c:ptCount val="6"/>
                <c:pt idx="0">
                  <c:v>15834.9</c:v>
                </c:pt>
                <c:pt idx="1">
                  <c:v>15834.9</c:v>
                </c:pt>
                <c:pt idx="2" formatCode="#,##0">
                  <c:v>0</c:v>
                </c:pt>
                <c:pt idx="3" formatCode="#,##0">
                  <c:v>0</c:v>
                </c:pt>
                <c:pt idx="4" formatCode="#,##0">
                  <c:v>0</c:v>
                </c:pt>
              </c:numCache>
            </c:numRef>
          </c:val>
        </c:ser>
        <c:gapWidth val="300"/>
        <c:axId val="126063360"/>
        <c:axId val="126064896"/>
      </c:barChart>
      <c:catAx>
        <c:axId val="126063360"/>
        <c:scaling>
          <c:orientation val="minMax"/>
        </c:scaling>
        <c:axPos val="b"/>
        <c:numFmt formatCode="General" sourceLinked="0"/>
        <c:majorTickMark val="none"/>
        <c:tickLblPos val="nextTo"/>
        <c:crossAx val="126064896"/>
        <c:crosses val="autoZero"/>
        <c:auto val="1"/>
        <c:lblAlgn val="ctr"/>
        <c:lblOffset val="100"/>
      </c:catAx>
      <c:valAx>
        <c:axId val="126064896"/>
        <c:scaling>
          <c:orientation val="minMax"/>
        </c:scaling>
        <c:axPos val="l"/>
        <c:majorGridlines/>
        <c:minorGridlines/>
        <c:numFmt formatCode="#,##0" sourceLinked="0"/>
        <c:tickLblPos val="nextTo"/>
        <c:crossAx val="126063360"/>
        <c:crosses val="autoZero"/>
        <c:crossBetween val="between"/>
      </c:valAx>
    </c:plotArea>
    <c:legend>
      <c:legendPos val="r"/>
      <c:layout>
        <c:manualLayout>
          <c:xMode val="edge"/>
          <c:yMode val="edge"/>
          <c:x val="0.85764934419373784"/>
          <c:y val="0.23721570339839332"/>
          <c:w val="0.1272716589481413"/>
          <c:h val="0.24101054020758722"/>
        </c:manualLayout>
      </c:layout>
    </c:legend>
    <c:plotVisOnly val="1"/>
    <c:dispBlanksAs val="gap"/>
  </c:chart>
  <c:txPr>
    <a:bodyPr/>
    <a:lstStyle/>
    <a:p>
      <a:pPr>
        <a:defRPr sz="1050">
          <a:latin typeface="Times New Roman" panose="02020603050405020304" pitchFamily="18" charset="0"/>
          <a:cs typeface="Times New Roman" panose="02020603050405020304" pitchFamily="18" charset="0"/>
        </a:defRPr>
      </a:pPr>
      <a:endParaRPr lang="ru-RU"/>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sz="1800" b="1">
                <a:solidFill>
                  <a:schemeClr val="tx1">
                    <a:lumMod val="95000"/>
                    <a:lumOff val="5000"/>
                  </a:schemeClr>
                </a:solidFill>
                <a:latin typeface="Times New Roman" panose="02020603050405020304" pitchFamily="18" charset="0"/>
                <a:cs typeface="Times New Roman" panose="02020603050405020304" pitchFamily="18" charset="0"/>
              </a:defRPr>
            </a:pPr>
            <a:r>
              <a:rPr lang="ru-RU" dirty="0" smtClean="0"/>
              <a:t>2025 </a:t>
            </a:r>
            <a:r>
              <a:rPr lang="ru-RU" dirty="0"/>
              <a:t>год</a:t>
            </a:r>
          </a:p>
        </c:rich>
      </c:tx>
      <c:layout>
        <c:manualLayout>
          <c:xMode val="edge"/>
          <c:yMode val="edge"/>
          <c:x val="0.40231962553002681"/>
          <c:y val="0.11253223647391654"/>
        </c:manualLayout>
      </c:layout>
    </c:title>
    <c:view3D>
      <c:rotX val="30"/>
      <c:perspective val="30"/>
    </c:view3D>
    <c:plotArea>
      <c:layout>
        <c:manualLayout>
          <c:layoutTarget val="inner"/>
          <c:xMode val="edge"/>
          <c:yMode val="edge"/>
          <c:x val="0.16494549495708269"/>
          <c:y val="0.24525055586647204"/>
          <c:w val="0.75215508509846862"/>
          <c:h val="0.6376121032027684"/>
        </c:manualLayout>
      </c:layout>
      <c:pie3DChart>
        <c:varyColors val="1"/>
        <c:ser>
          <c:idx val="0"/>
          <c:order val="0"/>
          <c:tx>
            <c:strRef>
              <c:f>Лист1!$B$1</c:f>
              <c:strCache>
                <c:ptCount val="1"/>
                <c:pt idx="0">
                  <c:v>2023 год</c:v>
                </c:pt>
              </c:strCache>
            </c:strRef>
          </c:tx>
          <c:dPt>
            <c:idx val="0"/>
            <c:explosion val="10"/>
            <c:spPr>
              <a:solidFill>
                <a:schemeClr val="bg2">
                  <a:lumMod val="75000"/>
                </a:schemeClr>
              </a:solidFill>
            </c:spPr>
          </c:dPt>
          <c:dPt>
            <c:idx val="1"/>
            <c:spPr>
              <a:solidFill>
                <a:srgbClr val="3FCD57"/>
              </a:solidFill>
            </c:spPr>
          </c:dPt>
          <c:dPt>
            <c:idx val="2"/>
            <c:explosion val="6"/>
            <c:spPr>
              <a:solidFill>
                <a:schemeClr val="accent6"/>
              </a:solidFill>
            </c:spPr>
          </c:dPt>
          <c:dLbls>
            <c:dLbl>
              <c:idx val="0"/>
              <c:layout/>
              <c:tx>
                <c:rich>
                  <a:bodyPr/>
                  <a:lstStyle/>
                  <a:p>
                    <a:r>
                      <a:rPr lang="en-US" smtClean="0"/>
                      <a:t>5</a:t>
                    </a:r>
                    <a:r>
                      <a:rPr lang="ru-RU" smtClean="0"/>
                      <a:t>7,4</a:t>
                    </a:r>
                    <a:r>
                      <a:rPr lang="en-US" smtClean="0"/>
                      <a:t>%</a:t>
                    </a:r>
                    <a:endParaRPr lang="en-US"/>
                  </a:p>
                </c:rich>
              </c:tx>
              <c:showPercent val="1"/>
            </c:dLbl>
            <c:dLbl>
              <c:idx val="1"/>
              <c:layout>
                <c:manualLayout>
                  <c:x val="-1.1845796409458705E-2"/>
                  <c:y val="3.5287122048613943E-2"/>
                </c:manualLayout>
              </c:layout>
              <c:tx>
                <c:rich>
                  <a:bodyPr/>
                  <a:lstStyle/>
                  <a:p>
                    <a:r>
                      <a:rPr lang="en-US" dirty="0" smtClean="0"/>
                      <a:t>1</a:t>
                    </a:r>
                    <a:r>
                      <a:rPr lang="ru-RU" dirty="0" smtClean="0"/>
                      <a:t>,6</a:t>
                    </a:r>
                    <a:r>
                      <a:rPr lang="en-US" dirty="0" smtClean="0"/>
                      <a:t>%</a:t>
                    </a:r>
                    <a:endParaRPr lang="en-US" dirty="0"/>
                  </a:p>
                </c:rich>
              </c:tx>
              <c:showPercent val="1"/>
              <c:extLst>
                <c:ext xmlns:c15="http://schemas.microsoft.com/office/drawing/2012/chart" uri="{CE6537A1-D6FC-4f65-9D91-7224C49458BB}"/>
              </c:extLst>
            </c:dLbl>
            <c:dLbl>
              <c:idx val="2"/>
              <c:layout/>
              <c:tx>
                <c:rich>
                  <a:bodyPr/>
                  <a:lstStyle/>
                  <a:p>
                    <a:r>
                      <a:rPr lang="en-US" smtClean="0"/>
                      <a:t>4</a:t>
                    </a:r>
                    <a:r>
                      <a:rPr lang="ru-RU" smtClean="0"/>
                      <a:t>5,2</a:t>
                    </a:r>
                    <a:r>
                      <a:rPr lang="en-US" smtClean="0"/>
                      <a:t>%</a:t>
                    </a:r>
                    <a:endParaRPr lang="en-US"/>
                  </a:p>
                </c:rich>
              </c:tx>
              <c:showPercent val="1"/>
            </c:dLbl>
            <c:spPr>
              <a:noFill/>
              <a:ln>
                <a:noFill/>
              </a:ln>
              <a:effectLst/>
            </c:spPr>
            <c:txPr>
              <a:bodyPr/>
              <a:lstStyle/>
              <a:p>
                <a:pPr>
                  <a:defRPr sz="1400" b="0" i="0">
                    <a:solidFill>
                      <a:schemeClr val="tx1">
                        <a:lumMod val="95000"/>
                        <a:lumOff val="5000"/>
                      </a:schemeClr>
                    </a:solidFill>
                    <a:latin typeface="Times New Roman" panose="02020603050405020304" pitchFamily="18" charset="0"/>
                    <a:cs typeface="Times New Roman" panose="02020603050405020304" pitchFamily="18" charset="0"/>
                  </a:defRPr>
                </a:pPr>
                <a:endParaRPr lang="ru-RU"/>
              </a:p>
            </c:txPr>
            <c:showPercent val="1"/>
            <c:extLst>
              <c:ext xmlns:c15="http://schemas.microsoft.com/office/drawing/2012/chart" uri="{CE6537A1-D6FC-4f65-9D91-7224C49458BB}"/>
            </c:extLst>
          </c:dLbls>
          <c:cat>
            <c:numRef>
              <c:f>Лист1!$A$2:$A$4</c:f>
              <c:numCache>
                <c:formatCode>General</c:formatCode>
                <c:ptCount val="3"/>
              </c:numCache>
            </c:numRef>
          </c:cat>
          <c:val>
            <c:numRef>
              <c:f>Лист1!$B$2:$B$4</c:f>
              <c:numCache>
                <c:formatCode>General</c:formatCode>
                <c:ptCount val="3"/>
                <c:pt idx="0">
                  <c:v>8545.7999999999829</c:v>
                </c:pt>
                <c:pt idx="1">
                  <c:v>188.1</c:v>
                </c:pt>
                <c:pt idx="2">
                  <c:v>6822.3</c:v>
                </c:pt>
              </c:numCache>
            </c:numRef>
          </c:val>
        </c:ser>
      </c:pie3DChart>
    </c:plotArea>
    <c:plotVisOnly val="1"/>
    <c:dispBlanksAs val="zero"/>
  </c:chart>
  <c:txPr>
    <a:bodyPr/>
    <a:lstStyle/>
    <a:p>
      <a:pPr>
        <a:defRPr sz="1800"/>
      </a:pPr>
      <a:endParaRPr lang="ru-RU"/>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sz="1800" b="1">
                <a:solidFill>
                  <a:schemeClr val="tx1">
                    <a:lumMod val="95000"/>
                    <a:lumOff val="5000"/>
                  </a:schemeClr>
                </a:solidFill>
                <a:latin typeface="Times New Roman" panose="02020603050405020304" pitchFamily="18" charset="0"/>
                <a:cs typeface="Times New Roman" panose="02020603050405020304" pitchFamily="18" charset="0"/>
              </a:defRPr>
            </a:pPr>
            <a:r>
              <a:rPr lang="ru-RU" dirty="0" smtClean="0"/>
              <a:t>2023год</a:t>
            </a:r>
            <a:endParaRPr lang="ru-RU" dirty="0"/>
          </a:p>
        </c:rich>
      </c:tx>
      <c:layout>
        <c:manualLayout>
          <c:xMode val="edge"/>
          <c:yMode val="edge"/>
          <c:x val="0.32152453397777558"/>
          <c:y val="8.1219619102395044E-2"/>
        </c:manualLayout>
      </c:layout>
    </c:title>
    <c:view3D>
      <c:rotX val="30"/>
      <c:perspective val="30"/>
    </c:view3D>
    <c:plotArea>
      <c:layout>
        <c:manualLayout>
          <c:layoutTarget val="inner"/>
          <c:xMode val="edge"/>
          <c:yMode val="edge"/>
          <c:x val="0.18824272816654194"/>
          <c:y val="0.20849795588754957"/>
          <c:w val="0.81154471885706159"/>
          <c:h val="0.63866316441030369"/>
        </c:manualLayout>
      </c:layout>
      <c:pie3DChart>
        <c:varyColors val="1"/>
        <c:ser>
          <c:idx val="0"/>
          <c:order val="0"/>
          <c:tx>
            <c:strRef>
              <c:f>Лист1!$B$1</c:f>
              <c:strCache>
                <c:ptCount val="1"/>
                <c:pt idx="0">
                  <c:v>2021год</c:v>
                </c:pt>
              </c:strCache>
            </c:strRef>
          </c:tx>
          <c:explosion val="10"/>
          <c:dPt>
            <c:idx val="0"/>
            <c:spPr>
              <a:solidFill>
                <a:schemeClr val="bg2">
                  <a:lumMod val="75000"/>
                </a:schemeClr>
              </a:solidFill>
            </c:spPr>
          </c:dPt>
          <c:dPt>
            <c:idx val="1"/>
            <c:spPr>
              <a:solidFill>
                <a:srgbClr val="3FCD57"/>
              </a:solidFill>
            </c:spPr>
          </c:dPt>
          <c:dPt>
            <c:idx val="2"/>
            <c:spPr>
              <a:solidFill>
                <a:schemeClr val="accent6"/>
              </a:solidFill>
            </c:spPr>
          </c:dPt>
          <c:dLbls>
            <c:dLbl>
              <c:idx val="0"/>
              <c:layout/>
              <c:tx>
                <c:rich>
                  <a:bodyPr/>
                  <a:lstStyle/>
                  <a:p>
                    <a:r>
                      <a:rPr lang="ru-RU" smtClean="0"/>
                      <a:t>41,3</a:t>
                    </a:r>
                    <a:r>
                      <a:rPr lang="en-US" smtClean="0"/>
                      <a:t>%</a:t>
                    </a:r>
                    <a:endParaRPr lang="en-US"/>
                  </a:p>
                </c:rich>
              </c:tx>
              <c:showPercent val="1"/>
            </c:dLbl>
            <c:dLbl>
              <c:idx val="1"/>
              <c:layout/>
              <c:tx>
                <c:rich>
                  <a:bodyPr/>
                  <a:lstStyle/>
                  <a:p>
                    <a:r>
                      <a:rPr lang="ru-RU" smtClean="0"/>
                      <a:t>1,3</a:t>
                    </a:r>
                    <a:r>
                      <a:rPr lang="en-US" smtClean="0"/>
                      <a:t>%</a:t>
                    </a:r>
                    <a:endParaRPr lang="en-US"/>
                  </a:p>
                </c:rich>
              </c:tx>
              <c:showPercent val="1"/>
            </c:dLbl>
            <c:dLbl>
              <c:idx val="2"/>
              <c:layout/>
              <c:tx>
                <c:rich>
                  <a:bodyPr/>
                  <a:lstStyle/>
                  <a:p>
                    <a:r>
                      <a:rPr lang="ru-RU" smtClean="0"/>
                      <a:t>57,4</a:t>
                    </a:r>
                    <a:r>
                      <a:rPr lang="en-US" smtClean="0"/>
                      <a:t>%</a:t>
                    </a:r>
                    <a:endParaRPr lang="en-US"/>
                  </a:p>
                </c:rich>
              </c:tx>
              <c:showPercent val="1"/>
            </c:dLbl>
            <c:spPr>
              <a:noFill/>
              <a:ln>
                <a:noFill/>
              </a:ln>
              <a:effectLst/>
            </c:spPr>
            <c:txPr>
              <a:bodyPr/>
              <a:lstStyle/>
              <a:p>
                <a:pPr>
                  <a:defRPr sz="1400" b="0">
                    <a:solidFill>
                      <a:schemeClr val="tx1">
                        <a:lumMod val="95000"/>
                        <a:lumOff val="5000"/>
                      </a:schemeClr>
                    </a:solidFill>
                    <a:latin typeface="Times New Roman" panose="02020603050405020304" pitchFamily="18" charset="0"/>
                    <a:cs typeface="Times New Roman" panose="02020603050405020304" pitchFamily="18" charset="0"/>
                  </a:defRPr>
                </a:pPr>
                <a:endParaRPr lang="ru-RU"/>
              </a:p>
            </c:txPr>
            <c:showPercent val="1"/>
            <c:extLst>
              <c:ext xmlns:c15="http://schemas.microsoft.com/office/drawing/2012/chart" uri="{CE6537A1-D6FC-4f65-9D91-7224C49458BB}"/>
            </c:extLst>
          </c:dLbls>
          <c:cat>
            <c:numRef>
              <c:f>Лист1!$A$2:$A$4</c:f>
              <c:numCache>
                <c:formatCode>General</c:formatCode>
                <c:ptCount val="3"/>
              </c:numCache>
            </c:numRef>
          </c:cat>
          <c:val>
            <c:numRef>
              <c:f>Лист1!$B$2:$B$4</c:f>
              <c:numCache>
                <c:formatCode>General</c:formatCode>
                <c:ptCount val="3"/>
                <c:pt idx="0">
                  <c:v>8423.9</c:v>
                </c:pt>
                <c:pt idx="1">
                  <c:v>226.8</c:v>
                </c:pt>
                <c:pt idx="2">
                  <c:v>14906.2</c:v>
                </c:pt>
              </c:numCache>
            </c:numRef>
          </c:val>
        </c:ser>
      </c:pie3DChart>
    </c:plotArea>
    <c:plotVisOnly val="1"/>
    <c:dispBlanksAs val="zero"/>
  </c:chart>
  <c:txPr>
    <a:bodyPr/>
    <a:lstStyle/>
    <a:p>
      <a:pPr>
        <a:defRPr sz="1800"/>
      </a:pPr>
      <a:endParaRPr lang="ru-RU"/>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sz="1800" b="1">
                <a:solidFill>
                  <a:schemeClr val="tx1">
                    <a:lumMod val="95000"/>
                    <a:lumOff val="5000"/>
                  </a:schemeClr>
                </a:solidFill>
                <a:latin typeface="Times New Roman" panose="02020603050405020304" pitchFamily="18" charset="0"/>
                <a:cs typeface="Times New Roman" panose="02020603050405020304" pitchFamily="18" charset="0"/>
              </a:defRPr>
            </a:pPr>
            <a:r>
              <a:rPr lang="ru-RU" dirty="0" smtClean="0"/>
              <a:t>2024 </a:t>
            </a:r>
            <a:r>
              <a:rPr lang="ru-RU" dirty="0"/>
              <a:t>год</a:t>
            </a:r>
          </a:p>
        </c:rich>
      </c:tx>
      <c:layout/>
    </c:title>
    <c:view3D>
      <c:rotX val="30"/>
      <c:perspective val="30"/>
    </c:view3D>
    <c:plotArea>
      <c:layout>
        <c:manualLayout>
          <c:layoutTarget val="inner"/>
          <c:xMode val="edge"/>
          <c:yMode val="edge"/>
          <c:x val="0.10334948208587924"/>
          <c:y val="0.40111812973161731"/>
          <c:w val="0.89665051791412165"/>
          <c:h val="0.49134867951180211"/>
        </c:manualLayout>
      </c:layout>
      <c:pie3DChart>
        <c:varyColors val="1"/>
        <c:ser>
          <c:idx val="0"/>
          <c:order val="0"/>
          <c:tx>
            <c:strRef>
              <c:f>Лист1!$B$1</c:f>
              <c:strCache>
                <c:ptCount val="1"/>
                <c:pt idx="0">
                  <c:v>2022год</c:v>
                </c:pt>
              </c:strCache>
            </c:strRef>
          </c:tx>
          <c:dPt>
            <c:idx val="0"/>
            <c:explosion val="16"/>
            <c:spPr>
              <a:solidFill>
                <a:schemeClr val="bg2">
                  <a:lumMod val="75000"/>
                </a:schemeClr>
              </a:solidFill>
            </c:spPr>
          </c:dPt>
          <c:dPt>
            <c:idx val="1"/>
            <c:spPr>
              <a:solidFill>
                <a:srgbClr val="3FCD57"/>
              </a:solidFill>
            </c:spPr>
          </c:dPt>
          <c:dPt>
            <c:idx val="2"/>
            <c:explosion val="11"/>
            <c:spPr>
              <a:solidFill>
                <a:schemeClr val="accent6"/>
              </a:solidFill>
            </c:spPr>
          </c:dPt>
          <c:dLbls>
            <c:dLbl>
              <c:idx val="0"/>
              <c:layout/>
              <c:tx>
                <c:rich>
                  <a:bodyPr/>
                  <a:lstStyle/>
                  <a:p>
                    <a:r>
                      <a:rPr lang="ru-RU" sz="1000" smtClean="0"/>
                      <a:t>53,1</a:t>
                    </a:r>
                    <a:r>
                      <a:rPr lang="en-US" sz="1000" smtClean="0"/>
                      <a:t>%</a:t>
                    </a:r>
                    <a:endParaRPr lang="en-US" sz="1000"/>
                  </a:p>
                </c:rich>
              </c:tx>
              <c:showPercent val="1"/>
            </c:dLbl>
            <c:dLbl>
              <c:idx val="1"/>
              <c:layout/>
              <c:tx>
                <c:rich>
                  <a:bodyPr/>
                  <a:lstStyle/>
                  <a:p>
                    <a:r>
                      <a:rPr lang="en-US" sz="1100" smtClean="0"/>
                      <a:t>1</a:t>
                    </a:r>
                    <a:r>
                      <a:rPr lang="ru-RU" sz="1100" smtClean="0"/>
                      <a:t>,6</a:t>
                    </a:r>
                    <a:r>
                      <a:rPr lang="en-US" sz="1100" smtClean="0"/>
                      <a:t>%</a:t>
                    </a:r>
                    <a:endParaRPr lang="en-US" sz="1100"/>
                  </a:p>
                </c:rich>
              </c:tx>
              <c:showPercent val="1"/>
            </c:dLbl>
            <c:dLbl>
              <c:idx val="2"/>
              <c:layout/>
              <c:tx>
                <c:rich>
                  <a:bodyPr/>
                  <a:lstStyle/>
                  <a:p>
                    <a:r>
                      <a:rPr lang="ru-RU" sz="1050" smtClean="0"/>
                      <a:t>45,3%</a:t>
                    </a:r>
                    <a:endParaRPr lang="en-US" sz="1050"/>
                  </a:p>
                </c:rich>
              </c:tx>
              <c:showPercent val="1"/>
            </c:dLbl>
            <c:showPercent val="1"/>
          </c:dLbls>
          <c:cat>
            <c:numRef>
              <c:f>Лист1!$A$2:$A$4</c:f>
              <c:numCache>
                <c:formatCode>General</c:formatCode>
                <c:ptCount val="3"/>
              </c:numCache>
            </c:numRef>
          </c:cat>
          <c:val>
            <c:numRef>
              <c:f>Лист1!$B$2:$B$4</c:f>
              <c:numCache>
                <c:formatCode>General</c:formatCode>
                <c:ptCount val="3"/>
                <c:pt idx="0">
                  <c:v>8530.5</c:v>
                </c:pt>
                <c:pt idx="1">
                  <c:v>193.1</c:v>
                </c:pt>
                <c:pt idx="2">
                  <c:v>8403.2000000000007</c:v>
                </c:pt>
              </c:numCache>
            </c:numRef>
          </c:val>
        </c:ser>
        <c:dLbls>
          <c:showPercent val="1"/>
        </c:dLbls>
      </c:pie3DChart>
    </c:plotArea>
    <c:legend>
      <c:legendPos val="t"/>
      <c:layout/>
    </c:legend>
    <c:plotVisOnly val="1"/>
    <c:dispBlanksAs val="zero"/>
  </c:chart>
  <c:txPr>
    <a:bodyPr/>
    <a:lstStyle/>
    <a:p>
      <a:pPr>
        <a:defRPr sz="1800"/>
      </a:pPr>
      <a:endParaRPr lang="ru-RU"/>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ru-RU"/>
  <c:chart>
    <c:view3D>
      <c:perspective val="30"/>
    </c:view3D>
    <c:plotArea>
      <c:layout>
        <c:manualLayout>
          <c:layoutTarget val="inner"/>
          <c:xMode val="edge"/>
          <c:yMode val="edge"/>
          <c:x val="0"/>
          <c:y val="2.1023239453008612E-3"/>
          <c:w val="0.83545286739797553"/>
          <c:h val="0.92464729746957908"/>
        </c:manualLayout>
      </c:layout>
      <c:bar3DChart>
        <c:barDir val="col"/>
        <c:grouping val="stacked"/>
        <c:ser>
          <c:idx val="0"/>
          <c:order val="0"/>
          <c:tx>
            <c:strRef>
              <c:f>Лист1!$B$1</c:f>
              <c:strCache>
                <c:ptCount val="1"/>
                <c:pt idx="0">
                  <c:v>Налоговые доходы</c:v>
                </c:pt>
              </c:strCache>
            </c:strRef>
          </c:tx>
          <c:spPr>
            <a:solidFill>
              <a:schemeClr val="bg2">
                <a:lumMod val="75000"/>
              </a:schemeClr>
            </a:solidFill>
          </c:spPr>
          <c:dLbls>
            <c:dLbl>
              <c:idx val="0"/>
              <c:layout>
                <c:manualLayout>
                  <c:x val="1.3752680091483801E-2"/>
                  <c:y val="-1.1978346456692912E-2"/>
                </c:manualLayout>
              </c:layout>
              <c:tx>
                <c:rich>
                  <a:bodyPr/>
                  <a:lstStyle/>
                  <a:p>
                    <a:r>
                      <a:rPr lang="ru-RU" dirty="0" smtClean="0"/>
                      <a:t>9661,7</a:t>
                    </a:r>
                    <a:endParaRPr lang="en-US" dirty="0"/>
                  </a:p>
                </c:rich>
              </c:tx>
              <c:showVal val="1"/>
              <c:extLst>
                <c:ext xmlns:c15="http://schemas.microsoft.com/office/drawing/2012/chart" uri="{CE6537A1-D6FC-4f65-9D91-7224C49458BB}"/>
              </c:extLst>
            </c:dLbl>
            <c:dLbl>
              <c:idx val="1"/>
              <c:layout>
                <c:manualLayout>
                  <c:x val="3.6096498766541085E-2"/>
                  <c:y val="0"/>
                </c:manualLayout>
              </c:layout>
              <c:tx>
                <c:rich>
                  <a:bodyPr/>
                  <a:lstStyle/>
                  <a:p>
                    <a:r>
                      <a:rPr lang="ru-RU" dirty="0" smtClean="0"/>
                      <a:t>8267,1</a:t>
                    </a:r>
                    <a:endParaRPr lang="en-US" dirty="0"/>
                  </a:p>
                </c:rich>
              </c:tx>
              <c:showVal val="1"/>
              <c:extLst>
                <c:ext xmlns:c15="http://schemas.microsoft.com/office/drawing/2012/chart" uri="{CE6537A1-D6FC-4f65-9D91-7224C49458BB}"/>
              </c:extLst>
            </c:dLbl>
            <c:dLbl>
              <c:idx val="2"/>
              <c:layout>
                <c:manualLayout>
                  <c:x val="1.176195548529848E-2"/>
                  <c:y val="5.0331294849841109E-3"/>
                </c:manualLayout>
              </c:layout>
              <c:tx>
                <c:rich>
                  <a:bodyPr/>
                  <a:lstStyle/>
                  <a:p>
                    <a:r>
                      <a:rPr lang="ru-RU" dirty="0" smtClean="0"/>
                      <a:t>8383,7</a:t>
                    </a:r>
                    <a:endParaRPr lang="en-US" dirty="0"/>
                  </a:p>
                </c:rich>
              </c:tx>
              <c:showVal val="1"/>
              <c:extLst>
                <c:ext xmlns:c15="http://schemas.microsoft.com/office/drawing/2012/chart" uri="{CE6537A1-D6FC-4f65-9D91-7224C49458BB}"/>
              </c:extLst>
            </c:dLbl>
            <c:dLbl>
              <c:idx val="3"/>
              <c:layout/>
              <c:tx>
                <c:rich>
                  <a:bodyPr/>
                  <a:lstStyle/>
                  <a:p>
                    <a:r>
                      <a:rPr lang="ru-RU" dirty="0" smtClean="0"/>
                      <a:t>8541,4</a:t>
                    </a:r>
                    <a:endParaRPr lang="en-US" dirty="0"/>
                  </a:p>
                </c:rich>
              </c:tx>
              <c:showVal val="1"/>
            </c:dLbl>
            <c:numFmt formatCode="#,##0" sourceLinked="0"/>
            <c:spPr>
              <a:noFill/>
              <a:ln>
                <a:noFill/>
              </a:ln>
              <a:effectLst/>
            </c:spPr>
            <c:txPr>
              <a:bodyPr/>
              <a:lstStyle/>
              <a:p>
                <a:pPr>
                  <a:defRPr sz="1400" b="1"/>
                </a:pPr>
                <a:endParaRPr lang="ru-RU"/>
              </a:p>
            </c:txPr>
            <c:showVal val="1"/>
            <c:extLst>
              <c:ext xmlns:c15="http://schemas.microsoft.com/office/drawing/2012/chart" uri="{CE6537A1-D6FC-4f65-9D91-7224C49458BB}">
                <c15:showLeaderLines val="0"/>
              </c:ext>
            </c:extLst>
          </c:dLbls>
          <c:cat>
            <c:strRef>
              <c:f>Лист1!$A$2:$A$6</c:f>
              <c:strCache>
                <c:ptCount val="4"/>
                <c:pt idx="0">
                  <c:v>2020 оценка год </c:v>
                </c:pt>
                <c:pt idx="1">
                  <c:v>Доходы на 2021год </c:v>
                </c:pt>
                <c:pt idx="2">
                  <c:v>Доходы на 2022 год</c:v>
                </c:pt>
                <c:pt idx="3">
                  <c:v>Доходы на 2023 год</c:v>
                </c:pt>
              </c:strCache>
            </c:strRef>
          </c:cat>
          <c:val>
            <c:numRef>
              <c:f>Лист1!$B$2:$B$6</c:f>
              <c:numCache>
                <c:formatCode>#,##0</c:formatCode>
                <c:ptCount val="4"/>
                <c:pt idx="0">
                  <c:v>8726.2999999999829</c:v>
                </c:pt>
                <c:pt idx="1">
                  <c:v>8423.9</c:v>
                </c:pt>
                <c:pt idx="2" formatCode="General">
                  <c:v>8530.5</c:v>
                </c:pt>
                <c:pt idx="3" formatCode="General">
                  <c:v>8545.7999999999829</c:v>
                </c:pt>
              </c:numCache>
            </c:numRef>
          </c:val>
        </c:ser>
        <c:ser>
          <c:idx val="1"/>
          <c:order val="1"/>
          <c:tx>
            <c:strRef>
              <c:f>Лист1!$C$1</c:f>
              <c:strCache>
                <c:ptCount val="1"/>
                <c:pt idx="0">
                  <c:v>Неналоговые доходы</c:v>
                </c:pt>
              </c:strCache>
            </c:strRef>
          </c:tx>
          <c:spPr>
            <a:solidFill>
              <a:srgbClr val="00B050"/>
            </a:solidFill>
          </c:spPr>
          <c:dLbls>
            <c:dLbl>
              <c:idx val="0"/>
              <c:layout>
                <c:manualLayout>
                  <c:x val="6.0821923995177411E-3"/>
                  <c:y val="-3.2528652668416445E-2"/>
                </c:manualLayout>
              </c:layout>
              <c:tx>
                <c:rich>
                  <a:bodyPr/>
                  <a:lstStyle/>
                  <a:p>
                    <a:r>
                      <a:rPr lang="ru-RU" dirty="0" smtClean="0"/>
                      <a:t>458,2</a:t>
                    </a:r>
                    <a:endParaRPr lang="en-US" dirty="0"/>
                  </a:p>
                </c:rich>
              </c:tx>
              <c:showVal val="1"/>
              <c:separator>; </c:separator>
              <c:extLst>
                <c:ext xmlns:c15="http://schemas.microsoft.com/office/drawing/2012/chart" uri="{CE6537A1-D6FC-4f65-9D91-7224C49458BB}"/>
              </c:extLst>
            </c:dLbl>
            <c:dLbl>
              <c:idx val="1"/>
              <c:layout>
                <c:manualLayout>
                  <c:x val="1.6802793550426307E-3"/>
                  <c:y val="-3.0198776909904208E-2"/>
                </c:manualLayout>
              </c:layout>
              <c:tx>
                <c:rich>
                  <a:bodyPr/>
                  <a:lstStyle/>
                  <a:p>
                    <a:r>
                      <a:rPr lang="ru-RU" dirty="0" smtClean="0"/>
                      <a:t>241,9</a:t>
                    </a:r>
                    <a:endParaRPr lang="en-US" dirty="0"/>
                  </a:p>
                </c:rich>
              </c:tx>
              <c:showVal val="1"/>
              <c:separator>; </c:separator>
              <c:extLst>
                <c:ext xmlns:c15="http://schemas.microsoft.com/office/drawing/2012/chart" uri="{CE6537A1-D6FC-4f65-9D91-7224C49458BB}"/>
              </c:extLst>
            </c:dLbl>
            <c:dLbl>
              <c:idx val="2"/>
              <c:layout>
                <c:manualLayout>
                  <c:x val="1.6802793550426307E-3"/>
                  <c:y val="-2.7682212167412443E-2"/>
                </c:manualLayout>
              </c:layout>
              <c:tx>
                <c:rich>
                  <a:bodyPr/>
                  <a:lstStyle/>
                  <a:p>
                    <a:r>
                      <a:rPr lang="ru-RU" dirty="0" smtClean="0"/>
                      <a:t>235,1</a:t>
                    </a:r>
                    <a:endParaRPr lang="en-US" dirty="0"/>
                  </a:p>
                </c:rich>
              </c:tx>
              <c:showVal val="1"/>
              <c:separator>; </c:separator>
              <c:extLst>
                <c:ext xmlns:c15="http://schemas.microsoft.com/office/drawing/2012/chart" uri="{CE6537A1-D6FC-4f65-9D91-7224C49458BB}"/>
              </c:extLst>
            </c:dLbl>
            <c:dLbl>
              <c:idx val="3"/>
              <c:layout/>
              <c:tx>
                <c:rich>
                  <a:bodyPr/>
                  <a:lstStyle/>
                  <a:p>
                    <a:r>
                      <a:rPr lang="ru-RU" dirty="0" smtClean="0"/>
                      <a:t>235,1</a:t>
                    </a:r>
                    <a:endParaRPr lang="en-US" dirty="0"/>
                  </a:p>
                </c:rich>
              </c:tx>
              <c:showVal val="1"/>
              <c:separator>; </c:separator>
            </c:dLbl>
            <c:numFmt formatCode="#,##0" sourceLinked="0"/>
            <c:spPr>
              <a:noFill/>
              <a:ln>
                <a:noFill/>
              </a:ln>
              <a:effectLst/>
            </c:spPr>
            <c:txPr>
              <a:bodyPr/>
              <a:lstStyle/>
              <a:p>
                <a:pPr>
                  <a:defRPr sz="1400" b="1"/>
                </a:pPr>
                <a:endParaRPr lang="ru-RU"/>
              </a:p>
            </c:txPr>
            <c:showVal val="1"/>
            <c:separator>; </c:separator>
            <c:extLst>
              <c:ext xmlns:c15="http://schemas.microsoft.com/office/drawing/2012/chart" uri="{CE6537A1-D6FC-4f65-9D91-7224C49458BB}">
                <c15:showLeaderLines val="0"/>
              </c:ext>
            </c:extLst>
          </c:dLbls>
          <c:cat>
            <c:strRef>
              <c:f>Лист1!$A$2:$A$6</c:f>
              <c:strCache>
                <c:ptCount val="4"/>
                <c:pt idx="0">
                  <c:v>2020 оценка год </c:v>
                </c:pt>
                <c:pt idx="1">
                  <c:v>Доходы на 2021год </c:v>
                </c:pt>
                <c:pt idx="2">
                  <c:v>Доходы на 2022 год</c:v>
                </c:pt>
                <c:pt idx="3">
                  <c:v>Доходы на 2023 год</c:v>
                </c:pt>
              </c:strCache>
            </c:strRef>
          </c:cat>
          <c:val>
            <c:numRef>
              <c:f>Лист1!$C$2:$C$6</c:f>
              <c:numCache>
                <c:formatCode>#,##0</c:formatCode>
                <c:ptCount val="4"/>
                <c:pt idx="0">
                  <c:v>576.29999999999995</c:v>
                </c:pt>
                <c:pt idx="1">
                  <c:v>226.8</c:v>
                </c:pt>
                <c:pt idx="2" formatCode="General">
                  <c:v>193.1</c:v>
                </c:pt>
                <c:pt idx="3" formatCode="General">
                  <c:v>188.1</c:v>
                </c:pt>
              </c:numCache>
            </c:numRef>
          </c:val>
        </c:ser>
        <c:ser>
          <c:idx val="2"/>
          <c:order val="2"/>
          <c:tx>
            <c:strRef>
              <c:f>Лист1!$D$1</c:f>
              <c:strCache>
                <c:ptCount val="1"/>
                <c:pt idx="0">
                  <c:v>Безвозмездные поступления</c:v>
                </c:pt>
              </c:strCache>
            </c:strRef>
          </c:tx>
          <c:spPr>
            <a:solidFill>
              <a:srgbClr val="CCFFFF"/>
            </a:solidFill>
          </c:spPr>
          <c:dLbls>
            <c:dLbl>
              <c:idx val="0"/>
              <c:layout>
                <c:manualLayout>
                  <c:x val="-1.388817447662162E-3"/>
                  <c:y val="-2.1193132108486442E-2"/>
                </c:manualLayout>
              </c:layout>
              <c:tx>
                <c:rich>
                  <a:bodyPr/>
                  <a:lstStyle/>
                  <a:p>
                    <a:r>
                      <a:rPr lang="ru-RU" dirty="0" smtClean="0"/>
                      <a:t>13351,8</a:t>
                    </a:r>
                    <a:endParaRPr lang="en-US" dirty="0"/>
                  </a:p>
                </c:rich>
              </c:tx>
              <c:showVal val="1"/>
            </c:dLbl>
            <c:dLbl>
              <c:idx val="1"/>
              <c:layout/>
              <c:tx>
                <c:rich>
                  <a:bodyPr/>
                  <a:lstStyle/>
                  <a:p>
                    <a:r>
                      <a:rPr lang="ru-RU" dirty="0" smtClean="0"/>
                      <a:t>18950,3</a:t>
                    </a:r>
                    <a:endParaRPr lang="en-US" dirty="0"/>
                  </a:p>
                </c:rich>
              </c:tx>
              <c:showVal val="1"/>
            </c:dLbl>
            <c:dLbl>
              <c:idx val="2"/>
              <c:layout/>
              <c:tx>
                <c:rich>
                  <a:bodyPr/>
                  <a:lstStyle/>
                  <a:p>
                    <a:r>
                      <a:rPr lang="ru-RU" dirty="0" smtClean="0"/>
                      <a:t>7316,5</a:t>
                    </a:r>
                    <a:endParaRPr lang="en-US" dirty="0"/>
                  </a:p>
                </c:rich>
              </c:tx>
              <c:showVal val="1"/>
            </c:dLbl>
            <c:dLbl>
              <c:idx val="3"/>
              <c:layout/>
              <c:tx>
                <c:rich>
                  <a:bodyPr/>
                  <a:lstStyle/>
                  <a:p>
                    <a:r>
                      <a:rPr lang="ru-RU" dirty="0" smtClean="0"/>
                      <a:t>7058,4</a:t>
                    </a:r>
                    <a:endParaRPr lang="en-US" dirty="0"/>
                  </a:p>
                </c:rich>
              </c:tx>
              <c:showVal val="1"/>
            </c:dLbl>
            <c:numFmt formatCode="#,##0" sourceLinked="0"/>
            <c:spPr>
              <a:noFill/>
              <a:ln>
                <a:noFill/>
              </a:ln>
              <a:effectLst/>
            </c:spPr>
            <c:txPr>
              <a:bodyPr/>
              <a:lstStyle/>
              <a:p>
                <a:pPr>
                  <a:defRPr sz="1400" b="1"/>
                </a:pPr>
                <a:endParaRPr lang="ru-RU"/>
              </a:p>
            </c:txPr>
            <c:showVal val="1"/>
            <c:extLst>
              <c:ext xmlns:c15="http://schemas.microsoft.com/office/drawing/2012/chart" uri="{CE6537A1-D6FC-4f65-9D91-7224C49458BB}">
                <c15:showLeaderLines val="0"/>
              </c:ext>
            </c:extLst>
          </c:dLbls>
          <c:cat>
            <c:strRef>
              <c:f>Лист1!$A$2:$A$6</c:f>
              <c:strCache>
                <c:ptCount val="4"/>
                <c:pt idx="0">
                  <c:v>2020 оценка год </c:v>
                </c:pt>
                <c:pt idx="1">
                  <c:v>Доходы на 2021год </c:v>
                </c:pt>
                <c:pt idx="2">
                  <c:v>Доходы на 2022 год</c:v>
                </c:pt>
                <c:pt idx="3">
                  <c:v>Доходы на 2023 год</c:v>
                </c:pt>
              </c:strCache>
            </c:strRef>
          </c:cat>
          <c:val>
            <c:numRef>
              <c:f>Лист1!$D$2:$D$6</c:f>
              <c:numCache>
                <c:formatCode>#,##0</c:formatCode>
                <c:ptCount val="4"/>
                <c:pt idx="0">
                  <c:v>14499.4</c:v>
                </c:pt>
                <c:pt idx="1">
                  <c:v>14906.2</c:v>
                </c:pt>
                <c:pt idx="2" formatCode="General">
                  <c:v>8403.2000000000007</c:v>
                </c:pt>
                <c:pt idx="3" formatCode="General">
                  <c:v>6822.3</c:v>
                </c:pt>
              </c:numCache>
            </c:numRef>
          </c:val>
        </c:ser>
        <c:shape val="box"/>
        <c:axId val="138770688"/>
        <c:axId val="138620928"/>
        <c:axId val="0"/>
      </c:bar3DChart>
      <c:catAx>
        <c:axId val="138770688"/>
        <c:scaling>
          <c:orientation val="minMax"/>
        </c:scaling>
        <c:delete val="1"/>
        <c:axPos val="b"/>
        <c:numFmt formatCode="General" sourceLinked="1"/>
        <c:tickLblPos val="nextTo"/>
        <c:crossAx val="138620928"/>
        <c:crosses val="autoZero"/>
        <c:auto val="1"/>
        <c:lblAlgn val="ctr"/>
        <c:lblOffset val="100"/>
      </c:catAx>
      <c:valAx>
        <c:axId val="138620928"/>
        <c:scaling>
          <c:orientation val="minMax"/>
        </c:scaling>
        <c:delete val="1"/>
        <c:axPos val="l"/>
        <c:majorGridlines/>
        <c:numFmt formatCode="#,##0" sourceLinked="1"/>
        <c:tickLblPos val="nextTo"/>
        <c:crossAx val="138770688"/>
        <c:crosses val="autoZero"/>
        <c:crossBetween val="between"/>
      </c:valAx>
    </c:plotArea>
    <c:plotVisOnly val="1"/>
    <c:dispBlanksAs val="gap"/>
  </c:chart>
  <c:txPr>
    <a:bodyPr/>
    <a:lstStyle/>
    <a:p>
      <a:pPr>
        <a:defRPr sz="1600">
          <a:solidFill>
            <a:schemeClr val="tx1">
              <a:lumMod val="95000"/>
              <a:lumOff val="5000"/>
            </a:schemeClr>
          </a:solidFill>
          <a:latin typeface="Times New Roman" panose="02020603050405020304" pitchFamily="18" charset="0"/>
          <a:cs typeface="Times New Roman" panose="02020603050405020304" pitchFamily="18" charset="0"/>
        </a:defRPr>
      </a:pPr>
      <a:endParaRPr lang="ru-RU"/>
    </a:p>
  </c:txPr>
  <c:externalData r:id="rId1"/>
  <c:userShapes r:id="rId2"/>
</c:chartSpace>
</file>

<file path=ppt/charts/chart6.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a:pPr>
            <a:r>
              <a:rPr lang="ru-RU" dirty="0" smtClean="0"/>
              <a:t>2022год</a:t>
            </a:r>
            <a:endParaRPr lang="ru-RU" dirty="0"/>
          </a:p>
        </c:rich>
      </c:tx>
      <c:layout>
        <c:manualLayout>
          <c:xMode val="edge"/>
          <c:yMode val="edge"/>
          <c:x val="3.758454964044658E-2"/>
          <c:y val="5.2946559424887095E-2"/>
        </c:manualLayout>
      </c:layout>
    </c:title>
    <c:view3D>
      <c:rotX val="90"/>
      <c:perspective val="30"/>
    </c:view3D>
    <c:plotArea>
      <c:layout>
        <c:manualLayout>
          <c:layoutTarget val="inner"/>
          <c:xMode val="edge"/>
          <c:yMode val="edge"/>
          <c:x val="0.29297425180016795"/>
          <c:y val="0"/>
          <c:w val="0.70702574819983599"/>
          <c:h val="1"/>
        </c:manualLayout>
      </c:layout>
      <c:pie3DChart>
        <c:varyColors val="1"/>
        <c:ser>
          <c:idx val="0"/>
          <c:order val="0"/>
          <c:tx>
            <c:strRef>
              <c:f>Лист1!$B$1</c:f>
              <c:strCache>
                <c:ptCount val="1"/>
                <c:pt idx="0">
                  <c:v>2021 год</c:v>
                </c:pt>
              </c:strCache>
            </c:strRef>
          </c:tx>
          <c:explosion val="1"/>
          <c:dLbls>
            <c:dLbl>
              <c:idx val="0"/>
              <c:layout>
                <c:manualLayout>
                  <c:x val="-7.6899593333925972E-2"/>
                  <c:y val="-8.1072900167663067E-2"/>
                </c:manualLayout>
              </c:layout>
              <c:showPercent val="1"/>
              <c:extLst>
                <c:ext xmlns:c15="http://schemas.microsoft.com/office/drawing/2012/chart" uri="{CE6537A1-D6FC-4f65-9D91-7224C49458BB}"/>
              </c:extLst>
            </c:dLbl>
            <c:dLbl>
              <c:idx val="2"/>
              <c:layout>
                <c:manualLayout>
                  <c:x val="5.6636364139036534E-2"/>
                  <c:y val="2.1332557058226481E-2"/>
                </c:manualLayout>
              </c:layout>
              <c:showPercent val="1"/>
              <c:extLst>
                <c:ext xmlns:c15="http://schemas.microsoft.com/office/drawing/2012/chart" uri="{CE6537A1-D6FC-4f65-9D91-7224C49458BB}"/>
              </c:extLst>
            </c:dLbl>
            <c:spPr>
              <a:noFill/>
              <a:ln>
                <a:noFill/>
              </a:ln>
              <a:effectLst/>
            </c:spPr>
            <c:showPercent val="1"/>
            <c:showLeaderLines val="1"/>
            <c:extLst>
              <c:ext xmlns:c15="http://schemas.microsoft.com/office/drawing/2012/chart" uri="{CE6537A1-D6FC-4f65-9D91-7224C49458BB}"/>
            </c:extLst>
          </c:dLbls>
          <c:cat>
            <c:strRef>
              <c:f>Лист1!$A$2:$A$8</c:f>
              <c:strCache>
                <c:ptCount val="7"/>
                <c:pt idx="0">
                  <c:v>Культура, кинематография</c:v>
                </c:pt>
                <c:pt idx="1">
                  <c:v>Общегосударственные вопросы</c:v>
                </c:pt>
                <c:pt idx="2">
                  <c:v>национальная оборона</c:v>
                </c:pt>
                <c:pt idx="3">
                  <c:v>Национальная безопасность и правоохранительная деятельность</c:v>
                </c:pt>
                <c:pt idx="4">
                  <c:v>Национальная экономика</c:v>
                </c:pt>
                <c:pt idx="5">
                  <c:v>Жилищно-коммунальное хозяйство</c:v>
                </c:pt>
                <c:pt idx="6">
                  <c:v>социальная политика</c:v>
                </c:pt>
              </c:strCache>
            </c:strRef>
          </c:cat>
          <c:val>
            <c:numRef>
              <c:f>Лист1!$B$2:$B$8</c:f>
              <c:numCache>
                <c:formatCode>General</c:formatCode>
                <c:ptCount val="7"/>
                <c:pt idx="0">
                  <c:v>4922.3</c:v>
                </c:pt>
                <c:pt idx="1">
                  <c:v>4681.4000000000005</c:v>
                </c:pt>
                <c:pt idx="2">
                  <c:v>205</c:v>
                </c:pt>
                <c:pt idx="3">
                  <c:v>120.6</c:v>
                </c:pt>
                <c:pt idx="4">
                  <c:v>3193.1</c:v>
                </c:pt>
                <c:pt idx="5">
                  <c:v>10228.6</c:v>
                </c:pt>
                <c:pt idx="6">
                  <c:v>206</c:v>
                </c:pt>
              </c:numCache>
            </c:numRef>
          </c:val>
        </c:ser>
        <c:dLbls>
          <c:showPercent val="1"/>
        </c:dLbls>
      </c:pie3DChart>
    </c:plotArea>
    <c:plotVisOnly val="1"/>
    <c:dispBlanksAs val="zero"/>
  </c:chart>
  <c:txPr>
    <a:bodyPr/>
    <a:lstStyle/>
    <a:p>
      <a:pPr>
        <a:defRPr sz="900">
          <a:latin typeface="Times New Roman" panose="02020603050405020304" pitchFamily="18" charset="0"/>
          <a:cs typeface="Times New Roman" panose="02020603050405020304" pitchFamily="18" charset="0"/>
        </a:defRPr>
      </a:pPr>
      <a:endParaRPr lang="ru-RU"/>
    </a:p>
  </c:txPr>
  <c:externalData r:id="rId1"/>
</c:chartSpace>
</file>

<file path=ppt/charts/chart7.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a:pPr>
            <a:r>
              <a:rPr lang="ru-RU" dirty="0" smtClean="0"/>
              <a:t>2023 </a:t>
            </a:r>
            <a:r>
              <a:rPr lang="ru-RU" dirty="0"/>
              <a:t>год</a:t>
            </a:r>
          </a:p>
        </c:rich>
      </c:tx>
      <c:layout>
        <c:manualLayout>
          <c:xMode val="edge"/>
          <c:yMode val="edge"/>
          <c:x val="0.18443408982432363"/>
          <c:y val="2.055985878786681E-2"/>
        </c:manualLayout>
      </c:layout>
    </c:title>
    <c:view3D>
      <c:rotX val="90"/>
      <c:perspective val="30"/>
    </c:view3D>
    <c:plotArea>
      <c:layout>
        <c:manualLayout>
          <c:layoutTarget val="inner"/>
          <c:xMode val="edge"/>
          <c:yMode val="edge"/>
          <c:x val="4.2318665192279704E-2"/>
          <c:y val="0.15211203116241395"/>
          <c:w val="0.95572565846790936"/>
          <c:h val="0.84441412401574756"/>
        </c:manualLayout>
      </c:layout>
      <c:pie3DChart>
        <c:varyColors val="1"/>
        <c:ser>
          <c:idx val="0"/>
          <c:order val="0"/>
          <c:tx>
            <c:strRef>
              <c:f>Лист1!$B$1</c:f>
              <c:strCache>
                <c:ptCount val="1"/>
                <c:pt idx="0">
                  <c:v>2022 год</c:v>
                </c:pt>
              </c:strCache>
            </c:strRef>
          </c:tx>
          <c:dPt>
            <c:idx val="0"/>
            <c:explosion val="8"/>
          </c:dPt>
          <c:dPt>
            <c:idx val="1"/>
            <c:explosion val="8"/>
          </c:dPt>
          <c:dPt>
            <c:idx val="5"/>
            <c:explosion val="11"/>
          </c:dPt>
          <c:dLbls>
            <c:dLbl>
              <c:idx val="0"/>
              <c:layout>
                <c:manualLayout>
                  <c:x val="-0.19566306433934322"/>
                  <c:y val="-0.1073850885826771"/>
                </c:manualLayout>
              </c:layout>
              <c:showPercent val="1"/>
              <c:extLst>
                <c:ext xmlns:c15="http://schemas.microsoft.com/office/drawing/2012/chart" uri="{CE6537A1-D6FC-4f65-9D91-7224C49458BB}"/>
              </c:extLst>
            </c:dLbl>
            <c:dLbl>
              <c:idx val="4"/>
              <c:layout>
                <c:manualLayout>
                  <c:x val="2.7013283573729362E-2"/>
                  <c:y val="6.6759596456692938E-2"/>
                </c:manualLayout>
              </c:layout>
              <c:showPercent val="1"/>
              <c:extLst>
                <c:ext xmlns:c15="http://schemas.microsoft.com/office/drawing/2012/chart" uri="{CE6537A1-D6FC-4f65-9D91-7224C49458BB}"/>
              </c:extLst>
            </c:dLbl>
            <c:spPr>
              <a:noFill/>
              <a:ln>
                <a:noFill/>
              </a:ln>
              <a:effectLst/>
            </c:spPr>
            <c:showPercent val="1"/>
            <c:showLeaderLines val="1"/>
            <c:extLst>
              <c:ext xmlns:c15="http://schemas.microsoft.com/office/drawing/2012/chart" uri="{CE6537A1-D6FC-4f65-9D91-7224C49458BB}"/>
            </c:extLst>
          </c:dLbls>
          <c:cat>
            <c:strRef>
              <c:f>Лист1!$A$2:$A$8</c:f>
              <c:strCache>
                <c:ptCount val="7"/>
                <c:pt idx="0">
                  <c:v>Культура, кинематография</c:v>
                </c:pt>
                <c:pt idx="1">
                  <c:v>Общегосударственные вопросы</c:v>
                </c:pt>
                <c:pt idx="2">
                  <c:v>Национальная оборона</c:v>
                </c:pt>
                <c:pt idx="3">
                  <c:v>Социальная политика</c:v>
                </c:pt>
                <c:pt idx="4">
                  <c:v>Национальная безоасность и правоохранительная деятельность</c:v>
                </c:pt>
                <c:pt idx="5">
                  <c:v>Жилищно-коммунальное хозяйство</c:v>
                </c:pt>
                <c:pt idx="6">
                  <c:v>Национальная экономика</c:v>
                </c:pt>
              </c:strCache>
            </c:strRef>
          </c:cat>
          <c:val>
            <c:numRef>
              <c:f>Лист1!$B$2:$B$8</c:f>
              <c:numCache>
                <c:formatCode>General</c:formatCode>
                <c:ptCount val="7"/>
                <c:pt idx="0">
                  <c:v>4403.8</c:v>
                </c:pt>
                <c:pt idx="1">
                  <c:v>4485.5</c:v>
                </c:pt>
                <c:pt idx="2">
                  <c:v>214.9</c:v>
                </c:pt>
                <c:pt idx="3">
                  <c:v>206</c:v>
                </c:pt>
                <c:pt idx="4">
                  <c:v>123.2</c:v>
                </c:pt>
                <c:pt idx="5">
                  <c:v>3668.4</c:v>
                </c:pt>
                <c:pt idx="6">
                  <c:v>3641.6</c:v>
                </c:pt>
              </c:numCache>
            </c:numRef>
          </c:val>
        </c:ser>
        <c:dLbls>
          <c:showPercent val="1"/>
        </c:dLbls>
      </c:pie3DChart>
    </c:plotArea>
    <c:plotVisOnly val="1"/>
    <c:dispBlanksAs val="zero"/>
  </c:chart>
  <c:txPr>
    <a:bodyPr/>
    <a:lstStyle/>
    <a:p>
      <a:pPr>
        <a:defRPr sz="800">
          <a:latin typeface="Times New Roman" panose="02020603050405020304" pitchFamily="18" charset="0"/>
          <a:cs typeface="Times New Roman" panose="02020603050405020304" pitchFamily="18" charset="0"/>
        </a:defRPr>
      </a:pPr>
      <a:endParaRPr lang="ru-RU"/>
    </a:p>
  </c:txPr>
  <c:externalData r:id="rId1"/>
</c:chartSpace>
</file>

<file path=ppt/charts/chart8.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a:pPr>
            <a:r>
              <a:rPr lang="ru-RU" dirty="0" smtClean="0"/>
              <a:t>2024 </a:t>
            </a:r>
            <a:r>
              <a:rPr lang="ru-RU" dirty="0"/>
              <a:t>год</a:t>
            </a:r>
          </a:p>
        </c:rich>
      </c:tx>
      <c:layout>
        <c:manualLayout>
          <c:xMode val="edge"/>
          <c:yMode val="edge"/>
          <c:x val="0.23700240594925634"/>
          <c:y val="0.11973789657285618"/>
        </c:manualLayout>
      </c:layout>
    </c:title>
    <c:view3D>
      <c:rotX val="90"/>
      <c:perspective val="30"/>
    </c:view3D>
    <c:plotArea>
      <c:layout/>
      <c:pie3DChart>
        <c:varyColors val="1"/>
        <c:ser>
          <c:idx val="0"/>
          <c:order val="0"/>
          <c:tx>
            <c:strRef>
              <c:f>Лист1!$B$1</c:f>
              <c:strCache>
                <c:ptCount val="1"/>
                <c:pt idx="0">
                  <c:v>2023 год</c:v>
                </c:pt>
              </c:strCache>
            </c:strRef>
          </c:tx>
          <c:explosion val="8"/>
          <c:dLbls>
            <c:dLbl>
              <c:idx val="0"/>
              <c:layout>
                <c:manualLayout>
                  <c:x val="-0.21137995771361912"/>
                  <c:y val="-0.10890005063845512"/>
                </c:manualLayout>
              </c:layout>
              <c:showPercent val="1"/>
              <c:extLst>
                <c:ext xmlns:c15="http://schemas.microsoft.com/office/drawing/2012/chart" uri="{CE6537A1-D6FC-4f65-9D91-7224C49458BB}"/>
              </c:extLst>
            </c:dLbl>
            <c:spPr>
              <a:noFill/>
              <a:ln>
                <a:noFill/>
              </a:ln>
              <a:effectLst/>
            </c:spPr>
            <c:showPercent val="1"/>
            <c:showLeaderLines val="1"/>
            <c:extLst>
              <c:ext xmlns:c15="http://schemas.microsoft.com/office/drawing/2012/chart" uri="{CE6537A1-D6FC-4f65-9D91-7224C49458BB}"/>
            </c:extLst>
          </c:dLbls>
          <c:cat>
            <c:strRef>
              <c:f>Лист1!$A$2:$A$8</c:f>
              <c:strCache>
                <c:ptCount val="7"/>
                <c:pt idx="0">
                  <c:v>Культура, кинематография</c:v>
                </c:pt>
                <c:pt idx="1">
                  <c:v>Общегосударственные вопросы</c:v>
                </c:pt>
                <c:pt idx="2">
                  <c:v>Национальная оборона</c:v>
                </c:pt>
                <c:pt idx="3">
                  <c:v>Социальная политика</c:v>
                </c:pt>
                <c:pt idx="4">
                  <c:v>Национальная безопасность и правоохранительная деятельность</c:v>
                </c:pt>
                <c:pt idx="5">
                  <c:v>Национальная экономика</c:v>
                </c:pt>
                <c:pt idx="6">
                  <c:v>Жилищно-коммунальное хозяйство</c:v>
                </c:pt>
              </c:strCache>
            </c:strRef>
          </c:cat>
          <c:val>
            <c:numRef>
              <c:f>Лист1!$B$2:$B$8</c:f>
              <c:numCache>
                <c:formatCode>General</c:formatCode>
                <c:ptCount val="7"/>
                <c:pt idx="0">
                  <c:v>4377.8</c:v>
                </c:pt>
                <c:pt idx="1">
                  <c:v>4447.9000000000005</c:v>
                </c:pt>
                <c:pt idx="2">
                  <c:v>214.9</c:v>
                </c:pt>
                <c:pt idx="3">
                  <c:v>206</c:v>
                </c:pt>
                <c:pt idx="4">
                  <c:v>123.2</c:v>
                </c:pt>
                <c:pt idx="5">
                  <c:v>1878.1</c:v>
                </c:pt>
                <c:pt idx="6">
                  <c:v>3541.2</c:v>
                </c:pt>
              </c:numCache>
            </c:numRef>
          </c:val>
        </c:ser>
        <c:dLbls>
          <c:showPercent val="1"/>
        </c:dLbls>
      </c:pie3DChart>
    </c:plotArea>
    <c:plotVisOnly val="1"/>
    <c:dispBlanksAs val="zero"/>
  </c:chart>
  <c:txPr>
    <a:bodyPr/>
    <a:lstStyle/>
    <a:p>
      <a:pPr>
        <a:defRPr sz="800">
          <a:latin typeface="Times New Roman" panose="02020603050405020304" pitchFamily="18" charset="0"/>
          <a:cs typeface="Times New Roman" panose="02020603050405020304" pitchFamily="18" charset="0"/>
        </a:defRPr>
      </a:pPr>
      <a:endParaRPr lang="ru-RU"/>
    </a:p>
  </c:txPr>
  <c:externalData r:id="rId1"/>
</c:chartSpace>
</file>

<file path=ppt/diagrams/_rels/data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image" Target="../media/image5.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91BBB13-62C3-43C6-ADF8-2BEDF22DA76F}" type="doc">
      <dgm:prSet loTypeId="urn:microsoft.com/office/officeart/2005/8/layout/hList2#1" loCatId="list" qsTypeId="urn:microsoft.com/office/officeart/2005/8/quickstyle/simple1" qsCatId="simple" csTypeId="urn:microsoft.com/office/officeart/2005/8/colors/accent1_2" csCatId="accent1" phldr="1"/>
      <dgm:spPr/>
      <dgm:t>
        <a:bodyPr/>
        <a:lstStyle/>
        <a:p>
          <a:endParaRPr lang="ru-RU"/>
        </a:p>
      </dgm:t>
    </dgm:pt>
    <dgm:pt modelId="{43A305AB-8645-4228-BE99-1A544B8B668B}">
      <dgm:prSet phldrT="[Текст]"/>
      <dgm:spPr/>
      <dgm:t>
        <a:bodyPr/>
        <a:lstStyle/>
        <a:p>
          <a:r>
            <a:rPr lang="ru-RU" dirty="0" smtClean="0">
              <a:latin typeface="Times New Roman" panose="02020603050405020304" pitchFamily="18" charset="0"/>
              <a:cs typeface="Times New Roman" panose="02020603050405020304" pitchFamily="18" charset="0"/>
            </a:rPr>
            <a:t>ПРИОРИТЕТЫ НАЛОГОВОЙ ПОЛИТИКИ</a:t>
          </a:r>
          <a:endParaRPr lang="ru-RU" dirty="0">
            <a:latin typeface="Times New Roman" panose="02020603050405020304" pitchFamily="18" charset="0"/>
            <a:cs typeface="Times New Roman" panose="02020603050405020304" pitchFamily="18" charset="0"/>
          </a:endParaRPr>
        </a:p>
      </dgm:t>
    </dgm:pt>
    <dgm:pt modelId="{CB6B7A41-4A47-4369-97A0-CE5E68023E1E}" type="parTrans" cxnId="{90D1B36C-1D3F-4253-8686-586E77DE7E2E}">
      <dgm:prSet/>
      <dgm:spPr/>
      <dgm:t>
        <a:bodyPr/>
        <a:lstStyle/>
        <a:p>
          <a:endParaRPr lang="ru-RU"/>
        </a:p>
      </dgm:t>
    </dgm:pt>
    <dgm:pt modelId="{5D62523F-CF7F-41A0-9FA8-04950856621A}" type="sibTrans" cxnId="{90D1B36C-1D3F-4253-8686-586E77DE7E2E}">
      <dgm:prSet/>
      <dgm:spPr/>
      <dgm:t>
        <a:bodyPr/>
        <a:lstStyle/>
        <a:p>
          <a:endParaRPr lang="ru-RU"/>
        </a:p>
      </dgm:t>
    </dgm:pt>
    <dgm:pt modelId="{C0A08C5A-2895-4971-9FBA-BC4AF024C36E}">
      <dgm:prSet phldrT="[Текст]" custT="1"/>
      <dgm:spPr/>
      <dgm:t>
        <a:bodyPr/>
        <a:lstStyle/>
        <a:p>
          <a:pPr algn="l"/>
          <a:r>
            <a:rPr lang="ru-RU" sz="1400" dirty="0" smtClean="0">
              <a:latin typeface="Times New Roman" panose="02020603050405020304" pitchFamily="18" charset="0"/>
              <a:cs typeface="Times New Roman" panose="02020603050405020304" pitchFamily="18" charset="0"/>
            </a:rPr>
            <a:t>1. Совершенствование  налогообложения имущества физических лиц.</a:t>
          </a:r>
          <a:endParaRPr lang="ru-RU" sz="1400" dirty="0">
            <a:latin typeface="Times New Roman" panose="02020603050405020304" pitchFamily="18" charset="0"/>
            <a:cs typeface="Times New Roman" panose="02020603050405020304" pitchFamily="18" charset="0"/>
          </a:endParaRPr>
        </a:p>
      </dgm:t>
    </dgm:pt>
    <dgm:pt modelId="{4380F7E3-2E77-4910-9C3D-CF9C63BBD54C}" type="parTrans" cxnId="{C4BA63C3-9935-4521-8D09-0F107A3BB348}">
      <dgm:prSet/>
      <dgm:spPr/>
      <dgm:t>
        <a:bodyPr/>
        <a:lstStyle/>
        <a:p>
          <a:endParaRPr lang="ru-RU"/>
        </a:p>
      </dgm:t>
    </dgm:pt>
    <dgm:pt modelId="{EEFFA18C-DE1D-4C41-9392-0D3F914F17B2}" type="sibTrans" cxnId="{C4BA63C3-9935-4521-8D09-0F107A3BB348}">
      <dgm:prSet/>
      <dgm:spPr/>
      <dgm:t>
        <a:bodyPr/>
        <a:lstStyle/>
        <a:p>
          <a:endParaRPr lang="ru-RU"/>
        </a:p>
      </dgm:t>
    </dgm:pt>
    <dgm:pt modelId="{AA56756A-6ED9-4BFA-B172-0BF614D2276F}">
      <dgm:prSet phldrT="[Текст]"/>
      <dgm:spPr/>
      <dgm:t>
        <a:bodyPr/>
        <a:lstStyle/>
        <a:p>
          <a:r>
            <a:rPr lang="ru-RU" dirty="0" smtClean="0">
              <a:latin typeface="Times New Roman" panose="02020603050405020304" pitchFamily="18" charset="0"/>
              <a:cs typeface="Times New Roman" panose="02020603050405020304" pitchFamily="18" charset="0"/>
            </a:rPr>
            <a:t>ПРИОРИТЕТЫ БЮДЖЕТНОЙ ПОЛИТИКИ В СФЕРЕ РАСХОДОВ</a:t>
          </a:r>
          <a:endParaRPr lang="ru-RU" dirty="0">
            <a:latin typeface="Times New Roman" panose="02020603050405020304" pitchFamily="18" charset="0"/>
            <a:cs typeface="Times New Roman" panose="02020603050405020304" pitchFamily="18" charset="0"/>
          </a:endParaRPr>
        </a:p>
      </dgm:t>
    </dgm:pt>
    <dgm:pt modelId="{A28A34CE-B2CE-4631-A3D5-5C0E67090CD3}" type="parTrans" cxnId="{E952A1A5-3DA8-4260-A03A-A093325685C3}">
      <dgm:prSet/>
      <dgm:spPr/>
      <dgm:t>
        <a:bodyPr/>
        <a:lstStyle/>
        <a:p>
          <a:endParaRPr lang="ru-RU"/>
        </a:p>
      </dgm:t>
    </dgm:pt>
    <dgm:pt modelId="{4B480DCC-841E-451D-AD1D-433EAC0393ED}" type="sibTrans" cxnId="{E952A1A5-3DA8-4260-A03A-A093325685C3}">
      <dgm:prSet/>
      <dgm:spPr/>
      <dgm:t>
        <a:bodyPr/>
        <a:lstStyle/>
        <a:p>
          <a:endParaRPr lang="ru-RU"/>
        </a:p>
      </dgm:t>
    </dgm:pt>
    <dgm:pt modelId="{7E9C5CBE-2695-40FE-A0A2-12B36DAF66C8}">
      <dgm:prSet custT="1"/>
      <dgm:spPr/>
      <dgm:t>
        <a:bodyPr/>
        <a:lstStyle/>
        <a:p>
          <a:pPr algn="l"/>
          <a:r>
            <a:rPr lang="ru-RU" sz="1400" dirty="0" smtClean="0">
              <a:latin typeface="Times New Roman" panose="02020603050405020304" pitchFamily="18" charset="0"/>
              <a:cs typeface="Times New Roman" panose="02020603050405020304" pitchFamily="18" charset="0"/>
            </a:rPr>
            <a:t>3. Проведение сверки и актуализация баз данных, которые используются в целях налогообложения.</a:t>
          </a:r>
          <a:endParaRPr lang="ru-RU" sz="1400" dirty="0">
            <a:latin typeface="Times New Roman" panose="02020603050405020304" pitchFamily="18" charset="0"/>
            <a:cs typeface="Times New Roman" panose="02020603050405020304" pitchFamily="18" charset="0"/>
          </a:endParaRPr>
        </a:p>
      </dgm:t>
    </dgm:pt>
    <dgm:pt modelId="{3F15C040-8FB1-4043-899F-8D2E86404CCF}" type="parTrans" cxnId="{F8E5BF26-4253-4A2D-923B-8C6DFE0ACF85}">
      <dgm:prSet/>
      <dgm:spPr/>
      <dgm:t>
        <a:bodyPr/>
        <a:lstStyle/>
        <a:p>
          <a:endParaRPr lang="ru-RU"/>
        </a:p>
      </dgm:t>
    </dgm:pt>
    <dgm:pt modelId="{6880CBBE-AC50-460B-9287-D44959E3A8CC}" type="sibTrans" cxnId="{F8E5BF26-4253-4A2D-923B-8C6DFE0ACF85}">
      <dgm:prSet/>
      <dgm:spPr/>
      <dgm:t>
        <a:bodyPr/>
        <a:lstStyle/>
        <a:p>
          <a:endParaRPr lang="ru-RU"/>
        </a:p>
      </dgm:t>
    </dgm:pt>
    <dgm:pt modelId="{559BA615-EA46-4BA8-90B6-432F18AC9A03}">
      <dgm:prSet custT="1"/>
      <dgm:spPr/>
      <dgm:t>
        <a:bodyPr/>
        <a:lstStyle/>
        <a:p>
          <a:r>
            <a:rPr lang="en-US"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 Повышение эффективности бюджетных расходов, включая:</a:t>
          </a:r>
          <a:endParaRPr lang="ru-RU" sz="1200" b="1" dirty="0">
            <a:latin typeface="Times New Roman" panose="02020603050405020304" pitchFamily="18" charset="0"/>
            <a:cs typeface="Times New Roman" panose="02020603050405020304" pitchFamily="18" charset="0"/>
          </a:endParaRPr>
        </a:p>
      </dgm:t>
    </dgm:pt>
    <dgm:pt modelId="{D86100D0-D529-4D3C-8E5B-AA642DA1C244}" type="parTrans" cxnId="{17AFBDEE-3C08-4FD6-9D97-82A6714446D8}">
      <dgm:prSet/>
      <dgm:spPr/>
      <dgm:t>
        <a:bodyPr/>
        <a:lstStyle/>
        <a:p>
          <a:endParaRPr lang="ru-RU"/>
        </a:p>
      </dgm:t>
    </dgm:pt>
    <dgm:pt modelId="{44E494D8-98E9-414E-AD92-64FC455288C7}" type="sibTrans" cxnId="{17AFBDEE-3C08-4FD6-9D97-82A6714446D8}">
      <dgm:prSet/>
      <dgm:spPr/>
      <dgm:t>
        <a:bodyPr/>
        <a:lstStyle/>
        <a:p>
          <a:endParaRPr lang="ru-RU"/>
        </a:p>
      </dgm:t>
    </dgm:pt>
    <dgm:pt modelId="{CAB5F327-AE0B-4811-BE08-4DA57535188A}">
      <dgm:prSet custT="1"/>
      <dgm:spPr/>
      <dgm:t>
        <a:bodyPr/>
        <a:lstStyle/>
        <a:p>
          <a:r>
            <a:rPr lang="ru-RU" sz="1200" dirty="0" smtClean="0">
              <a:latin typeface="Times New Roman" panose="02020603050405020304" pitchFamily="18" charset="0"/>
              <a:cs typeface="Times New Roman" panose="02020603050405020304" pitchFamily="18" charset="0"/>
            </a:rPr>
            <a:t>  формирование бюджетов муниципальных программ </a:t>
          </a:r>
          <a:r>
            <a:rPr lang="ru-RU" sz="1200" dirty="0" err="1" smtClean="0">
              <a:latin typeface="Times New Roman" panose="02020603050405020304" pitchFamily="18" charset="0"/>
              <a:cs typeface="Times New Roman" panose="02020603050405020304" pitchFamily="18" charset="0"/>
            </a:rPr>
            <a:t>Колобовского</a:t>
          </a:r>
          <a:r>
            <a:rPr lang="ru-RU" sz="1200" dirty="0" smtClean="0">
              <a:latin typeface="Times New Roman" panose="02020603050405020304" pitchFamily="18" charset="0"/>
              <a:cs typeface="Times New Roman" panose="02020603050405020304" pitchFamily="18" charset="0"/>
            </a:rPr>
            <a:t> городского поселения исходя из четко определенных целей социально-экономического развития поселения;</a:t>
          </a:r>
          <a:endParaRPr lang="ru-RU" sz="1200" dirty="0">
            <a:latin typeface="Times New Roman" panose="02020603050405020304" pitchFamily="18" charset="0"/>
            <a:cs typeface="Times New Roman" panose="02020603050405020304" pitchFamily="18" charset="0"/>
          </a:endParaRPr>
        </a:p>
      </dgm:t>
    </dgm:pt>
    <dgm:pt modelId="{1D0E34BC-7F24-4BAC-89EA-A248C1A9B281}" type="parTrans" cxnId="{69E2B59B-6C7B-4E11-9623-DD032E1BBBC8}">
      <dgm:prSet/>
      <dgm:spPr/>
      <dgm:t>
        <a:bodyPr/>
        <a:lstStyle/>
        <a:p>
          <a:endParaRPr lang="ru-RU"/>
        </a:p>
      </dgm:t>
    </dgm:pt>
    <dgm:pt modelId="{AC38FE46-5E14-4BDD-ABB6-2AC1B6F4632E}" type="sibTrans" cxnId="{69E2B59B-6C7B-4E11-9623-DD032E1BBBC8}">
      <dgm:prSet/>
      <dgm:spPr/>
      <dgm:t>
        <a:bodyPr/>
        <a:lstStyle/>
        <a:p>
          <a:endParaRPr lang="ru-RU"/>
        </a:p>
      </dgm:t>
    </dgm:pt>
    <dgm:pt modelId="{376C7193-1CB8-434E-9D51-29A7370F121A}">
      <dgm:prSet custT="1"/>
      <dgm:spPr/>
      <dgm:t>
        <a:bodyPr/>
        <a:lstStyle/>
        <a:p>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 введение режима экономии </a:t>
          </a:r>
          <a:r>
            <a:rPr lang="ru-RU" sz="1200" b="1" dirty="0" err="1" smtClean="0">
              <a:latin typeface="Times New Roman" panose="02020603050405020304" pitchFamily="18" charset="0"/>
              <a:cs typeface="Times New Roman" panose="02020603050405020304" pitchFamily="18" charset="0"/>
            </a:rPr>
            <a:t>электро</a:t>
          </a:r>
          <a:r>
            <a:rPr lang="ru-RU" sz="1200" b="1" dirty="0" smtClean="0">
              <a:latin typeface="Times New Roman" panose="02020603050405020304" pitchFamily="18" charset="0"/>
              <a:cs typeface="Times New Roman" panose="02020603050405020304" pitchFamily="18" charset="0"/>
            </a:rPr>
            <a:t>- и </a:t>
          </a:r>
          <a:r>
            <a:rPr lang="ru-RU" sz="1200" b="1" dirty="0" err="1" smtClean="0">
              <a:latin typeface="Times New Roman" panose="02020603050405020304" pitchFamily="18" charset="0"/>
              <a:cs typeface="Times New Roman" panose="02020603050405020304" pitchFamily="18" charset="0"/>
            </a:rPr>
            <a:t>теплоэнергии</a:t>
          </a:r>
          <a:r>
            <a:rPr lang="ru-RU" sz="1200" b="1" dirty="0" smtClean="0">
              <a:latin typeface="Times New Roman" panose="02020603050405020304" pitchFamily="18" charset="0"/>
              <a:cs typeface="Times New Roman" panose="02020603050405020304" pitchFamily="18" charset="0"/>
            </a:rPr>
            <a:t>, расходных материалов, услуг связи; недопущение роста расходов на оплату коммунальных услуг за счет оптимизации их потребления и повышения </a:t>
          </a:r>
          <a:r>
            <a:rPr lang="ru-RU" sz="1200" b="1" dirty="0" err="1" smtClean="0">
              <a:latin typeface="Times New Roman" panose="02020603050405020304" pitchFamily="18" charset="0"/>
              <a:cs typeface="Times New Roman" panose="02020603050405020304" pitchFamily="18" charset="0"/>
            </a:rPr>
            <a:t>энергоэффективности</a:t>
          </a:r>
          <a:r>
            <a:rPr lang="ru-RU" sz="1200" b="1"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dgm:t>
    </dgm:pt>
    <dgm:pt modelId="{723C91C0-67EA-412A-855E-E9B217437B17}" type="parTrans" cxnId="{0A62D2B1-35A9-456E-8EEE-33E305591F64}">
      <dgm:prSet/>
      <dgm:spPr/>
      <dgm:t>
        <a:bodyPr/>
        <a:lstStyle/>
        <a:p>
          <a:endParaRPr lang="ru-RU"/>
        </a:p>
      </dgm:t>
    </dgm:pt>
    <dgm:pt modelId="{FFF92904-CA6B-4C21-AC2F-C225F99D4E63}" type="sibTrans" cxnId="{0A62D2B1-35A9-456E-8EEE-33E305591F64}">
      <dgm:prSet/>
      <dgm:spPr/>
      <dgm:t>
        <a:bodyPr/>
        <a:lstStyle/>
        <a:p>
          <a:endParaRPr lang="ru-RU"/>
        </a:p>
      </dgm:t>
    </dgm:pt>
    <dgm:pt modelId="{8D449FB4-7ECB-42DC-A5A8-8B84791408BB}">
      <dgm:prSet custT="1"/>
      <dgm:spPr/>
      <dgm:t>
        <a:bodyPr/>
        <a:lstStyle/>
        <a:p>
          <a:r>
            <a:rPr lang="ru-RU" sz="1200" dirty="0" smtClean="0">
              <a:latin typeface="Times New Roman" panose="02020603050405020304" pitchFamily="18" charset="0"/>
              <a:cs typeface="Times New Roman" panose="02020603050405020304" pitchFamily="18" charset="0"/>
            </a:rPr>
            <a:t>3. </a:t>
          </a:r>
          <a:r>
            <a:rPr lang="ru-RU" sz="1200" b="1" dirty="0" smtClean="0">
              <a:latin typeface="Times New Roman" panose="02020603050405020304" pitchFamily="18" charset="0"/>
              <a:cs typeface="Times New Roman" panose="02020603050405020304" pitchFamily="18" charset="0"/>
            </a:rPr>
            <a:t>Сохранение достигнутого уровня предоставления муниципальных  услуг (работ) и недопущение снижения качества их предоставления в целях обеспечения комфортных условий для проживания населения в поселении</a:t>
          </a:r>
          <a:endParaRPr lang="ru-RU" sz="1200" dirty="0">
            <a:latin typeface="Times New Roman" panose="02020603050405020304" pitchFamily="18" charset="0"/>
            <a:cs typeface="Times New Roman" panose="02020603050405020304" pitchFamily="18" charset="0"/>
          </a:endParaRPr>
        </a:p>
      </dgm:t>
    </dgm:pt>
    <dgm:pt modelId="{C48CB2B5-040E-43D3-BEF5-0E6D0A6D410A}" type="parTrans" cxnId="{76BCB8F6-7D98-496E-B013-249C12B291A5}">
      <dgm:prSet/>
      <dgm:spPr/>
      <dgm:t>
        <a:bodyPr/>
        <a:lstStyle/>
        <a:p>
          <a:endParaRPr lang="ru-RU"/>
        </a:p>
      </dgm:t>
    </dgm:pt>
    <dgm:pt modelId="{F62C9DCA-F746-48D6-A154-743FF4FA4938}" type="sibTrans" cxnId="{76BCB8F6-7D98-496E-B013-249C12B291A5}">
      <dgm:prSet/>
      <dgm:spPr/>
      <dgm:t>
        <a:bodyPr/>
        <a:lstStyle/>
        <a:p>
          <a:endParaRPr lang="ru-RU"/>
        </a:p>
      </dgm:t>
    </dgm:pt>
    <dgm:pt modelId="{4D2A4964-E97E-493F-A960-6F675C4B2731}">
      <dgm:prSet phldrT="[Текст]" custT="1"/>
      <dgm:spPr/>
      <dgm:t>
        <a:bodyPr/>
        <a:lstStyle/>
        <a:p>
          <a:pPr algn="l"/>
          <a:r>
            <a:rPr lang="ru-RU" sz="1400" dirty="0" smtClean="0">
              <a:latin typeface="Times New Roman" panose="02020603050405020304" pitchFamily="18" charset="0"/>
              <a:cs typeface="Times New Roman" panose="02020603050405020304" pitchFamily="18" charset="0"/>
            </a:rPr>
            <a:t>2. Оптимизация  льгот, предоставленных местным законодательством по налогам, подлежащим зачислению в бюджет городского поселения.</a:t>
          </a:r>
          <a:endParaRPr lang="ru-RU" sz="1400" dirty="0">
            <a:latin typeface="Times New Roman" panose="02020603050405020304" pitchFamily="18" charset="0"/>
            <a:cs typeface="Times New Roman" panose="02020603050405020304" pitchFamily="18" charset="0"/>
          </a:endParaRPr>
        </a:p>
      </dgm:t>
    </dgm:pt>
    <dgm:pt modelId="{CD877192-D567-45E1-BC9F-9B7D17C4956A}" type="parTrans" cxnId="{0238F3BC-4CB2-4473-9A14-90B47BFE89D1}">
      <dgm:prSet/>
      <dgm:spPr/>
      <dgm:t>
        <a:bodyPr/>
        <a:lstStyle/>
        <a:p>
          <a:endParaRPr lang="ru-RU"/>
        </a:p>
      </dgm:t>
    </dgm:pt>
    <dgm:pt modelId="{736E2861-969D-48B0-9253-571FBA8D9D69}" type="sibTrans" cxnId="{0238F3BC-4CB2-4473-9A14-90B47BFE89D1}">
      <dgm:prSet/>
      <dgm:spPr/>
      <dgm:t>
        <a:bodyPr/>
        <a:lstStyle/>
        <a:p>
          <a:endParaRPr lang="ru-RU"/>
        </a:p>
      </dgm:t>
    </dgm:pt>
    <dgm:pt modelId="{8008584E-E43E-4156-A326-6A2E6AB9303E}">
      <dgm:prSet custT="1"/>
      <dgm:spPr/>
      <dgm:t>
        <a:bodyPr/>
        <a:lstStyle/>
        <a:p>
          <a:pPr algn="l"/>
          <a:r>
            <a:rPr lang="ru-RU" sz="1400" dirty="0" smtClean="0">
              <a:latin typeface="Times New Roman" panose="02020603050405020304" pitchFamily="18" charset="0"/>
              <a:cs typeface="Times New Roman" panose="02020603050405020304" pitchFamily="18" charset="0"/>
            </a:rPr>
            <a:t>4.Повышение качества администрирования налоговых и неналоговых доходов местного бюджета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dgm:t>
    </dgm:pt>
    <dgm:pt modelId="{8949FA67-5538-44F7-BD88-EB1491643C0D}" type="parTrans" cxnId="{3BE53712-B1CB-45A2-91FC-CD2E52252734}">
      <dgm:prSet/>
      <dgm:spPr/>
      <dgm:t>
        <a:bodyPr/>
        <a:lstStyle/>
        <a:p>
          <a:endParaRPr lang="ru-RU"/>
        </a:p>
      </dgm:t>
    </dgm:pt>
    <dgm:pt modelId="{ABAE3217-AD45-4F31-8F2D-D999422618D9}" type="sibTrans" cxnId="{3BE53712-B1CB-45A2-91FC-CD2E52252734}">
      <dgm:prSet/>
      <dgm:spPr/>
      <dgm:t>
        <a:bodyPr/>
        <a:lstStyle/>
        <a:p>
          <a:endParaRPr lang="ru-RU"/>
        </a:p>
      </dgm:t>
    </dgm:pt>
    <dgm:pt modelId="{7225617F-2F11-46BA-B00C-40D7CB7157E9}">
      <dgm:prSet custT="1"/>
      <dgm:spPr/>
      <dgm:t>
        <a:bodyPr/>
        <a:lstStyle/>
        <a:p>
          <a:r>
            <a:rPr lang="ru-RU" sz="1200" dirty="0" smtClean="0">
              <a:latin typeface="Times New Roman" panose="02020603050405020304" pitchFamily="18" charset="0"/>
              <a:cs typeface="Times New Roman" panose="02020603050405020304" pitchFamily="18" charset="0"/>
            </a:rPr>
            <a:t> повышение эффективности осуществления закупок товаров, работ, услуг для нужд </a:t>
          </a:r>
          <a:r>
            <a:rPr lang="ru-RU" sz="1200" dirty="0" err="1" smtClean="0">
              <a:latin typeface="Times New Roman" panose="02020603050405020304" pitchFamily="18" charset="0"/>
              <a:cs typeface="Times New Roman" panose="02020603050405020304" pitchFamily="18" charset="0"/>
            </a:rPr>
            <a:t>Колобовского</a:t>
          </a:r>
          <a:r>
            <a:rPr lang="ru-RU" sz="1200" dirty="0" smtClean="0">
              <a:latin typeface="Times New Roman" panose="02020603050405020304" pitchFamily="18" charset="0"/>
              <a:cs typeface="Times New Roman" panose="02020603050405020304" pitchFamily="18" charset="0"/>
            </a:rPr>
            <a:t> городского поселения.</a:t>
          </a:r>
          <a:endParaRPr lang="ru-RU" sz="1200" dirty="0">
            <a:latin typeface="Times New Roman" panose="02020603050405020304" pitchFamily="18" charset="0"/>
            <a:cs typeface="Times New Roman" panose="02020603050405020304" pitchFamily="18" charset="0"/>
          </a:endParaRPr>
        </a:p>
      </dgm:t>
    </dgm:pt>
    <dgm:pt modelId="{20946FA3-0AF2-4E7F-BC2A-F26F5EF80BF6}" type="sibTrans" cxnId="{C37CB1B5-2313-4D11-BA15-5CF648665ED4}">
      <dgm:prSet/>
      <dgm:spPr/>
      <dgm:t>
        <a:bodyPr/>
        <a:lstStyle/>
        <a:p>
          <a:endParaRPr lang="ru-RU"/>
        </a:p>
      </dgm:t>
    </dgm:pt>
    <dgm:pt modelId="{29D08FC0-6E27-4823-98F8-D2C9C0F72D23}" type="parTrans" cxnId="{C37CB1B5-2313-4D11-BA15-5CF648665ED4}">
      <dgm:prSet/>
      <dgm:spPr/>
      <dgm:t>
        <a:bodyPr/>
        <a:lstStyle/>
        <a:p>
          <a:endParaRPr lang="ru-RU"/>
        </a:p>
      </dgm:t>
    </dgm:pt>
    <dgm:pt modelId="{55399250-2149-479B-B4B2-6B332B916AB9}" type="pres">
      <dgm:prSet presAssocID="{491BBB13-62C3-43C6-ADF8-2BEDF22DA76F}" presName="linearFlow" presStyleCnt="0">
        <dgm:presLayoutVars>
          <dgm:dir/>
          <dgm:animLvl val="lvl"/>
          <dgm:resizeHandles/>
        </dgm:presLayoutVars>
      </dgm:prSet>
      <dgm:spPr/>
      <dgm:t>
        <a:bodyPr/>
        <a:lstStyle/>
        <a:p>
          <a:endParaRPr lang="ru-RU"/>
        </a:p>
      </dgm:t>
    </dgm:pt>
    <dgm:pt modelId="{B244B13C-3459-48B5-86C0-FF7F8A62855E}" type="pres">
      <dgm:prSet presAssocID="{43A305AB-8645-4228-BE99-1A544B8B668B}" presName="compositeNode" presStyleCnt="0">
        <dgm:presLayoutVars>
          <dgm:bulletEnabled val="1"/>
        </dgm:presLayoutVars>
      </dgm:prSet>
      <dgm:spPr/>
    </dgm:pt>
    <dgm:pt modelId="{73DE7DE1-A026-4ADB-B8C9-61367F4E114D}" type="pres">
      <dgm:prSet presAssocID="{43A305AB-8645-4228-BE99-1A544B8B668B}" presName="image" presStyleLbl="fgImgPlace1" presStyleIdx="0" presStyleCnt="2" custScaleX="134388" custLinFactNeighborX="11956" custLinFactNeighborY="-2405"/>
      <dgm:spPr>
        <a:blipFill rotWithShape="1">
          <a:blip xmlns:r="http://schemas.openxmlformats.org/officeDocument/2006/relationships" r:embed="rId1"/>
          <a:stretch>
            <a:fillRect/>
          </a:stretch>
        </a:blipFill>
      </dgm:spPr>
      <dgm:t>
        <a:bodyPr/>
        <a:lstStyle/>
        <a:p>
          <a:endParaRPr lang="ru-RU"/>
        </a:p>
      </dgm:t>
    </dgm:pt>
    <dgm:pt modelId="{6039F39A-36AD-4884-B020-1E8A871126BE}" type="pres">
      <dgm:prSet presAssocID="{43A305AB-8645-4228-BE99-1A544B8B668B}" presName="childNode" presStyleLbl="node1" presStyleIdx="0" presStyleCnt="2" custScaleX="107079" custLinFactNeighborX="4685" custLinFactNeighborY="23">
        <dgm:presLayoutVars>
          <dgm:bulletEnabled val="1"/>
        </dgm:presLayoutVars>
      </dgm:prSet>
      <dgm:spPr/>
      <dgm:t>
        <a:bodyPr/>
        <a:lstStyle/>
        <a:p>
          <a:endParaRPr lang="ru-RU"/>
        </a:p>
      </dgm:t>
    </dgm:pt>
    <dgm:pt modelId="{F7B9FA5A-FFA4-4A3C-B7C3-8F2A15CC26C5}" type="pres">
      <dgm:prSet presAssocID="{43A305AB-8645-4228-BE99-1A544B8B668B}" presName="parentNode" presStyleLbl="revTx" presStyleIdx="0" presStyleCnt="2" custLinFactNeighborX="-9849" custLinFactNeighborY="3208">
        <dgm:presLayoutVars>
          <dgm:chMax val="0"/>
          <dgm:bulletEnabled val="1"/>
        </dgm:presLayoutVars>
      </dgm:prSet>
      <dgm:spPr/>
      <dgm:t>
        <a:bodyPr/>
        <a:lstStyle/>
        <a:p>
          <a:endParaRPr lang="ru-RU"/>
        </a:p>
      </dgm:t>
    </dgm:pt>
    <dgm:pt modelId="{5EF685F0-4A56-4DC2-98D8-1811B2595145}" type="pres">
      <dgm:prSet presAssocID="{5D62523F-CF7F-41A0-9FA8-04950856621A}" presName="sibTrans" presStyleCnt="0"/>
      <dgm:spPr/>
    </dgm:pt>
    <dgm:pt modelId="{85284625-C80C-492D-A6A1-9AE5C1D43B12}" type="pres">
      <dgm:prSet presAssocID="{AA56756A-6ED9-4BFA-B172-0BF614D2276F}" presName="compositeNode" presStyleCnt="0">
        <dgm:presLayoutVars>
          <dgm:bulletEnabled val="1"/>
        </dgm:presLayoutVars>
      </dgm:prSet>
      <dgm:spPr/>
    </dgm:pt>
    <dgm:pt modelId="{F6B5787E-4F6B-40D5-B2EF-3C9DCF182B59}" type="pres">
      <dgm:prSet presAssocID="{AA56756A-6ED9-4BFA-B172-0BF614D2276F}" presName="image" presStyleLbl="fgImgPlace1" presStyleIdx="1" presStyleCnt="2" custScaleX="138795" custLinFactNeighborX="2869" custLinFactNeighborY="-310"/>
      <dgm:spPr>
        <a:blipFill rotWithShape="1">
          <a:blip xmlns:r="http://schemas.openxmlformats.org/officeDocument/2006/relationships" r:embed="rId2"/>
          <a:stretch>
            <a:fillRect/>
          </a:stretch>
        </a:blipFill>
      </dgm:spPr>
      <dgm:t>
        <a:bodyPr/>
        <a:lstStyle/>
        <a:p>
          <a:endParaRPr lang="ru-RU"/>
        </a:p>
      </dgm:t>
    </dgm:pt>
    <dgm:pt modelId="{2669BDFC-A0D3-41B9-AD1B-88D0C33A94E8}" type="pres">
      <dgm:prSet presAssocID="{AA56756A-6ED9-4BFA-B172-0BF614D2276F}" presName="childNode" presStyleLbl="node1" presStyleIdx="1" presStyleCnt="2" custScaleX="124126">
        <dgm:presLayoutVars>
          <dgm:bulletEnabled val="1"/>
        </dgm:presLayoutVars>
      </dgm:prSet>
      <dgm:spPr/>
      <dgm:t>
        <a:bodyPr/>
        <a:lstStyle/>
        <a:p>
          <a:endParaRPr lang="ru-RU"/>
        </a:p>
      </dgm:t>
    </dgm:pt>
    <dgm:pt modelId="{25CD445F-A48B-4C13-A42C-2C9D8251F22D}" type="pres">
      <dgm:prSet presAssocID="{AA56756A-6ED9-4BFA-B172-0BF614D2276F}" presName="parentNode" presStyleLbl="revTx" presStyleIdx="1" presStyleCnt="2" custLinFactNeighborX="-85682" custLinFactNeighborY="3036">
        <dgm:presLayoutVars>
          <dgm:chMax val="0"/>
          <dgm:bulletEnabled val="1"/>
        </dgm:presLayoutVars>
      </dgm:prSet>
      <dgm:spPr/>
      <dgm:t>
        <a:bodyPr/>
        <a:lstStyle/>
        <a:p>
          <a:endParaRPr lang="ru-RU"/>
        </a:p>
      </dgm:t>
    </dgm:pt>
  </dgm:ptLst>
  <dgm:cxnLst>
    <dgm:cxn modelId="{A5C9F4A0-E9D1-42D6-96D3-B2DD1037C832}" type="presOf" srcId="{7225617F-2F11-46BA-B00C-40D7CB7157E9}" destId="{2669BDFC-A0D3-41B9-AD1B-88D0C33A94E8}" srcOrd="0" destOrd="2" presId="urn:microsoft.com/office/officeart/2005/8/layout/hList2#1"/>
    <dgm:cxn modelId="{C4BA63C3-9935-4521-8D09-0F107A3BB348}" srcId="{43A305AB-8645-4228-BE99-1A544B8B668B}" destId="{C0A08C5A-2895-4971-9FBA-BC4AF024C36E}" srcOrd="0" destOrd="0" parTransId="{4380F7E3-2E77-4910-9C3D-CF9C63BBD54C}" sibTransId="{EEFFA18C-DE1D-4C41-9392-0D3F914F17B2}"/>
    <dgm:cxn modelId="{69E2B59B-6C7B-4E11-9623-DD032E1BBBC8}" srcId="{AA56756A-6ED9-4BFA-B172-0BF614D2276F}" destId="{CAB5F327-AE0B-4811-BE08-4DA57535188A}" srcOrd="1" destOrd="0" parTransId="{1D0E34BC-7F24-4BAC-89EA-A248C1A9B281}" sibTransId="{AC38FE46-5E14-4BDD-ABB6-2AC1B6F4632E}"/>
    <dgm:cxn modelId="{BC28768C-55D3-4E95-878C-11BC249AC32A}" type="presOf" srcId="{376C7193-1CB8-434E-9D51-29A7370F121A}" destId="{2669BDFC-A0D3-41B9-AD1B-88D0C33A94E8}" srcOrd="0" destOrd="3" presId="urn:microsoft.com/office/officeart/2005/8/layout/hList2#1"/>
    <dgm:cxn modelId="{C37CB1B5-2313-4D11-BA15-5CF648665ED4}" srcId="{AA56756A-6ED9-4BFA-B172-0BF614D2276F}" destId="{7225617F-2F11-46BA-B00C-40D7CB7157E9}" srcOrd="2" destOrd="0" parTransId="{29D08FC0-6E27-4823-98F8-D2C9C0F72D23}" sibTransId="{20946FA3-0AF2-4E7F-BC2A-F26F5EF80BF6}"/>
    <dgm:cxn modelId="{34FE7E94-30F2-454A-A6E5-E55C31F19CF1}" type="presOf" srcId="{4D2A4964-E97E-493F-A960-6F675C4B2731}" destId="{6039F39A-36AD-4884-B020-1E8A871126BE}" srcOrd="0" destOrd="1" presId="urn:microsoft.com/office/officeart/2005/8/layout/hList2#1"/>
    <dgm:cxn modelId="{0238F3BC-4CB2-4473-9A14-90B47BFE89D1}" srcId="{43A305AB-8645-4228-BE99-1A544B8B668B}" destId="{4D2A4964-E97E-493F-A960-6F675C4B2731}" srcOrd="1" destOrd="0" parTransId="{CD877192-D567-45E1-BC9F-9B7D17C4956A}" sibTransId="{736E2861-969D-48B0-9253-571FBA8D9D69}"/>
    <dgm:cxn modelId="{E952A1A5-3DA8-4260-A03A-A093325685C3}" srcId="{491BBB13-62C3-43C6-ADF8-2BEDF22DA76F}" destId="{AA56756A-6ED9-4BFA-B172-0BF614D2276F}" srcOrd="1" destOrd="0" parTransId="{A28A34CE-B2CE-4631-A3D5-5C0E67090CD3}" sibTransId="{4B480DCC-841E-451D-AD1D-433EAC0393ED}"/>
    <dgm:cxn modelId="{90D1B36C-1D3F-4253-8686-586E77DE7E2E}" srcId="{491BBB13-62C3-43C6-ADF8-2BEDF22DA76F}" destId="{43A305AB-8645-4228-BE99-1A544B8B668B}" srcOrd="0" destOrd="0" parTransId="{CB6B7A41-4A47-4369-97A0-CE5E68023E1E}" sibTransId="{5D62523F-CF7F-41A0-9FA8-04950856621A}"/>
    <dgm:cxn modelId="{60F4E763-569A-41BD-8B38-ABAF7998CDAC}" type="presOf" srcId="{7E9C5CBE-2695-40FE-A0A2-12B36DAF66C8}" destId="{6039F39A-36AD-4884-B020-1E8A871126BE}" srcOrd="0" destOrd="2" presId="urn:microsoft.com/office/officeart/2005/8/layout/hList2#1"/>
    <dgm:cxn modelId="{3BE53712-B1CB-45A2-91FC-CD2E52252734}" srcId="{43A305AB-8645-4228-BE99-1A544B8B668B}" destId="{8008584E-E43E-4156-A326-6A2E6AB9303E}" srcOrd="3" destOrd="0" parTransId="{8949FA67-5538-44F7-BD88-EB1491643C0D}" sibTransId="{ABAE3217-AD45-4F31-8F2D-D999422618D9}"/>
    <dgm:cxn modelId="{0A62D2B1-35A9-456E-8EEE-33E305591F64}" srcId="{AA56756A-6ED9-4BFA-B172-0BF614D2276F}" destId="{376C7193-1CB8-434E-9D51-29A7370F121A}" srcOrd="3" destOrd="0" parTransId="{723C91C0-67EA-412A-855E-E9B217437B17}" sibTransId="{FFF92904-CA6B-4C21-AC2F-C225F99D4E63}"/>
    <dgm:cxn modelId="{76BCB8F6-7D98-496E-B013-249C12B291A5}" srcId="{AA56756A-6ED9-4BFA-B172-0BF614D2276F}" destId="{8D449FB4-7ECB-42DC-A5A8-8B84791408BB}" srcOrd="4" destOrd="0" parTransId="{C48CB2B5-040E-43D3-BEF5-0E6D0A6D410A}" sibTransId="{F62C9DCA-F746-48D6-A154-743FF4FA4938}"/>
    <dgm:cxn modelId="{B956582B-F6EA-468A-887C-2810D909A200}" type="presOf" srcId="{8D449FB4-7ECB-42DC-A5A8-8B84791408BB}" destId="{2669BDFC-A0D3-41B9-AD1B-88D0C33A94E8}" srcOrd="0" destOrd="4" presId="urn:microsoft.com/office/officeart/2005/8/layout/hList2#1"/>
    <dgm:cxn modelId="{6D08742F-962D-4523-B2B2-5FB3038398CB}" type="presOf" srcId="{43A305AB-8645-4228-BE99-1A544B8B668B}" destId="{F7B9FA5A-FFA4-4A3C-B7C3-8F2A15CC26C5}" srcOrd="0" destOrd="0" presId="urn:microsoft.com/office/officeart/2005/8/layout/hList2#1"/>
    <dgm:cxn modelId="{4A5F18FC-4432-4684-A719-8778E0B720CC}" type="presOf" srcId="{AA56756A-6ED9-4BFA-B172-0BF614D2276F}" destId="{25CD445F-A48B-4C13-A42C-2C9D8251F22D}" srcOrd="0" destOrd="0" presId="urn:microsoft.com/office/officeart/2005/8/layout/hList2#1"/>
    <dgm:cxn modelId="{713F091A-92D1-4B3D-88E7-D88EF1562F9A}" type="presOf" srcId="{491BBB13-62C3-43C6-ADF8-2BEDF22DA76F}" destId="{55399250-2149-479B-B4B2-6B332B916AB9}" srcOrd="0" destOrd="0" presId="urn:microsoft.com/office/officeart/2005/8/layout/hList2#1"/>
    <dgm:cxn modelId="{047FD1B3-BE47-46A6-9720-3DA60AA7F2E1}" type="presOf" srcId="{8008584E-E43E-4156-A326-6A2E6AB9303E}" destId="{6039F39A-36AD-4884-B020-1E8A871126BE}" srcOrd="0" destOrd="3" presId="urn:microsoft.com/office/officeart/2005/8/layout/hList2#1"/>
    <dgm:cxn modelId="{17AFBDEE-3C08-4FD6-9D97-82A6714446D8}" srcId="{AA56756A-6ED9-4BFA-B172-0BF614D2276F}" destId="{559BA615-EA46-4BA8-90B6-432F18AC9A03}" srcOrd="0" destOrd="0" parTransId="{D86100D0-D529-4D3C-8E5B-AA642DA1C244}" sibTransId="{44E494D8-98E9-414E-AD92-64FC455288C7}"/>
    <dgm:cxn modelId="{A097D4D8-3719-4CE1-85D9-095627558159}" type="presOf" srcId="{C0A08C5A-2895-4971-9FBA-BC4AF024C36E}" destId="{6039F39A-36AD-4884-B020-1E8A871126BE}" srcOrd="0" destOrd="0" presId="urn:microsoft.com/office/officeart/2005/8/layout/hList2#1"/>
    <dgm:cxn modelId="{F8E5BF26-4253-4A2D-923B-8C6DFE0ACF85}" srcId="{43A305AB-8645-4228-BE99-1A544B8B668B}" destId="{7E9C5CBE-2695-40FE-A0A2-12B36DAF66C8}" srcOrd="2" destOrd="0" parTransId="{3F15C040-8FB1-4043-899F-8D2E86404CCF}" sibTransId="{6880CBBE-AC50-460B-9287-D44959E3A8CC}"/>
    <dgm:cxn modelId="{F04E431D-3F01-45B9-B171-0873818D7242}" type="presOf" srcId="{CAB5F327-AE0B-4811-BE08-4DA57535188A}" destId="{2669BDFC-A0D3-41B9-AD1B-88D0C33A94E8}" srcOrd="0" destOrd="1" presId="urn:microsoft.com/office/officeart/2005/8/layout/hList2#1"/>
    <dgm:cxn modelId="{7F5E9573-5C99-4B05-AC4B-B399EC3F264A}" type="presOf" srcId="{559BA615-EA46-4BA8-90B6-432F18AC9A03}" destId="{2669BDFC-A0D3-41B9-AD1B-88D0C33A94E8}" srcOrd="0" destOrd="0" presId="urn:microsoft.com/office/officeart/2005/8/layout/hList2#1"/>
    <dgm:cxn modelId="{C0CF4E21-9F40-47BB-BEA4-05096F2D5C08}" type="presParOf" srcId="{55399250-2149-479B-B4B2-6B332B916AB9}" destId="{B244B13C-3459-48B5-86C0-FF7F8A62855E}" srcOrd="0" destOrd="0" presId="urn:microsoft.com/office/officeart/2005/8/layout/hList2#1"/>
    <dgm:cxn modelId="{A43E077E-7E3E-47F4-ABA0-D13DC725E27B}" type="presParOf" srcId="{B244B13C-3459-48B5-86C0-FF7F8A62855E}" destId="{73DE7DE1-A026-4ADB-B8C9-61367F4E114D}" srcOrd="0" destOrd="0" presId="urn:microsoft.com/office/officeart/2005/8/layout/hList2#1"/>
    <dgm:cxn modelId="{32BDD51D-DB36-4DE9-869D-4DD091A5B694}" type="presParOf" srcId="{B244B13C-3459-48B5-86C0-FF7F8A62855E}" destId="{6039F39A-36AD-4884-B020-1E8A871126BE}" srcOrd="1" destOrd="0" presId="urn:microsoft.com/office/officeart/2005/8/layout/hList2#1"/>
    <dgm:cxn modelId="{E6099334-ABF3-423A-A24B-D5814FC46571}" type="presParOf" srcId="{B244B13C-3459-48B5-86C0-FF7F8A62855E}" destId="{F7B9FA5A-FFA4-4A3C-B7C3-8F2A15CC26C5}" srcOrd="2" destOrd="0" presId="urn:microsoft.com/office/officeart/2005/8/layout/hList2#1"/>
    <dgm:cxn modelId="{8467A92E-1D75-4A00-930D-E1EDCA555B08}" type="presParOf" srcId="{55399250-2149-479B-B4B2-6B332B916AB9}" destId="{5EF685F0-4A56-4DC2-98D8-1811B2595145}" srcOrd="1" destOrd="0" presId="urn:microsoft.com/office/officeart/2005/8/layout/hList2#1"/>
    <dgm:cxn modelId="{A3E86184-6A23-4907-827D-3071D81D97DD}" type="presParOf" srcId="{55399250-2149-479B-B4B2-6B332B916AB9}" destId="{85284625-C80C-492D-A6A1-9AE5C1D43B12}" srcOrd="2" destOrd="0" presId="urn:microsoft.com/office/officeart/2005/8/layout/hList2#1"/>
    <dgm:cxn modelId="{9709DED0-39C5-4683-AAC2-2994B10F9ED1}" type="presParOf" srcId="{85284625-C80C-492D-A6A1-9AE5C1D43B12}" destId="{F6B5787E-4F6B-40D5-B2EF-3C9DCF182B59}" srcOrd="0" destOrd="0" presId="urn:microsoft.com/office/officeart/2005/8/layout/hList2#1"/>
    <dgm:cxn modelId="{FFCE2BDD-FD3A-4E03-A0D5-A12F6E96D760}" type="presParOf" srcId="{85284625-C80C-492D-A6A1-9AE5C1D43B12}" destId="{2669BDFC-A0D3-41B9-AD1B-88D0C33A94E8}" srcOrd="1" destOrd="0" presId="urn:microsoft.com/office/officeart/2005/8/layout/hList2#1"/>
    <dgm:cxn modelId="{F237650F-A1F6-4D96-9F8E-23B5A24F8B3A}" type="presParOf" srcId="{85284625-C80C-492D-A6A1-9AE5C1D43B12}" destId="{25CD445F-A48B-4C13-A42C-2C9D8251F22D}" srcOrd="2" destOrd="0" presId="urn:microsoft.com/office/officeart/2005/8/layout/hList2#1"/>
  </dgm:cxnLst>
  <dgm:bg/>
  <dgm:whole/>
</dgm:dataModel>
</file>

<file path=ppt/diagrams/data2.xml><?xml version="1.0" encoding="utf-8"?>
<dgm:dataModel xmlns:dgm="http://schemas.openxmlformats.org/drawingml/2006/diagram" xmlns:a="http://schemas.openxmlformats.org/drawingml/2006/main">
  <dgm:ptLst>
    <dgm:pt modelId="{D4599AFB-7C83-4858-B52F-E471FD80B079}" type="doc">
      <dgm:prSet loTypeId="urn:microsoft.com/office/officeart/2005/8/layout/StepDownProcess" loCatId="process" qsTypeId="urn:microsoft.com/office/officeart/2005/8/quickstyle/simple1" qsCatId="simple" csTypeId="urn:microsoft.com/office/officeart/2005/8/colors/accent1_2" csCatId="accent1" phldr="1"/>
      <dgm:spPr/>
      <dgm:t>
        <a:bodyPr/>
        <a:lstStyle/>
        <a:p>
          <a:endParaRPr lang="ru-RU"/>
        </a:p>
      </dgm:t>
    </dgm:pt>
    <dgm:pt modelId="{BAEC8A47-EB9F-4D40-88B8-619AB6A1BF1D}">
      <dgm:prSet phldrT="[Текст]" custT="1"/>
      <dgm:spPr>
        <a:solidFill>
          <a:schemeClr val="bg2">
            <a:lumMod val="75000"/>
          </a:schemeClr>
        </a:solidFill>
      </dgm:spPr>
      <dgm:t>
        <a:bodyPr/>
        <a:lstStyle/>
        <a:p>
          <a:r>
            <a:rPr lang="ru-RU" sz="1400" dirty="0" smtClean="0">
              <a:solidFill>
                <a:schemeClr val="tx1">
                  <a:lumMod val="85000"/>
                  <a:lumOff val="15000"/>
                </a:schemeClr>
              </a:solidFill>
              <a:latin typeface="Times New Roman" panose="02020603050405020304" pitchFamily="18" charset="0"/>
              <a:cs typeface="Times New Roman" panose="02020603050405020304" pitchFamily="18" charset="0"/>
            </a:rPr>
            <a:t>Налоговые доходы</a:t>
          </a:r>
          <a:endParaRPr lang="ru-RU" sz="1400" dirty="0">
            <a:solidFill>
              <a:schemeClr val="tx1">
                <a:lumMod val="85000"/>
                <a:lumOff val="15000"/>
              </a:schemeClr>
            </a:solidFill>
            <a:latin typeface="Times New Roman" panose="02020603050405020304" pitchFamily="18" charset="0"/>
            <a:cs typeface="Times New Roman" panose="02020603050405020304" pitchFamily="18" charset="0"/>
          </a:endParaRPr>
        </a:p>
      </dgm:t>
    </dgm:pt>
    <dgm:pt modelId="{8DC982D0-7178-4CE5-A2CB-9951D90BA94F}" type="parTrans" cxnId="{340686A2-C40C-4A50-B5A5-E42085D17DC1}">
      <dgm:prSet/>
      <dgm:spPr/>
      <dgm:t>
        <a:bodyPr/>
        <a:lstStyle/>
        <a:p>
          <a:endParaRPr lang="ru-RU" sz="1400"/>
        </a:p>
      </dgm:t>
    </dgm:pt>
    <dgm:pt modelId="{1C48BDB7-AA8F-470F-B925-A569685157B6}" type="sibTrans" cxnId="{340686A2-C40C-4A50-B5A5-E42085D17DC1}">
      <dgm:prSet/>
      <dgm:spPr/>
      <dgm:t>
        <a:bodyPr/>
        <a:lstStyle/>
        <a:p>
          <a:endParaRPr lang="ru-RU" sz="1400"/>
        </a:p>
      </dgm:t>
    </dgm:pt>
    <dgm:pt modelId="{8835D6E9-479D-4E78-956E-2648EB9E02CA}">
      <dgm:prSet phldrT="[Текст]" custT="1"/>
      <dgm:spPr/>
      <dgm:t>
        <a:bodyPr/>
        <a:lstStyle/>
        <a:p>
          <a:r>
            <a:rPr lang="ru-RU" sz="1400" dirty="0" smtClean="0">
              <a:solidFill>
                <a:schemeClr val="tx1">
                  <a:lumMod val="95000"/>
                  <a:lumOff val="5000"/>
                </a:schemeClr>
              </a:solidFill>
              <a:latin typeface="Times New Roman"/>
            </a:rPr>
            <a:t>Доходы от предусмотренных законодательством Российской Федерации о налогах и сборах федеральных налогов и сборов, в том числе от налогов, предусмотренных специальными налоговыми режимами, региональных налогов, а также пеней и штрафов по ним </a:t>
          </a:r>
          <a:endParaRPr lang="ru-RU" sz="1400" dirty="0">
            <a:solidFill>
              <a:schemeClr val="tx1">
                <a:lumMod val="95000"/>
                <a:lumOff val="5000"/>
              </a:schemeClr>
            </a:solidFill>
          </a:endParaRPr>
        </a:p>
      </dgm:t>
    </dgm:pt>
    <dgm:pt modelId="{158913C9-DAD2-4576-8087-F545EAA0CBEF}" type="parTrans" cxnId="{D81AD3F0-80FD-4760-8E04-23334DF4217F}">
      <dgm:prSet/>
      <dgm:spPr/>
      <dgm:t>
        <a:bodyPr/>
        <a:lstStyle/>
        <a:p>
          <a:endParaRPr lang="ru-RU" sz="1400"/>
        </a:p>
      </dgm:t>
    </dgm:pt>
    <dgm:pt modelId="{31AE1DC3-0B32-4A23-8191-5ABAA0C558B7}" type="sibTrans" cxnId="{D81AD3F0-80FD-4760-8E04-23334DF4217F}">
      <dgm:prSet/>
      <dgm:spPr/>
      <dgm:t>
        <a:bodyPr/>
        <a:lstStyle/>
        <a:p>
          <a:endParaRPr lang="ru-RU" sz="1400"/>
        </a:p>
      </dgm:t>
    </dgm:pt>
    <dgm:pt modelId="{E10E4D8A-32CD-4D55-B4BE-DF930DE2F397}">
      <dgm:prSet phldrT="[Текст]" custT="1"/>
      <dgm:spPr>
        <a:solidFill>
          <a:srgbClr val="3FCD57"/>
        </a:solidFill>
      </dgm:spPr>
      <dgm:t>
        <a:bodyPr/>
        <a:lstStyle/>
        <a:p>
          <a:r>
            <a:rPr lang="ru-RU" sz="1400" dirty="0" smtClean="0">
              <a:solidFill>
                <a:schemeClr val="tx1">
                  <a:lumMod val="85000"/>
                  <a:lumOff val="15000"/>
                </a:schemeClr>
              </a:solidFill>
              <a:latin typeface="Times New Roman" panose="02020603050405020304" pitchFamily="18" charset="0"/>
              <a:cs typeface="Times New Roman" panose="02020603050405020304" pitchFamily="18" charset="0"/>
            </a:rPr>
            <a:t>Неналоговые доходы</a:t>
          </a:r>
          <a:endParaRPr lang="ru-RU" sz="1400" dirty="0">
            <a:solidFill>
              <a:schemeClr val="tx1">
                <a:lumMod val="85000"/>
                <a:lumOff val="15000"/>
              </a:schemeClr>
            </a:solidFill>
            <a:latin typeface="Times New Roman" panose="02020603050405020304" pitchFamily="18" charset="0"/>
            <a:cs typeface="Times New Roman" panose="02020603050405020304" pitchFamily="18" charset="0"/>
          </a:endParaRPr>
        </a:p>
      </dgm:t>
    </dgm:pt>
    <dgm:pt modelId="{53A1853E-5D7B-40FD-BD06-8D1D39599EAF}" type="parTrans" cxnId="{885A4B36-B005-43D7-9B50-91C3F2A2F6B1}">
      <dgm:prSet/>
      <dgm:spPr/>
      <dgm:t>
        <a:bodyPr/>
        <a:lstStyle/>
        <a:p>
          <a:endParaRPr lang="ru-RU" sz="1400"/>
        </a:p>
      </dgm:t>
    </dgm:pt>
    <dgm:pt modelId="{992C44B8-3782-4EEB-9B60-0B06873DE5EA}" type="sibTrans" cxnId="{885A4B36-B005-43D7-9B50-91C3F2A2F6B1}">
      <dgm:prSet/>
      <dgm:spPr/>
      <dgm:t>
        <a:bodyPr/>
        <a:lstStyle/>
        <a:p>
          <a:endParaRPr lang="ru-RU" sz="1400"/>
        </a:p>
      </dgm:t>
    </dgm:pt>
    <dgm:pt modelId="{171FBCCF-15C1-443C-8C37-A91A8A40F093}">
      <dgm:prSet phldrT="[Текст]" custT="1"/>
      <dgm:spPr/>
      <dgm:t>
        <a:bodyPr/>
        <a:lstStyle/>
        <a:p>
          <a:r>
            <a:rPr lang="ru-RU" sz="1400" dirty="0" smtClean="0">
              <a:solidFill>
                <a:srgbClr val="000000"/>
              </a:solidFill>
              <a:latin typeface="Times New Roman"/>
            </a:rPr>
            <a:t>Поступающие в бюджет платежи за оказание государственных услуг, за пользование природными ресурсами, за пользование государственной собственностью, от продажи государственного имущества, а также платежи в виде штрафов и иных санкций за нарушение законодательства </a:t>
          </a:r>
          <a:endParaRPr lang="ru-RU" sz="1400" dirty="0"/>
        </a:p>
      </dgm:t>
    </dgm:pt>
    <dgm:pt modelId="{79A08A0A-5BFB-4FC9-B61D-0F57C1652FCC}" type="parTrans" cxnId="{62D17442-B24D-484B-9ECE-870840B6B4B0}">
      <dgm:prSet/>
      <dgm:spPr/>
      <dgm:t>
        <a:bodyPr/>
        <a:lstStyle/>
        <a:p>
          <a:endParaRPr lang="ru-RU" sz="1400"/>
        </a:p>
      </dgm:t>
    </dgm:pt>
    <dgm:pt modelId="{F92457EB-4839-4E0B-9145-ED94662136DF}" type="sibTrans" cxnId="{62D17442-B24D-484B-9ECE-870840B6B4B0}">
      <dgm:prSet/>
      <dgm:spPr/>
      <dgm:t>
        <a:bodyPr/>
        <a:lstStyle/>
        <a:p>
          <a:endParaRPr lang="ru-RU" sz="1400"/>
        </a:p>
      </dgm:t>
    </dgm:pt>
    <dgm:pt modelId="{5142BAD6-8E63-4FAF-80C0-3B2282AEA1FD}">
      <dgm:prSet phldrT="[Текст]" custT="1"/>
      <dgm:spPr>
        <a:solidFill>
          <a:schemeClr val="accent6"/>
        </a:solidFill>
      </dgm:spPr>
      <dgm:t>
        <a:bodyPr/>
        <a:lstStyle/>
        <a:p>
          <a:r>
            <a:rPr lang="ru-RU" sz="1400" dirty="0" smtClean="0">
              <a:solidFill>
                <a:schemeClr val="tx1">
                  <a:lumMod val="85000"/>
                  <a:lumOff val="15000"/>
                </a:schemeClr>
              </a:solidFill>
              <a:latin typeface="Times New Roman" panose="02020603050405020304" pitchFamily="18" charset="0"/>
              <a:cs typeface="Times New Roman" panose="02020603050405020304" pitchFamily="18" charset="0"/>
            </a:rPr>
            <a:t>Безвозмездные поступления</a:t>
          </a:r>
          <a:endParaRPr lang="ru-RU" sz="1400" dirty="0">
            <a:solidFill>
              <a:schemeClr val="tx1">
                <a:lumMod val="85000"/>
                <a:lumOff val="15000"/>
              </a:schemeClr>
            </a:solidFill>
            <a:latin typeface="Times New Roman" panose="02020603050405020304" pitchFamily="18" charset="0"/>
            <a:cs typeface="Times New Roman" panose="02020603050405020304" pitchFamily="18" charset="0"/>
          </a:endParaRPr>
        </a:p>
      </dgm:t>
    </dgm:pt>
    <dgm:pt modelId="{C33B55AE-4586-42D5-9965-9FF97BA02A4F}" type="parTrans" cxnId="{B1DC3DEB-170B-4910-A593-4183AC48D9F6}">
      <dgm:prSet/>
      <dgm:spPr/>
      <dgm:t>
        <a:bodyPr/>
        <a:lstStyle/>
        <a:p>
          <a:endParaRPr lang="ru-RU" sz="1400"/>
        </a:p>
      </dgm:t>
    </dgm:pt>
    <dgm:pt modelId="{D7BDB003-F52E-4F0B-BD97-CCEDA74985AB}" type="sibTrans" cxnId="{B1DC3DEB-170B-4910-A593-4183AC48D9F6}">
      <dgm:prSet/>
      <dgm:spPr/>
      <dgm:t>
        <a:bodyPr/>
        <a:lstStyle/>
        <a:p>
          <a:endParaRPr lang="ru-RU" sz="1400"/>
        </a:p>
      </dgm:t>
    </dgm:pt>
    <dgm:pt modelId="{B2F48C43-685A-4FE8-B9A5-9FCE1289C16A}">
      <dgm:prSet phldrT="[Текст]" custT="1"/>
      <dgm:spPr/>
      <dgm:t>
        <a:bodyPr/>
        <a:lstStyle/>
        <a:p>
          <a:r>
            <a:rPr lang="ru-RU" sz="1400" dirty="0" smtClean="0">
              <a:solidFill>
                <a:srgbClr val="000000"/>
              </a:solidFill>
              <a:latin typeface="Times New Roman"/>
            </a:rPr>
            <a:t>Дотации, субсидии, субвенции, иные межбюджетные трансферты из федерального и областного бюджета, а также безвозмездные поступления от физических и юридических лиц</a:t>
          </a:r>
          <a:endParaRPr lang="ru-RU" sz="1400" dirty="0"/>
        </a:p>
      </dgm:t>
    </dgm:pt>
    <dgm:pt modelId="{8D67F3F9-B66B-4015-95B8-C0979675D1D0}" type="parTrans" cxnId="{00492944-3DA5-4793-9E7D-0FB15B4F3292}">
      <dgm:prSet/>
      <dgm:spPr/>
      <dgm:t>
        <a:bodyPr/>
        <a:lstStyle/>
        <a:p>
          <a:endParaRPr lang="ru-RU" sz="1400"/>
        </a:p>
      </dgm:t>
    </dgm:pt>
    <dgm:pt modelId="{CD523CBA-27E8-45F9-8BFF-8707B281D958}" type="sibTrans" cxnId="{00492944-3DA5-4793-9E7D-0FB15B4F3292}">
      <dgm:prSet/>
      <dgm:spPr/>
      <dgm:t>
        <a:bodyPr/>
        <a:lstStyle/>
        <a:p>
          <a:endParaRPr lang="ru-RU" sz="1400"/>
        </a:p>
      </dgm:t>
    </dgm:pt>
    <dgm:pt modelId="{A23D9BDC-C518-47D8-8C43-46279C117093}" type="pres">
      <dgm:prSet presAssocID="{D4599AFB-7C83-4858-B52F-E471FD80B079}" presName="rootnode" presStyleCnt="0">
        <dgm:presLayoutVars>
          <dgm:chMax/>
          <dgm:chPref/>
          <dgm:dir/>
          <dgm:animLvl val="lvl"/>
        </dgm:presLayoutVars>
      </dgm:prSet>
      <dgm:spPr/>
      <dgm:t>
        <a:bodyPr/>
        <a:lstStyle/>
        <a:p>
          <a:endParaRPr lang="ru-RU"/>
        </a:p>
      </dgm:t>
    </dgm:pt>
    <dgm:pt modelId="{D2CD6D36-C9AA-4FF8-BB1E-DDFF229C17C1}" type="pres">
      <dgm:prSet presAssocID="{BAEC8A47-EB9F-4D40-88B8-619AB6A1BF1D}" presName="composite" presStyleCnt="0"/>
      <dgm:spPr/>
    </dgm:pt>
    <dgm:pt modelId="{BA6CEF46-EB05-4A1C-8EB3-0B420980129E}" type="pres">
      <dgm:prSet presAssocID="{BAEC8A47-EB9F-4D40-88B8-619AB6A1BF1D}" presName="bentUpArrow1" presStyleLbl="alignImgPlace1" presStyleIdx="0" presStyleCnt="2" custAng="10800000" custLinFactNeighborX="59" custLinFactNeighborY="14589"/>
      <dgm:spPr>
        <a:noFill/>
        <a:ln>
          <a:noFill/>
        </a:ln>
      </dgm:spPr>
    </dgm:pt>
    <dgm:pt modelId="{669F37FD-5C3A-42D3-92FD-7B69BCCECB4C}" type="pres">
      <dgm:prSet presAssocID="{BAEC8A47-EB9F-4D40-88B8-619AB6A1BF1D}" presName="ParentText" presStyleLbl="node1" presStyleIdx="0" presStyleCnt="3" custScaleX="69656" custScaleY="87256" custLinFactNeighborX="-1363" custLinFactNeighborY="1600">
        <dgm:presLayoutVars>
          <dgm:chMax val="1"/>
          <dgm:chPref val="1"/>
          <dgm:bulletEnabled val="1"/>
        </dgm:presLayoutVars>
      </dgm:prSet>
      <dgm:spPr/>
      <dgm:t>
        <a:bodyPr/>
        <a:lstStyle/>
        <a:p>
          <a:endParaRPr lang="ru-RU"/>
        </a:p>
      </dgm:t>
    </dgm:pt>
    <dgm:pt modelId="{A3DF3B78-772F-4359-8DB9-8FC211807BA1}" type="pres">
      <dgm:prSet presAssocID="{BAEC8A47-EB9F-4D40-88B8-619AB6A1BF1D}" presName="ChildText" presStyleLbl="revTx" presStyleIdx="0" presStyleCnt="3" custScaleX="297867" custScaleY="127469" custLinFactNeighborX="83765" custLinFactNeighborY="1825">
        <dgm:presLayoutVars>
          <dgm:chMax val="0"/>
          <dgm:chPref val="0"/>
          <dgm:bulletEnabled val="1"/>
        </dgm:presLayoutVars>
      </dgm:prSet>
      <dgm:spPr/>
      <dgm:t>
        <a:bodyPr/>
        <a:lstStyle/>
        <a:p>
          <a:endParaRPr lang="ru-RU"/>
        </a:p>
      </dgm:t>
    </dgm:pt>
    <dgm:pt modelId="{B6D3DED3-76EC-41AC-8A8D-F3E764EE3924}" type="pres">
      <dgm:prSet presAssocID="{1C48BDB7-AA8F-470F-B925-A569685157B6}" presName="sibTrans" presStyleCnt="0"/>
      <dgm:spPr/>
    </dgm:pt>
    <dgm:pt modelId="{D65637DD-6A17-4124-9BC3-3648126E1FD1}" type="pres">
      <dgm:prSet presAssocID="{E10E4D8A-32CD-4D55-B4BE-DF930DE2F397}" presName="composite" presStyleCnt="0"/>
      <dgm:spPr/>
    </dgm:pt>
    <dgm:pt modelId="{53A251A0-B944-4BA8-81C0-84031743A461}" type="pres">
      <dgm:prSet presAssocID="{E10E4D8A-32CD-4D55-B4BE-DF930DE2F397}" presName="bentUpArrow1" presStyleLbl="alignImgPlace1" presStyleIdx="1" presStyleCnt="2" custAng="10800000" custLinFactX="-40164" custLinFactY="-11283" custLinFactNeighborX="-100000" custLinFactNeighborY="-100000"/>
      <dgm:spPr>
        <a:noFill/>
        <a:ln>
          <a:noFill/>
        </a:ln>
      </dgm:spPr>
    </dgm:pt>
    <dgm:pt modelId="{9F30757E-33C5-4119-8EDF-F37E0E6D01A8}" type="pres">
      <dgm:prSet presAssocID="{E10E4D8A-32CD-4D55-B4BE-DF930DE2F397}" presName="ParentText" presStyleLbl="node1" presStyleIdx="1" presStyleCnt="3" custScaleX="72176" custScaleY="94697" custLinFactX="-14105" custLinFactNeighborX="-100000" custLinFactNeighborY="490">
        <dgm:presLayoutVars>
          <dgm:chMax val="1"/>
          <dgm:chPref val="1"/>
          <dgm:bulletEnabled val="1"/>
        </dgm:presLayoutVars>
      </dgm:prSet>
      <dgm:spPr/>
      <dgm:t>
        <a:bodyPr/>
        <a:lstStyle/>
        <a:p>
          <a:endParaRPr lang="ru-RU"/>
        </a:p>
      </dgm:t>
    </dgm:pt>
    <dgm:pt modelId="{BA9FF782-DDB2-4D47-97E6-2F221035A0D0}" type="pres">
      <dgm:prSet presAssocID="{E10E4D8A-32CD-4D55-B4BE-DF930DE2F397}" presName="ChildText" presStyleLbl="revTx" presStyleIdx="1" presStyleCnt="3" custScaleX="333826" custLinFactNeighborX="-50954" custLinFactNeighborY="4234">
        <dgm:presLayoutVars>
          <dgm:chMax val="0"/>
          <dgm:chPref val="0"/>
          <dgm:bulletEnabled val="1"/>
        </dgm:presLayoutVars>
      </dgm:prSet>
      <dgm:spPr/>
      <dgm:t>
        <a:bodyPr/>
        <a:lstStyle/>
        <a:p>
          <a:endParaRPr lang="ru-RU"/>
        </a:p>
      </dgm:t>
    </dgm:pt>
    <dgm:pt modelId="{42FA6214-AF0F-4EA0-9BAD-A02F0EEF03C0}" type="pres">
      <dgm:prSet presAssocID="{992C44B8-3782-4EEB-9B60-0B06873DE5EA}" presName="sibTrans" presStyleCnt="0"/>
      <dgm:spPr/>
    </dgm:pt>
    <dgm:pt modelId="{0E0FDB4A-DDB5-4868-877B-B6F3EC116C25}" type="pres">
      <dgm:prSet presAssocID="{5142BAD6-8E63-4FAF-80C0-3B2282AEA1FD}" presName="composite" presStyleCnt="0"/>
      <dgm:spPr/>
    </dgm:pt>
    <dgm:pt modelId="{485F9950-F438-4A2B-AC67-C55BF8A103AE}" type="pres">
      <dgm:prSet presAssocID="{5142BAD6-8E63-4FAF-80C0-3B2282AEA1FD}" presName="ParentText" presStyleLbl="node1" presStyleIdx="2" presStyleCnt="3" custScaleX="72369" custScaleY="81875" custLinFactX="-100000" custLinFactNeighborX="-122926" custLinFactNeighborY="-1189">
        <dgm:presLayoutVars>
          <dgm:chMax val="1"/>
          <dgm:chPref val="1"/>
          <dgm:bulletEnabled val="1"/>
        </dgm:presLayoutVars>
      </dgm:prSet>
      <dgm:spPr/>
      <dgm:t>
        <a:bodyPr/>
        <a:lstStyle/>
        <a:p>
          <a:endParaRPr lang="ru-RU"/>
        </a:p>
      </dgm:t>
    </dgm:pt>
    <dgm:pt modelId="{BDF43623-D49A-4100-AE14-7D7EE1F8C98B}" type="pres">
      <dgm:prSet presAssocID="{5142BAD6-8E63-4FAF-80C0-3B2282AEA1FD}" presName="FinalChildText" presStyleLbl="revTx" presStyleIdx="2" presStyleCnt="3" custScaleX="329010" custScaleY="82666" custLinFactX="-100000" custLinFactNeighborX="-102996" custLinFactNeighborY="-4969">
        <dgm:presLayoutVars>
          <dgm:chMax val="0"/>
          <dgm:chPref val="0"/>
          <dgm:bulletEnabled val="1"/>
        </dgm:presLayoutVars>
      </dgm:prSet>
      <dgm:spPr/>
      <dgm:t>
        <a:bodyPr/>
        <a:lstStyle/>
        <a:p>
          <a:endParaRPr lang="ru-RU"/>
        </a:p>
      </dgm:t>
    </dgm:pt>
  </dgm:ptLst>
  <dgm:cxnLst>
    <dgm:cxn modelId="{D81AD3F0-80FD-4760-8E04-23334DF4217F}" srcId="{BAEC8A47-EB9F-4D40-88B8-619AB6A1BF1D}" destId="{8835D6E9-479D-4E78-956E-2648EB9E02CA}" srcOrd="0" destOrd="0" parTransId="{158913C9-DAD2-4576-8087-F545EAA0CBEF}" sibTransId="{31AE1DC3-0B32-4A23-8191-5ABAA0C558B7}"/>
    <dgm:cxn modelId="{DBA2AFC6-CA2F-45A5-BA10-2F5AF4538582}" type="presOf" srcId="{B2F48C43-685A-4FE8-B9A5-9FCE1289C16A}" destId="{BDF43623-D49A-4100-AE14-7D7EE1F8C98B}" srcOrd="0" destOrd="0" presId="urn:microsoft.com/office/officeart/2005/8/layout/StepDownProcess"/>
    <dgm:cxn modelId="{E1338A5D-1BF2-4C75-877A-46854E5F367B}" type="presOf" srcId="{BAEC8A47-EB9F-4D40-88B8-619AB6A1BF1D}" destId="{669F37FD-5C3A-42D3-92FD-7B69BCCECB4C}" srcOrd="0" destOrd="0" presId="urn:microsoft.com/office/officeart/2005/8/layout/StepDownProcess"/>
    <dgm:cxn modelId="{988776EE-068D-4F14-A14F-B01DC54C0949}" type="presOf" srcId="{8835D6E9-479D-4E78-956E-2648EB9E02CA}" destId="{A3DF3B78-772F-4359-8DB9-8FC211807BA1}" srcOrd="0" destOrd="0" presId="urn:microsoft.com/office/officeart/2005/8/layout/StepDownProcess"/>
    <dgm:cxn modelId="{885A4B36-B005-43D7-9B50-91C3F2A2F6B1}" srcId="{D4599AFB-7C83-4858-B52F-E471FD80B079}" destId="{E10E4D8A-32CD-4D55-B4BE-DF930DE2F397}" srcOrd="1" destOrd="0" parTransId="{53A1853E-5D7B-40FD-BD06-8D1D39599EAF}" sibTransId="{992C44B8-3782-4EEB-9B60-0B06873DE5EA}"/>
    <dgm:cxn modelId="{B1DC3DEB-170B-4910-A593-4183AC48D9F6}" srcId="{D4599AFB-7C83-4858-B52F-E471FD80B079}" destId="{5142BAD6-8E63-4FAF-80C0-3B2282AEA1FD}" srcOrd="2" destOrd="0" parTransId="{C33B55AE-4586-42D5-9965-9FF97BA02A4F}" sibTransId="{D7BDB003-F52E-4F0B-BD97-CCEDA74985AB}"/>
    <dgm:cxn modelId="{75B96CD2-7D49-45E7-B8B6-03236481E6C2}" type="presOf" srcId="{D4599AFB-7C83-4858-B52F-E471FD80B079}" destId="{A23D9BDC-C518-47D8-8C43-46279C117093}" srcOrd="0" destOrd="0" presId="urn:microsoft.com/office/officeart/2005/8/layout/StepDownProcess"/>
    <dgm:cxn modelId="{19F62023-0292-4A31-9967-87B4A6032E2F}" type="presOf" srcId="{171FBCCF-15C1-443C-8C37-A91A8A40F093}" destId="{BA9FF782-DDB2-4D47-97E6-2F221035A0D0}" srcOrd="0" destOrd="0" presId="urn:microsoft.com/office/officeart/2005/8/layout/StepDownProcess"/>
    <dgm:cxn modelId="{6324F894-EE07-4C75-9A9C-9BC1AF098315}" type="presOf" srcId="{E10E4D8A-32CD-4D55-B4BE-DF930DE2F397}" destId="{9F30757E-33C5-4119-8EDF-F37E0E6D01A8}" srcOrd="0" destOrd="0" presId="urn:microsoft.com/office/officeart/2005/8/layout/StepDownProcess"/>
    <dgm:cxn modelId="{340686A2-C40C-4A50-B5A5-E42085D17DC1}" srcId="{D4599AFB-7C83-4858-B52F-E471FD80B079}" destId="{BAEC8A47-EB9F-4D40-88B8-619AB6A1BF1D}" srcOrd="0" destOrd="0" parTransId="{8DC982D0-7178-4CE5-A2CB-9951D90BA94F}" sibTransId="{1C48BDB7-AA8F-470F-B925-A569685157B6}"/>
    <dgm:cxn modelId="{00492944-3DA5-4793-9E7D-0FB15B4F3292}" srcId="{5142BAD6-8E63-4FAF-80C0-3B2282AEA1FD}" destId="{B2F48C43-685A-4FE8-B9A5-9FCE1289C16A}" srcOrd="0" destOrd="0" parTransId="{8D67F3F9-B66B-4015-95B8-C0979675D1D0}" sibTransId="{CD523CBA-27E8-45F9-8BFF-8707B281D958}"/>
    <dgm:cxn modelId="{62D17442-B24D-484B-9ECE-870840B6B4B0}" srcId="{E10E4D8A-32CD-4D55-B4BE-DF930DE2F397}" destId="{171FBCCF-15C1-443C-8C37-A91A8A40F093}" srcOrd="0" destOrd="0" parTransId="{79A08A0A-5BFB-4FC9-B61D-0F57C1652FCC}" sibTransId="{F92457EB-4839-4E0B-9145-ED94662136DF}"/>
    <dgm:cxn modelId="{74861CF7-B828-462C-A611-DF1232EF598D}" type="presOf" srcId="{5142BAD6-8E63-4FAF-80C0-3B2282AEA1FD}" destId="{485F9950-F438-4A2B-AC67-C55BF8A103AE}" srcOrd="0" destOrd="0" presId="urn:microsoft.com/office/officeart/2005/8/layout/StepDownProcess"/>
    <dgm:cxn modelId="{0D21CCBD-06A7-45A4-81BB-D584E6993F5B}" type="presParOf" srcId="{A23D9BDC-C518-47D8-8C43-46279C117093}" destId="{D2CD6D36-C9AA-4FF8-BB1E-DDFF229C17C1}" srcOrd="0" destOrd="0" presId="urn:microsoft.com/office/officeart/2005/8/layout/StepDownProcess"/>
    <dgm:cxn modelId="{B5B3E920-0EA0-41B7-A61E-C8B0E2BB81B3}" type="presParOf" srcId="{D2CD6D36-C9AA-4FF8-BB1E-DDFF229C17C1}" destId="{BA6CEF46-EB05-4A1C-8EB3-0B420980129E}" srcOrd="0" destOrd="0" presId="urn:microsoft.com/office/officeart/2005/8/layout/StepDownProcess"/>
    <dgm:cxn modelId="{39E97D82-3842-4A6A-98DB-0C274AB3AC48}" type="presParOf" srcId="{D2CD6D36-C9AA-4FF8-BB1E-DDFF229C17C1}" destId="{669F37FD-5C3A-42D3-92FD-7B69BCCECB4C}" srcOrd="1" destOrd="0" presId="urn:microsoft.com/office/officeart/2005/8/layout/StepDownProcess"/>
    <dgm:cxn modelId="{7ED07CB4-FFBB-4C78-BDF1-51D8DBA21824}" type="presParOf" srcId="{D2CD6D36-C9AA-4FF8-BB1E-DDFF229C17C1}" destId="{A3DF3B78-772F-4359-8DB9-8FC211807BA1}" srcOrd="2" destOrd="0" presId="urn:microsoft.com/office/officeart/2005/8/layout/StepDownProcess"/>
    <dgm:cxn modelId="{A009EF32-68C9-4304-A7A6-91934E4A4763}" type="presParOf" srcId="{A23D9BDC-C518-47D8-8C43-46279C117093}" destId="{B6D3DED3-76EC-41AC-8A8D-F3E764EE3924}" srcOrd="1" destOrd="0" presId="urn:microsoft.com/office/officeart/2005/8/layout/StepDownProcess"/>
    <dgm:cxn modelId="{871D3BA0-0A4F-4F64-A011-BD4837A7B41A}" type="presParOf" srcId="{A23D9BDC-C518-47D8-8C43-46279C117093}" destId="{D65637DD-6A17-4124-9BC3-3648126E1FD1}" srcOrd="2" destOrd="0" presId="urn:microsoft.com/office/officeart/2005/8/layout/StepDownProcess"/>
    <dgm:cxn modelId="{EA93B942-AE0F-4F8B-AC27-597DC9983043}" type="presParOf" srcId="{D65637DD-6A17-4124-9BC3-3648126E1FD1}" destId="{53A251A0-B944-4BA8-81C0-84031743A461}" srcOrd="0" destOrd="0" presId="urn:microsoft.com/office/officeart/2005/8/layout/StepDownProcess"/>
    <dgm:cxn modelId="{56D5E8DB-5B6A-409D-B09F-D71063E034AB}" type="presParOf" srcId="{D65637DD-6A17-4124-9BC3-3648126E1FD1}" destId="{9F30757E-33C5-4119-8EDF-F37E0E6D01A8}" srcOrd="1" destOrd="0" presId="urn:microsoft.com/office/officeart/2005/8/layout/StepDownProcess"/>
    <dgm:cxn modelId="{4BE82F82-23C6-4571-8CAD-D0E4A6AB07AA}" type="presParOf" srcId="{D65637DD-6A17-4124-9BC3-3648126E1FD1}" destId="{BA9FF782-DDB2-4D47-97E6-2F221035A0D0}" srcOrd="2" destOrd="0" presId="urn:microsoft.com/office/officeart/2005/8/layout/StepDownProcess"/>
    <dgm:cxn modelId="{183ABEA1-DA88-47FC-BF72-EE2BBF86E7FD}" type="presParOf" srcId="{A23D9BDC-C518-47D8-8C43-46279C117093}" destId="{42FA6214-AF0F-4EA0-9BAD-A02F0EEF03C0}" srcOrd="3" destOrd="0" presId="urn:microsoft.com/office/officeart/2005/8/layout/StepDownProcess"/>
    <dgm:cxn modelId="{D25317EB-C6AD-42FE-8952-6214BB7B6EB6}" type="presParOf" srcId="{A23D9BDC-C518-47D8-8C43-46279C117093}" destId="{0E0FDB4A-DDB5-4868-877B-B6F3EC116C25}" srcOrd="4" destOrd="0" presId="urn:microsoft.com/office/officeart/2005/8/layout/StepDownProcess"/>
    <dgm:cxn modelId="{C0C85599-FB20-44DC-8275-F38C931C876E}" type="presParOf" srcId="{0E0FDB4A-DDB5-4868-877B-B6F3EC116C25}" destId="{485F9950-F438-4A2B-AC67-C55BF8A103AE}" srcOrd="0" destOrd="0" presId="urn:microsoft.com/office/officeart/2005/8/layout/StepDownProcess"/>
    <dgm:cxn modelId="{3D265E80-A4D2-43B3-9DD9-B5312679F8B9}" type="presParOf" srcId="{0E0FDB4A-DDB5-4868-877B-B6F3EC116C25}" destId="{BDF43623-D49A-4100-AE14-7D7EE1F8C98B}" srcOrd="1" destOrd="0" presId="urn:microsoft.com/office/officeart/2005/8/layout/StepDownProcess"/>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6AE6CB4-C484-43CF-A7ED-C76104F0022B}" type="doc">
      <dgm:prSet loTypeId="urn:microsoft.com/office/officeart/2009/3/layout/IncreasingArrowsProcess" loCatId="process" qsTypeId="urn:microsoft.com/office/officeart/2005/8/quickstyle/simple1" qsCatId="simple" csTypeId="urn:microsoft.com/office/officeart/2005/8/colors/colorful2" csCatId="colorful" phldr="1"/>
      <dgm:spPr/>
      <dgm:t>
        <a:bodyPr/>
        <a:lstStyle/>
        <a:p>
          <a:endParaRPr lang="ru-RU"/>
        </a:p>
      </dgm:t>
    </dgm:pt>
    <dgm:pt modelId="{505BE5B3-CF3A-4814-BE17-528E8859F083}">
      <dgm:prSet phldrT="[Текст]" custT="1"/>
      <dgm:spPr>
        <a:solidFill>
          <a:schemeClr val="accent5">
            <a:lumMod val="60000"/>
            <a:lumOff val="40000"/>
          </a:schemeClr>
        </a:solidFill>
      </dgm:spPr>
      <dgm:t>
        <a:bodyPr/>
        <a:lstStyle/>
        <a:p>
          <a:r>
            <a:rPr lang="ru-RU" sz="1800" b="1" dirty="0" smtClean="0">
              <a:latin typeface="Times New Roman" panose="02020603050405020304" pitchFamily="18" charset="0"/>
              <a:cs typeface="Times New Roman" panose="02020603050405020304" pitchFamily="18" charset="0"/>
            </a:rPr>
            <a:t> </a:t>
          </a:r>
          <a:r>
            <a:rPr lang="ru-RU" sz="1800" b="1" dirty="0" smtClean="0">
              <a:solidFill>
                <a:schemeClr val="tx1"/>
              </a:solidFill>
              <a:latin typeface="Times New Roman" panose="02020603050405020304" pitchFamily="18" charset="0"/>
              <a:cs typeface="Times New Roman" panose="02020603050405020304" pitchFamily="18" charset="0"/>
            </a:rPr>
            <a:t>Программные расходы составляют:</a:t>
          </a:r>
        </a:p>
        <a:p>
          <a:r>
            <a:rPr lang="ru-RU" sz="1800" b="1" dirty="0" smtClean="0">
              <a:solidFill>
                <a:schemeClr val="tx1"/>
              </a:solidFill>
              <a:latin typeface="Times New Roman" panose="02020603050405020304" pitchFamily="18" charset="0"/>
              <a:cs typeface="Times New Roman" panose="02020603050405020304" pitchFamily="18" charset="0"/>
            </a:rPr>
            <a:t>2023 </a:t>
          </a:r>
          <a:r>
            <a:rPr lang="ru-RU" sz="1800" b="1" dirty="0" smtClean="0">
              <a:solidFill>
                <a:schemeClr val="tx1"/>
              </a:solidFill>
              <a:latin typeface="Times New Roman" panose="02020603050405020304" pitchFamily="18" charset="0"/>
              <a:cs typeface="Times New Roman" panose="02020603050405020304" pitchFamily="18" charset="0"/>
            </a:rPr>
            <a:t>год – </a:t>
          </a:r>
          <a:r>
            <a:rPr lang="ru-RU" sz="1800" b="1" dirty="0" smtClean="0">
              <a:solidFill>
                <a:schemeClr val="tx1"/>
              </a:solidFill>
              <a:latin typeface="Times New Roman" panose="02020603050405020304" pitchFamily="18" charset="0"/>
              <a:cs typeface="Times New Roman" panose="02020603050405020304" pitchFamily="18" charset="0"/>
            </a:rPr>
            <a:t>26589,1 </a:t>
          </a:r>
          <a:r>
            <a:rPr lang="ru-RU" sz="1800" b="1" dirty="0" smtClean="0">
              <a:solidFill>
                <a:schemeClr val="tx1"/>
              </a:solidFill>
              <a:latin typeface="Times New Roman" panose="02020603050405020304" pitchFamily="18" charset="0"/>
              <a:cs typeface="Times New Roman" panose="02020603050405020304" pitchFamily="18" charset="0"/>
            </a:rPr>
            <a:t>тыс.рублей ( </a:t>
          </a:r>
          <a:r>
            <a:rPr lang="ru-RU" sz="1800" b="1" dirty="0" smtClean="0">
              <a:solidFill>
                <a:schemeClr val="tx1"/>
              </a:solidFill>
              <a:latin typeface="Times New Roman" panose="02020603050405020304" pitchFamily="18" charset="0"/>
              <a:cs typeface="Times New Roman" panose="02020603050405020304" pitchFamily="18" charset="0"/>
            </a:rPr>
            <a:t>96,8%);</a:t>
          </a:r>
          <a:endParaRPr lang="ru-RU" sz="1800" b="1" dirty="0" smtClean="0">
            <a:solidFill>
              <a:schemeClr val="tx1"/>
            </a:solidFill>
            <a:latin typeface="Times New Roman" panose="02020603050405020304" pitchFamily="18" charset="0"/>
            <a:cs typeface="Times New Roman" panose="02020603050405020304" pitchFamily="18" charset="0"/>
          </a:endParaRPr>
        </a:p>
        <a:p>
          <a:r>
            <a:rPr lang="ru-RU" sz="1800" b="1" dirty="0" smtClean="0">
              <a:solidFill>
                <a:schemeClr val="tx1"/>
              </a:solidFill>
              <a:latin typeface="Times New Roman" panose="02020603050405020304" pitchFamily="18" charset="0"/>
              <a:cs typeface="Times New Roman" panose="02020603050405020304" pitchFamily="18" charset="0"/>
            </a:rPr>
            <a:t>2024 </a:t>
          </a:r>
          <a:r>
            <a:rPr lang="ru-RU" sz="1800" b="1" dirty="0" smtClean="0">
              <a:solidFill>
                <a:schemeClr val="tx1"/>
              </a:solidFill>
              <a:latin typeface="Times New Roman" panose="02020603050405020304" pitchFamily="18" charset="0"/>
              <a:cs typeface="Times New Roman" panose="02020603050405020304" pitchFamily="18" charset="0"/>
            </a:rPr>
            <a:t>год – </a:t>
          </a:r>
          <a:r>
            <a:rPr lang="ru-RU" sz="1800" b="1" dirty="0" smtClean="0">
              <a:solidFill>
                <a:schemeClr val="tx1"/>
              </a:solidFill>
              <a:latin typeface="Times New Roman" panose="02020603050405020304" pitchFamily="18" charset="0"/>
              <a:cs typeface="Times New Roman" panose="02020603050405020304" pitchFamily="18" charset="0"/>
            </a:rPr>
            <a:t>14848,1тыс.рублей </a:t>
          </a:r>
          <a:r>
            <a:rPr lang="ru-RU" sz="1800" b="1" dirty="0" smtClean="0">
              <a:solidFill>
                <a:schemeClr val="tx1"/>
              </a:solidFill>
              <a:latin typeface="Times New Roman" panose="02020603050405020304" pitchFamily="18" charset="0"/>
              <a:cs typeface="Times New Roman" panose="02020603050405020304" pitchFamily="18" charset="0"/>
            </a:rPr>
            <a:t>(</a:t>
          </a:r>
          <a:r>
            <a:rPr lang="ru-RU" sz="1800" b="1" dirty="0" smtClean="0">
              <a:solidFill>
                <a:schemeClr val="tx1"/>
              </a:solidFill>
              <a:latin typeface="Times New Roman" panose="02020603050405020304" pitchFamily="18" charset="0"/>
              <a:cs typeface="Times New Roman" panose="02020603050405020304" pitchFamily="18" charset="0"/>
            </a:rPr>
            <a:t>97,5%);</a:t>
          </a:r>
          <a:endParaRPr lang="ru-RU" sz="1800" b="1" dirty="0" smtClean="0">
            <a:solidFill>
              <a:schemeClr val="tx1"/>
            </a:solidFill>
            <a:latin typeface="Times New Roman" panose="02020603050405020304" pitchFamily="18" charset="0"/>
            <a:cs typeface="Times New Roman" panose="02020603050405020304" pitchFamily="18" charset="0"/>
          </a:endParaRPr>
        </a:p>
        <a:p>
          <a:r>
            <a:rPr lang="ru-RU" sz="1800" b="1" dirty="0" smtClean="0">
              <a:solidFill>
                <a:schemeClr val="tx1"/>
              </a:solidFill>
              <a:latin typeface="Times New Roman" panose="02020603050405020304" pitchFamily="18" charset="0"/>
              <a:cs typeface="Times New Roman" panose="02020603050405020304" pitchFamily="18" charset="0"/>
            </a:rPr>
            <a:t>2025 </a:t>
          </a:r>
          <a:r>
            <a:rPr lang="ru-RU" sz="1800" b="1" dirty="0" smtClean="0">
              <a:solidFill>
                <a:schemeClr val="tx1"/>
              </a:solidFill>
              <a:latin typeface="Times New Roman" panose="02020603050405020304" pitchFamily="18" charset="0"/>
              <a:cs typeface="Times New Roman" panose="02020603050405020304" pitchFamily="18" charset="0"/>
            </a:rPr>
            <a:t>год – </a:t>
          </a:r>
          <a:r>
            <a:rPr lang="ru-RU" sz="1800" b="1" dirty="0" smtClean="0">
              <a:solidFill>
                <a:schemeClr val="tx1"/>
              </a:solidFill>
              <a:latin typeface="Times New Roman" panose="02020603050405020304" pitchFamily="18" charset="0"/>
              <a:cs typeface="Times New Roman" panose="02020603050405020304" pitchFamily="18" charset="0"/>
            </a:rPr>
            <a:t>14688,2  </a:t>
          </a:r>
          <a:r>
            <a:rPr lang="ru-RU" sz="1800" b="1" dirty="0" smtClean="0">
              <a:solidFill>
                <a:schemeClr val="tx1"/>
              </a:solidFill>
              <a:latin typeface="Times New Roman" panose="02020603050405020304" pitchFamily="18" charset="0"/>
              <a:cs typeface="Times New Roman" panose="02020603050405020304" pitchFamily="18" charset="0"/>
            </a:rPr>
            <a:t>тыс.рублей (</a:t>
          </a:r>
          <a:r>
            <a:rPr lang="ru-RU" sz="1800" b="1" dirty="0" smtClean="0">
              <a:solidFill>
                <a:schemeClr val="tx1"/>
              </a:solidFill>
              <a:latin typeface="Times New Roman" panose="02020603050405020304" pitchFamily="18" charset="0"/>
              <a:cs typeface="Times New Roman" panose="02020603050405020304" pitchFamily="18" charset="0"/>
            </a:rPr>
            <a:t>97,5 </a:t>
          </a:r>
          <a:r>
            <a:rPr lang="ru-RU" sz="1800" b="1" dirty="0" smtClean="0">
              <a:solidFill>
                <a:schemeClr val="tx1"/>
              </a:solidFill>
              <a:latin typeface="Times New Roman" panose="02020603050405020304" pitchFamily="18" charset="0"/>
              <a:cs typeface="Times New Roman" panose="02020603050405020304" pitchFamily="18" charset="0"/>
            </a:rPr>
            <a:t>%)</a:t>
          </a:r>
          <a:endParaRPr lang="ru-RU" sz="1800" b="1" dirty="0">
            <a:solidFill>
              <a:schemeClr val="tx1"/>
            </a:solidFill>
            <a:latin typeface="Times New Roman" panose="02020603050405020304" pitchFamily="18" charset="0"/>
            <a:cs typeface="Times New Roman" panose="02020603050405020304" pitchFamily="18" charset="0"/>
          </a:endParaRPr>
        </a:p>
      </dgm:t>
    </dgm:pt>
    <dgm:pt modelId="{8FA3717F-850E-4411-8140-5D14D7C068F4}" type="parTrans" cxnId="{348C4ABE-8DD0-4225-9789-3024ED4DFA36}">
      <dgm:prSet/>
      <dgm:spPr/>
      <dgm:t>
        <a:bodyPr/>
        <a:lstStyle/>
        <a:p>
          <a:endParaRPr lang="ru-RU"/>
        </a:p>
      </dgm:t>
    </dgm:pt>
    <dgm:pt modelId="{D6248A6D-C195-4BCB-A912-A5BC38E6E6B7}" type="sibTrans" cxnId="{348C4ABE-8DD0-4225-9789-3024ED4DFA36}">
      <dgm:prSet/>
      <dgm:spPr/>
      <dgm:t>
        <a:bodyPr/>
        <a:lstStyle/>
        <a:p>
          <a:endParaRPr lang="ru-RU"/>
        </a:p>
      </dgm:t>
    </dgm:pt>
    <dgm:pt modelId="{42F3AADE-91BC-4F53-96CB-8E1EE585A2DA}">
      <dgm:prSet phldrT="[Текст]" custT="1"/>
      <dgm:spPr>
        <a:solidFill>
          <a:schemeClr val="accent4">
            <a:lumMod val="40000"/>
            <a:lumOff val="60000"/>
          </a:schemeClr>
        </a:solidFill>
      </dgm:spPr>
      <dgm:t>
        <a:bodyPr/>
        <a:lstStyle/>
        <a:p>
          <a:r>
            <a:rPr lang="ru-RU" sz="1200" b="1" dirty="0" smtClean="0">
              <a:latin typeface="Times New Roman" panose="02020603050405020304" pitchFamily="18" charset="0"/>
              <a:cs typeface="Times New Roman" panose="02020603050405020304" pitchFamily="18" charset="0"/>
            </a:rPr>
            <a:t> </a:t>
          </a:r>
        </a:p>
        <a:p>
          <a:r>
            <a:rPr lang="ru-RU" sz="1200" b="1" dirty="0" smtClean="0">
              <a:solidFill>
                <a:schemeClr val="tx1"/>
              </a:solidFill>
              <a:latin typeface="Times New Roman" panose="02020603050405020304" pitchFamily="18" charset="0"/>
              <a:cs typeface="Times New Roman" panose="02020603050405020304" pitchFamily="18" charset="0"/>
            </a:rPr>
            <a:t>Непрограммные расходы:</a:t>
          </a:r>
        </a:p>
        <a:p>
          <a:r>
            <a:rPr lang="ru-RU" sz="1200" b="1" dirty="0" smtClean="0">
              <a:solidFill>
                <a:schemeClr val="tx1"/>
              </a:solidFill>
              <a:latin typeface="Times New Roman" panose="02020603050405020304" pitchFamily="18" charset="0"/>
              <a:cs typeface="Times New Roman" panose="02020603050405020304" pitchFamily="18" charset="0"/>
            </a:rPr>
            <a:t>2023 </a:t>
          </a:r>
          <a:r>
            <a:rPr lang="ru-RU" sz="1200" b="1" dirty="0" smtClean="0">
              <a:solidFill>
                <a:schemeClr val="tx1"/>
              </a:solidFill>
              <a:latin typeface="Times New Roman" panose="02020603050405020304" pitchFamily="18" charset="0"/>
              <a:cs typeface="Times New Roman" panose="02020603050405020304" pitchFamily="18" charset="0"/>
            </a:rPr>
            <a:t>год – </a:t>
          </a:r>
          <a:r>
            <a:rPr lang="ru-RU" sz="1200" b="1" dirty="0" smtClean="0">
              <a:solidFill>
                <a:schemeClr val="tx1"/>
              </a:solidFill>
              <a:latin typeface="Times New Roman" panose="02020603050405020304" pitchFamily="18" charset="0"/>
              <a:cs typeface="Times New Roman" panose="02020603050405020304" pitchFamily="18" charset="0"/>
            </a:rPr>
            <a:t>870,2 </a:t>
          </a:r>
          <a:r>
            <a:rPr lang="ru-RU" sz="1200" b="1" dirty="0" smtClean="0">
              <a:solidFill>
                <a:schemeClr val="tx1"/>
              </a:solidFill>
              <a:latin typeface="Times New Roman" panose="02020603050405020304" pitchFamily="18" charset="0"/>
              <a:cs typeface="Times New Roman" panose="02020603050405020304" pitchFamily="18" charset="0"/>
            </a:rPr>
            <a:t>тыс.рублей ( </a:t>
          </a:r>
          <a:r>
            <a:rPr lang="ru-RU" sz="1200" b="1" dirty="0" smtClean="0">
              <a:solidFill>
                <a:schemeClr val="tx1"/>
              </a:solidFill>
              <a:latin typeface="Times New Roman" panose="02020603050405020304" pitchFamily="18" charset="0"/>
              <a:cs typeface="Times New Roman" panose="02020603050405020304" pitchFamily="18" charset="0"/>
            </a:rPr>
            <a:t>3,2%);</a:t>
          </a:r>
          <a:endParaRPr lang="ru-RU" sz="1200" b="1" dirty="0" smtClean="0">
            <a:solidFill>
              <a:schemeClr val="tx1"/>
            </a:solidFill>
            <a:latin typeface="Times New Roman" panose="02020603050405020304" pitchFamily="18" charset="0"/>
            <a:cs typeface="Times New Roman" panose="02020603050405020304" pitchFamily="18" charset="0"/>
          </a:endParaRPr>
        </a:p>
        <a:p>
          <a:r>
            <a:rPr lang="ru-RU" sz="1200" b="1" dirty="0" smtClean="0">
              <a:solidFill>
                <a:schemeClr val="tx1"/>
              </a:solidFill>
              <a:latin typeface="Times New Roman" panose="02020603050405020304" pitchFamily="18" charset="0"/>
              <a:cs typeface="Times New Roman" panose="02020603050405020304" pitchFamily="18" charset="0"/>
            </a:rPr>
            <a:t>2024 </a:t>
          </a:r>
          <a:r>
            <a:rPr lang="ru-RU" sz="1200" b="1" dirty="0" smtClean="0">
              <a:solidFill>
                <a:schemeClr val="tx1"/>
              </a:solidFill>
              <a:latin typeface="Times New Roman" panose="02020603050405020304" pitchFamily="18" charset="0"/>
              <a:cs typeface="Times New Roman" panose="02020603050405020304" pitchFamily="18" charset="0"/>
            </a:rPr>
            <a:t>год – </a:t>
          </a:r>
          <a:r>
            <a:rPr lang="ru-RU" sz="1200" b="1" dirty="0" smtClean="0">
              <a:solidFill>
                <a:schemeClr val="tx1"/>
              </a:solidFill>
              <a:latin typeface="Times New Roman" panose="02020603050405020304" pitchFamily="18" charset="0"/>
              <a:cs typeface="Times New Roman" panose="02020603050405020304" pitchFamily="18" charset="0"/>
            </a:rPr>
            <a:t>383,1 </a:t>
          </a:r>
          <a:r>
            <a:rPr lang="ru-RU" sz="1200" b="1" dirty="0" smtClean="0">
              <a:solidFill>
                <a:schemeClr val="tx1"/>
              </a:solidFill>
              <a:latin typeface="Times New Roman" panose="02020603050405020304" pitchFamily="18" charset="0"/>
              <a:cs typeface="Times New Roman" panose="02020603050405020304" pitchFamily="18" charset="0"/>
            </a:rPr>
            <a:t>тыс.рублей (</a:t>
          </a:r>
          <a:r>
            <a:rPr lang="ru-RU" sz="1200" b="1" dirty="0" smtClean="0">
              <a:solidFill>
                <a:schemeClr val="tx1"/>
              </a:solidFill>
              <a:latin typeface="Times New Roman" panose="02020603050405020304" pitchFamily="18" charset="0"/>
              <a:cs typeface="Times New Roman" panose="02020603050405020304" pitchFamily="18" charset="0"/>
            </a:rPr>
            <a:t>2,5%);</a:t>
          </a:r>
          <a:endParaRPr lang="ru-RU" sz="1200" b="1" dirty="0" smtClean="0">
            <a:solidFill>
              <a:schemeClr val="tx1"/>
            </a:solidFill>
            <a:latin typeface="Times New Roman" panose="02020603050405020304" pitchFamily="18" charset="0"/>
            <a:cs typeface="Times New Roman" panose="02020603050405020304" pitchFamily="18" charset="0"/>
          </a:endParaRPr>
        </a:p>
        <a:p>
          <a:r>
            <a:rPr lang="ru-RU" sz="1200" b="1" dirty="0" smtClean="0">
              <a:solidFill>
                <a:schemeClr val="tx1"/>
              </a:solidFill>
              <a:latin typeface="Times New Roman" panose="02020603050405020304" pitchFamily="18" charset="0"/>
              <a:cs typeface="Times New Roman" panose="02020603050405020304" pitchFamily="18" charset="0"/>
            </a:rPr>
            <a:t>2025 </a:t>
          </a:r>
          <a:r>
            <a:rPr lang="ru-RU" sz="1200" b="1" dirty="0" smtClean="0">
              <a:solidFill>
                <a:schemeClr val="tx1"/>
              </a:solidFill>
              <a:latin typeface="Times New Roman" panose="02020603050405020304" pitchFamily="18" charset="0"/>
              <a:cs typeface="Times New Roman" panose="02020603050405020304" pitchFamily="18" charset="0"/>
            </a:rPr>
            <a:t>год – </a:t>
          </a:r>
          <a:r>
            <a:rPr lang="ru-RU" sz="1200" b="1" dirty="0" smtClean="0">
              <a:solidFill>
                <a:schemeClr val="tx1"/>
              </a:solidFill>
              <a:latin typeface="Times New Roman" panose="02020603050405020304" pitchFamily="18" charset="0"/>
              <a:cs typeface="Times New Roman" panose="02020603050405020304" pitchFamily="18" charset="0"/>
            </a:rPr>
            <a:t>371,2 </a:t>
          </a:r>
          <a:r>
            <a:rPr lang="ru-RU" sz="1200" b="1" dirty="0" smtClean="0">
              <a:solidFill>
                <a:schemeClr val="tx1"/>
              </a:solidFill>
              <a:latin typeface="Times New Roman" panose="02020603050405020304" pitchFamily="18" charset="0"/>
              <a:cs typeface="Times New Roman" panose="02020603050405020304" pitchFamily="18" charset="0"/>
            </a:rPr>
            <a:t>тыс.рублей (</a:t>
          </a:r>
          <a:r>
            <a:rPr lang="ru-RU" sz="1200" b="1" dirty="0" smtClean="0">
              <a:solidFill>
                <a:schemeClr val="tx1"/>
              </a:solidFill>
              <a:latin typeface="Times New Roman" panose="02020603050405020304" pitchFamily="18" charset="0"/>
              <a:cs typeface="Times New Roman" panose="02020603050405020304" pitchFamily="18" charset="0"/>
            </a:rPr>
            <a:t>2,5%).</a:t>
          </a:r>
          <a:endParaRPr lang="ru-RU" sz="1200" b="1" dirty="0">
            <a:solidFill>
              <a:schemeClr val="tx1"/>
            </a:solidFill>
            <a:latin typeface="Times New Roman" panose="02020603050405020304" pitchFamily="18" charset="0"/>
            <a:cs typeface="Times New Roman" panose="02020603050405020304" pitchFamily="18" charset="0"/>
          </a:endParaRPr>
        </a:p>
      </dgm:t>
    </dgm:pt>
    <dgm:pt modelId="{39B4C55D-2479-4804-BFC2-D3961F801360}" type="parTrans" cxnId="{B93B9D0D-A25C-4E69-8DEC-354A7A29B104}">
      <dgm:prSet/>
      <dgm:spPr/>
      <dgm:t>
        <a:bodyPr/>
        <a:lstStyle/>
        <a:p>
          <a:endParaRPr lang="ru-RU"/>
        </a:p>
      </dgm:t>
    </dgm:pt>
    <dgm:pt modelId="{1F76F3BF-E57F-467A-A98E-C3ED1E5E11B0}" type="sibTrans" cxnId="{B93B9D0D-A25C-4E69-8DEC-354A7A29B104}">
      <dgm:prSet/>
      <dgm:spPr/>
      <dgm:t>
        <a:bodyPr/>
        <a:lstStyle/>
        <a:p>
          <a:endParaRPr lang="ru-RU"/>
        </a:p>
      </dgm:t>
    </dgm:pt>
    <dgm:pt modelId="{56727721-662E-44E6-9968-5331C400028A}">
      <dgm:prSet phldrT="[Текст]" custT="1"/>
      <dgm:spPr/>
      <dgm:t>
        <a:bodyPr/>
        <a:lstStyle/>
        <a:p>
          <a:pPr algn="l"/>
          <a:r>
            <a:rPr lang="ru-RU" sz="1200" dirty="0" smtClean="0">
              <a:latin typeface="Times New Roman" panose="02020603050405020304" pitchFamily="18" charset="0"/>
              <a:cs typeface="Times New Roman" panose="02020603050405020304" pitchFamily="18" charset="0"/>
            </a:rPr>
            <a:t>Формирование бюджета Колобовского городского поселения в </a:t>
          </a:r>
          <a:r>
            <a:rPr lang="ru-RU" sz="1200" dirty="0" smtClean="0">
              <a:latin typeface="Times New Roman" panose="02020603050405020304" pitchFamily="18" charset="0"/>
              <a:cs typeface="Times New Roman" panose="02020603050405020304" pitchFamily="18" charset="0"/>
            </a:rPr>
            <a:t>2023году </a:t>
          </a:r>
          <a:r>
            <a:rPr lang="ru-RU" sz="1200" dirty="0" smtClean="0">
              <a:latin typeface="Times New Roman" panose="02020603050405020304" pitchFamily="18" charset="0"/>
              <a:cs typeface="Times New Roman" panose="02020603050405020304" pitchFamily="18" charset="0"/>
            </a:rPr>
            <a:t>и плановом периоде </a:t>
          </a:r>
          <a:r>
            <a:rPr lang="ru-RU" sz="1200" dirty="0" smtClean="0">
              <a:latin typeface="Times New Roman" panose="02020603050405020304" pitchFamily="18" charset="0"/>
              <a:cs typeface="Times New Roman" panose="02020603050405020304" pitchFamily="18" charset="0"/>
            </a:rPr>
            <a:t>2024-20245годов </a:t>
          </a:r>
          <a:r>
            <a:rPr lang="ru-RU" sz="1200" dirty="0" smtClean="0">
              <a:latin typeface="Times New Roman" panose="02020603050405020304" pitchFamily="18" charset="0"/>
              <a:cs typeface="Times New Roman" panose="02020603050405020304" pitchFamily="18" charset="0"/>
            </a:rPr>
            <a:t>осуществлялось по программно-целевому принципу на основе муниципальных программ Колобовского городского поселения. Исполнение бюджета в </a:t>
          </a:r>
          <a:r>
            <a:rPr lang="ru-RU" sz="1200" dirty="0" smtClean="0">
              <a:latin typeface="Times New Roman" panose="02020603050405020304" pitchFamily="18" charset="0"/>
              <a:cs typeface="Times New Roman" panose="02020603050405020304" pitchFamily="18" charset="0"/>
            </a:rPr>
            <a:t>2023году  </a:t>
          </a:r>
          <a:r>
            <a:rPr lang="ru-RU" sz="1200" dirty="0" smtClean="0">
              <a:latin typeface="Times New Roman" panose="02020603050405020304" pitchFamily="18" charset="0"/>
              <a:cs typeface="Times New Roman" panose="02020603050405020304" pitchFamily="18" charset="0"/>
            </a:rPr>
            <a:t>и плановом периоде на </a:t>
          </a:r>
          <a:r>
            <a:rPr lang="ru-RU" sz="1200" dirty="0" smtClean="0">
              <a:latin typeface="Times New Roman" panose="02020603050405020304" pitchFamily="18" charset="0"/>
              <a:cs typeface="Times New Roman" panose="02020603050405020304" pitchFamily="18" charset="0"/>
            </a:rPr>
            <a:t>2024 2025  </a:t>
          </a:r>
          <a:r>
            <a:rPr lang="ru-RU" sz="1200" dirty="0" smtClean="0">
              <a:latin typeface="Times New Roman" panose="02020603050405020304" pitchFamily="18" charset="0"/>
              <a:cs typeface="Times New Roman" panose="02020603050405020304" pitchFamily="18" charset="0"/>
            </a:rPr>
            <a:t>годы  планируется осуществлять в рамках 11  муниципальных программ. Общие расходы, направленные  на реализацию муниципальных  программ в </a:t>
          </a:r>
          <a:r>
            <a:rPr lang="ru-RU" sz="1200" dirty="0" smtClean="0">
              <a:latin typeface="Times New Roman" panose="02020603050405020304" pitchFamily="18" charset="0"/>
              <a:cs typeface="Times New Roman" panose="02020603050405020304" pitchFamily="18" charset="0"/>
            </a:rPr>
            <a:t>2023 </a:t>
          </a:r>
          <a:r>
            <a:rPr lang="ru-RU" sz="1200" dirty="0" smtClean="0">
              <a:latin typeface="Times New Roman" panose="02020603050405020304" pitchFamily="18" charset="0"/>
              <a:cs typeface="Times New Roman" panose="02020603050405020304" pitchFamily="18" charset="0"/>
            </a:rPr>
            <a:t>году составят  </a:t>
          </a:r>
          <a:r>
            <a:rPr lang="ru-RU" sz="1200" dirty="0" smtClean="0">
              <a:latin typeface="Times New Roman" panose="02020603050405020304" pitchFamily="18" charset="0"/>
              <a:cs typeface="Times New Roman" panose="02020603050405020304" pitchFamily="18" charset="0"/>
            </a:rPr>
            <a:t>26589,1ыс</a:t>
          </a:r>
          <a:r>
            <a:rPr lang="ru-RU" sz="1200" dirty="0" smtClean="0">
              <a:latin typeface="Times New Roman" panose="02020603050405020304" pitchFamily="18" charset="0"/>
              <a:cs typeface="Times New Roman" panose="02020603050405020304" pitchFamily="18" charset="0"/>
            </a:rPr>
            <a:t>.  рублей или </a:t>
          </a:r>
          <a:r>
            <a:rPr lang="ru-RU" sz="1200" dirty="0" smtClean="0">
              <a:latin typeface="Times New Roman" panose="02020603050405020304" pitchFamily="18" charset="0"/>
              <a:cs typeface="Times New Roman" panose="02020603050405020304" pitchFamily="18" charset="0"/>
            </a:rPr>
            <a:t>96,8 </a:t>
          </a:r>
          <a:r>
            <a:rPr lang="ru-RU" sz="1200" dirty="0" smtClean="0">
              <a:latin typeface="Times New Roman" panose="02020603050405020304" pitchFamily="18" charset="0"/>
              <a:cs typeface="Times New Roman" panose="02020603050405020304" pitchFamily="18" charset="0"/>
            </a:rPr>
            <a:t>%  от прогнозируемого общего объема расходов местного бюджета; в </a:t>
          </a:r>
          <a:r>
            <a:rPr lang="ru-RU" sz="1200" dirty="0" smtClean="0">
              <a:latin typeface="Times New Roman" panose="02020603050405020304" pitchFamily="18" charset="0"/>
              <a:cs typeface="Times New Roman" panose="02020603050405020304" pitchFamily="18" charset="0"/>
            </a:rPr>
            <a:t>2024 </a:t>
          </a:r>
          <a:r>
            <a:rPr lang="ru-RU" sz="1200" dirty="0" smtClean="0">
              <a:latin typeface="Times New Roman" panose="02020603050405020304" pitchFamily="18" charset="0"/>
              <a:cs typeface="Times New Roman" panose="02020603050405020304" pitchFamily="18" charset="0"/>
            </a:rPr>
            <a:t>году- </a:t>
          </a:r>
          <a:r>
            <a:rPr lang="ru-RU" sz="1200" dirty="0" smtClean="0">
              <a:latin typeface="Times New Roman" panose="02020603050405020304" pitchFamily="18" charset="0"/>
              <a:cs typeface="Times New Roman" panose="02020603050405020304" pitchFamily="18" charset="0"/>
            </a:rPr>
            <a:t>14848,1 </a:t>
          </a:r>
          <a:r>
            <a:rPr lang="ru-RU" sz="1200" dirty="0" smtClean="0">
              <a:latin typeface="Times New Roman" panose="02020603050405020304" pitchFamily="18" charset="0"/>
              <a:cs typeface="Times New Roman" panose="02020603050405020304" pitchFamily="18" charset="0"/>
            </a:rPr>
            <a:t>тыс. руб. или  </a:t>
          </a:r>
          <a:r>
            <a:rPr lang="ru-RU" sz="1200" dirty="0" smtClean="0">
              <a:latin typeface="Times New Roman" panose="02020603050405020304" pitchFamily="18" charset="0"/>
              <a:cs typeface="Times New Roman" panose="02020603050405020304" pitchFamily="18" charset="0"/>
            </a:rPr>
            <a:t>97,5 </a:t>
          </a:r>
          <a:r>
            <a:rPr lang="ru-RU" sz="1200" dirty="0" smtClean="0">
              <a:latin typeface="Times New Roman" panose="02020603050405020304" pitchFamily="18" charset="0"/>
              <a:cs typeface="Times New Roman" panose="02020603050405020304" pitchFamily="18" charset="0"/>
            </a:rPr>
            <a:t>%;, в </a:t>
          </a:r>
          <a:r>
            <a:rPr lang="ru-RU" sz="1200" dirty="0" smtClean="0">
              <a:latin typeface="Times New Roman" panose="02020603050405020304" pitchFamily="18" charset="0"/>
              <a:cs typeface="Times New Roman" panose="02020603050405020304" pitchFamily="18" charset="0"/>
            </a:rPr>
            <a:t>2025году </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14688,2 </a:t>
          </a:r>
          <a:r>
            <a:rPr lang="ru-RU" sz="1200" dirty="0" smtClean="0">
              <a:latin typeface="Times New Roman" panose="02020603050405020304" pitchFamily="18" charset="0"/>
              <a:cs typeface="Times New Roman" panose="02020603050405020304" pitchFamily="18" charset="0"/>
            </a:rPr>
            <a:t>тыс. руб. или </a:t>
          </a:r>
          <a:r>
            <a:rPr lang="ru-RU" sz="1200" dirty="0" smtClean="0">
              <a:latin typeface="Times New Roman" panose="02020603050405020304" pitchFamily="18" charset="0"/>
              <a:cs typeface="Times New Roman" panose="02020603050405020304" pitchFamily="18" charset="0"/>
            </a:rPr>
            <a:t>97,5%.</a:t>
          </a:r>
          <a:r>
            <a:rPr lang="ru-RU" sz="1200" dirty="0" smtClean="0">
              <a:latin typeface="Times New Roman" panose="02020603050405020304" pitchFamily="18" charset="0"/>
              <a:cs typeface="Times New Roman" panose="02020603050405020304" pitchFamily="18" charset="0"/>
            </a:rPr>
            <a:t>Как и в прошлые годы на реализацию муниципальной программы «Развитие культуры и спорта в </a:t>
          </a:r>
          <a:r>
            <a:rPr lang="ru-RU" sz="1200" dirty="0" err="1" smtClean="0">
              <a:latin typeface="Times New Roman" pitchFamily="18" charset="0"/>
              <a:cs typeface="Times New Roman" pitchFamily="18" charset="0"/>
            </a:rPr>
            <a:t>Колобовском</a:t>
          </a:r>
          <a:r>
            <a:rPr lang="ru-RU" sz="1200" dirty="0" smtClean="0">
              <a:latin typeface="Times New Roman" pitchFamily="18" charset="0"/>
              <a:cs typeface="Times New Roman" pitchFamily="18" charset="0"/>
            </a:rPr>
            <a:t> городском поселении» планируется максимальный объем бюджетных ассигнований  - </a:t>
          </a:r>
          <a:r>
            <a:rPr lang="ru-RU" sz="1200" dirty="0" smtClean="0">
              <a:latin typeface="Times New Roman" pitchFamily="18" charset="0"/>
              <a:cs typeface="Times New Roman" pitchFamily="18" charset="0"/>
            </a:rPr>
            <a:t>5348,2 </a:t>
          </a:r>
          <a:r>
            <a:rPr lang="ru-RU" sz="1200" dirty="0" smtClean="0">
              <a:latin typeface="Times New Roman" pitchFamily="18" charset="0"/>
              <a:cs typeface="Times New Roman" pitchFamily="18" charset="0"/>
            </a:rPr>
            <a:t>тыс. рублей или </a:t>
          </a:r>
          <a:r>
            <a:rPr lang="ru-RU" sz="1200" dirty="0" smtClean="0">
              <a:latin typeface="Times New Roman" pitchFamily="18" charset="0"/>
              <a:cs typeface="Times New Roman" pitchFamily="18" charset="0"/>
            </a:rPr>
            <a:t>20,1% </a:t>
          </a:r>
          <a:r>
            <a:rPr lang="ru-RU" sz="1200" dirty="0" smtClean="0">
              <a:latin typeface="Times New Roman" pitchFamily="18" charset="0"/>
              <a:cs typeface="Times New Roman" pitchFamily="18" charset="0"/>
            </a:rPr>
            <a:t>от общего объема ассигнований, направленных на реализацию муниципальных программ Колобовского городского поселения. Примерно на уровне текущего финансового года (с учетом уточенного плана) останутся расходы на следующие муниципальные программы:</a:t>
          </a:r>
          <a:endParaRPr lang="ru-RU" sz="1200" dirty="0">
            <a:latin typeface="Times New Roman" pitchFamily="18" charset="0"/>
            <a:cs typeface="Times New Roman" pitchFamily="18" charset="0"/>
          </a:endParaRPr>
        </a:p>
      </dgm:t>
    </dgm:pt>
    <dgm:pt modelId="{ACCCDF4B-C372-49E7-BC34-4D6B903DF579}" type="sibTrans" cxnId="{5E18BD50-DA70-4D34-AF62-E7CBF120FFFA}">
      <dgm:prSet/>
      <dgm:spPr/>
      <dgm:t>
        <a:bodyPr/>
        <a:lstStyle/>
        <a:p>
          <a:endParaRPr lang="ru-RU"/>
        </a:p>
      </dgm:t>
    </dgm:pt>
    <dgm:pt modelId="{85527C36-0B93-4DA0-8D8F-5987E02310B6}" type="parTrans" cxnId="{5E18BD50-DA70-4D34-AF62-E7CBF120FFFA}">
      <dgm:prSet/>
      <dgm:spPr/>
      <dgm:t>
        <a:bodyPr/>
        <a:lstStyle/>
        <a:p>
          <a:endParaRPr lang="ru-RU"/>
        </a:p>
      </dgm:t>
    </dgm:pt>
    <dgm:pt modelId="{1A1FD2BA-F957-4397-AC31-8CEE3A3FCECF}">
      <dgm:prSet custT="1"/>
      <dgm:spPr/>
      <dgm:t>
        <a:bodyPr/>
        <a:lstStyle/>
        <a:p>
          <a:r>
            <a:rPr lang="ru-RU" sz="1200" dirty="0" smtClean="0">
              <a:latin typeface="Times New Roman" pitchFamily="18" charset="0"/>
              <a:cs typeface="Times New Roman" pitchFamily="18" charset="0"/>
            </a:rPr>
            <a:t>«Развитие автомобильных дорог на территории </a:t>
          </a:r>
          <a:r>
            <a:rPr lang="ru-RU" sz="1200" dirty="0" err="1" smtClean="0">
              <a:latin typeface="Times New Roman" pitchFamily="18" charset="0"/>
              <a:cs typeface="Times New Roman" pitchFamily="18" charset="0"/>
            </a:rPr>
            <a:t>Колобовского</a:t>
          </a:r>
          <a:r>
            <a:rPr lang="ru-RU" sz="1200" dirty="0" smtClean="0">
              <a:latin typeface="Times New Roman" pitchFamily="18" charset="0"/>
              <a:cs typeface="Times New Roman" pitchFamily="18" charset="0"/>
            </a:rPr>
            <a:t> городского поселения»;</a:t>
          </a:r>
          <a:endParaRPr lang="ru-RU" sz="1200" dirty="0">
            <a:latin typeface="Times New Roman" pitchFamily="18" charset="0"/>
            <a:cs typeface="Times New Roman" pitchFamily="18" charset="0"/>
          </a:endParaRPr>
        </a:p>
      </dgm:t>
    </dgm:pt>
    <dgm:pt modelId="{39874E37-D38D-4C97-A032-4B400AB4A677}" type="parTrans" cxnId="{23828FC1-8F3E-4EE4-A3C3-AB7D43E6E8E7}">
      <dgm:prSet/>
      <dgm:spPr/>
      <dgm:t>
        <a:bodyPr/>
        <a:lstStyle/>
        <a:p>
          <a:endParaRPr lang="ru-RU"/>
        </a:p>
      </dgm:t>
    </dgm:pt>
    <dgm:pt modelId="{232B0209-E51D-4D61-A1ED-5E516FD7A9AF}" type="sibTrans" cxnId="{23828FC1-8F3E-4EE4-A3C3-AB7D43E6E8E7}">
      <dgm:prSet/>
      <dgm:spPr/>
      <dgm:t>
        <a:bodyPr/>
        <a:lstStyle/>
        <a:p>
          <a:endParaRPr lang="ru-RU"/>
        </a:p>
      </dgm:t>
    </dgm:pt>
    <dgm:pt modelId="{F43B75AD-934C-467D-80F3-C5C46CF5C2E3}">
      <dgm:prSet custT="1"/>
      <dgm:spPr/>
      <dgm:t>
        <a:bodyPr/>
        <a:lstStyle/>
        <a:p>
          <a:r>
            <a:rPr lang="ru-RU" sz="1200" dirty="0" smtClean="0">
              <a:latin typeface="Times New Roman" pitchFamily="18" charset="0"/>
              <a:cs typeface="Times New Roman" pitchFamily="18" charset="0"/>
            </a:rPr>
            <a:t>«Развитие местного самоуправления Колобовского городского поселения»;</a:t>
          </a:r>
          <a:endParaRPr lang="ru-RU" sz="1200" dirty="0">
            <a:latin typeface="Times New Roman" pitchFamily="18" charset="0"/>
            <a:cs typeface="Times New Roman" pitchFamily="18" charset="0"/>
          </a:endParaRPr>
        </a:p>
      </dgm:t>
    </dgm:pt>
    <dgm:pt modelId="{677A77AD-B93B-4277-B6C0-68B4F60A4919}" type="parTrans" cxnId="{7DDD938F-D5B3-4D8C-B7AF-F48654918D7F}">
      <dgm:prSet/>
      <dgm:spPr/>
      <dgm:t>
        <a:bodyPr/>
        <a:lstStyle/>
        <a:p>
          <a:endParaRPr lang="ru-RU"/>
        </a:p>
      </dgm:t>
    </dgm:pt>
    <dgm:pt modelId="{52B010D5-F9D8-4203-897A-58AE4E89F35E}" type="sibTrans" cxnId="{7DDD938F-D5B3-4D8C-B7AF-F48654918D7F}">
      <dgm:prSet/>
      <dgm:spPr/>
      <dgm:t>
        <a:bodyPr/>
        <a:lstStyle/>
        <a:p>
          <a:endParaRPr lang="ru-RU"/>
        </a:p>
      </dgm:t>
    </dgm:pt>
    <dgm:pt modelId="{75000566-004B-48A8-87C4-C87C94FB111D}">
      <dgm:prSet custT="1"/>
      <dgm:spPr/>
      <dgm:t>
        <a:bodyPr/>
        <a:lstStyle/>
        <a:p>
          <a:r>
            <a:rPr lang="ru-RU" sz="1200" dirty="0" smtClean="0">
              <a:latin typeface="Times New Roman" pitchFamily="18" charset="0"/>
              <a:cs typeface="Times New Roman" pitchFamily="18" charset="0"/>
            </a:rPr>
            <a:t>«Обеспечение мероприятий по благоустройству населенных пунктов Колобовского городского поселения». </a:t>
          </a:r>
          <a:endParaRPr lang="ru-RU" sz="1200" dirty="0">
            <a:latin typeface="Times New Roman" pitchFamily="18" charset="0"/>
            <a:cs typeface="Times New Roman" pitchFamily="18" charset="0"/>
          </a:endParaRPr>
        </a:p>
      </dgm:t>
    </dgm:pt>
    <dgm:pt modelId="{FDF87B5D-8FFC-449B-8B1A-11A7586B79E8}" type="parTrans" cxnId="{48843A78-39B4-49FF-90DA-EFC9A425ECDC}">
      <dgm:prSet/>
      <dgm:spPr/>
      <dgm:t>
        <a:bodyPr/>
        <a:lstStyle/>
        <a:p>
          <a:endParaRPr lang="ru-RU"/>
        </a:p>
      </dgm:t>
    </dgm:pt>
    <dgm:pt modelId="{FEFD319A-F87E-4FE8-AF8A-CFBE3AEC39DC}" type="sibTrans" cxnId="{48843A78-39B4-49FF-90DA-EFC9A425ECDC}">
      <dgm:prSet/>
      <dgm:spPr/>
      <dgm:t>
        <a:bodyPr/>
        <a:lstStyle/>
        <a:p>
          <a:endParaRPr lang="ru-RU"/>
        </a:p>
      </dgm:t>
    </dgm:pt>
    <dgm:pt modelId="{5B172591-8300-496C-B9D8-E2343BBFD65E}">
      <dgm:prSet custT="1"/>
      <dgm:spPr/>
      <dgm:t>
        <a:bodyPr/>
        <a:lstStyle/>
        <a:p>
          <a:r>
            <a:rPr lang="ru-RU" sz="1200" dirty="0" smtClean="0">
              <a:latin typeface="Times New Roman" pitchFamily="18" charset="0"/>
              <a:cs typeface="Times New Roman" pitchFamily="18" charset="0"/>
            </a:rPr>
            <a:t>На программу «Развитие автомобильных дорог на территории Колобовского городского поселения» предлагается выделить в </a:t>
          </a:r>
          <a:r>
            <a:rPr lang="ru-RU" sz="1200" dirty="0" smtClean="0">
              <a:latin typeface="Times New Roman" pitchFamily="18" charset="0"/>
              <a:cs typeface="Times New Roman" pitchFamily="18" charset="0"/>
            </a:rPr>
            <a:t>2023 </a:t>
          </a:r>
          <a:r>
            <a:rPr lang="ru-RU" sz="1200" dirty="0" smtClean="0">
              <a:latin typeface="Times New Roman" pitchFamily="18" charset="0"/>
              <a:cs typeface="Times New Roman" pitchFamily="18" charset="0"/>
            </a:rPr>
            <a:t>году </a:t>
          </a:r>
          <a:r>
            <a:rPr lang="ru-RU" sz="1200" dirty="0" smtClean="0">
              <a:latin typeface="Times New Roman" pitchFamily="18" charset="0"/>
              <a:cs typeface="Times New Roman" pitchFamily="18" charset="0"/>
            </a:rPr>
            <a:t>6311,9тыс</a:t>
          </a:r>
          <a:r>
            <a:rPr lang="ru-RU" sz="1200" dirty="0" smtClean="0">
              <a:latin typeface="Times New Roman" pitchFamily="18" charset="0"/>
              <a:cs typeface="Times New Roman" pitchFamily="18" charset="0"/>
            </a:rPr>
            <a:t>. рублей. </a:t>
          </a:r>
          <a:r>
            <a:rPr lang="ru-RU" sz="1200" dirty="0" smtClean="0">
              <a:latin typeface="Times New Roman" pitchFamily="18" charset="0"/>
              <a:cs typeface="Times New Roman" pitchFamily="18" charset="0"/>
            </a:rPr>
            <a:t>, в том числе за счет средств областного бюджета 4191,3 тыс. руб.Объем </a:t>
          </a:r>
          <a:r>
            <a:rPr lang="ru-RU" sz="1200" dirty="0" smtClean="0">
              <a:latin typeface="Times New Roman" pitchFamily="18" charset="0"/>
              <a:cs typeface="Times New Roman" pitchFamily="18" charset="0"/>
            </a:rPr>
            <a:t>расходов по муниципальной программе зависит от доходов от уплаты акцизов на нефтепродукты. Увеличение объемов финансирования ожидается по программе  «Развитие культуры и спорта на территории Колобовского городского поселения». </a:t>
          </a:r>
          <a:endParaRPr lang="ru-RU" sz="1200" dirty="0">
            <a:latin typeface="Times New Roman" pitchFamily="18" charset="0"/>
            <a:cs typeface="Times New Roman" pitchFamily="18" charset="0"/>
          </a:endParaRPr>
        </a:p>
      </dgm:t>
    </dgm:pt>
    <dgm:pt modelId="{59CDA1A8-1F4C-4577-B3CF-3AB682886E97}" type="parTrans" cxnId="{1237C431-575A-4E58-9B50-2387C048FA96}">
      <dgm:prSet/>
      <dgm:spPr/>
      <dgm:t>
        <a:bodyPr/>
        <a:lstStyle/>
        <a:p>
          <a:endParaRPr lang="ru-RU"/>
        </a:p>
      </dgm:t>
    </dgm:pt>
    <dgm:pt modelId="{D0401F32-1E26-422B-B230-98A104313009}" type="sibTrans" cxnId="{1237C431-575A-4E58-9B50-2387C048FA96}">
      <dgm:prSet/>
      <dgm:spPr/>
      <dgm:t>
        <a:bodyPr/>
        <a:lstStyle/>
        <a:p>
          <a:endParaRPr lang="ru-RU"/>
        </a:p>
      </dgm:t>
    </dgm:pt>
    <dgm:pt modelId="{86BEF549-315E-4A3F-B55E-B57D26A55129}" type="pres">
      <dgm:prSet presAssocID="{E6AE6CB4-C484-43CF-A7ED-C76104F0022B}" presName="Name0" presStyleCnt="0">
        <dgm:presLayoutVars>
          <dgm:chMax val="5"/>
          <dgm:chPref val="5"/>
          <dgm:dir/>
          <dgm:animLvl val="lvl"/>
        </dgm:presLayoutVars>
      </dgm:prSet>
      <dgm:spPr/>
      <dgm:t>
        <a:bodyPr/>
        <a:lstStyle/>
        <a:p>
          <a:endParaRPr lang="ru-RU"/>
        </a:p>
      </dgm:t>
    </dgm:pt>
    <dgm:pt modelId="{86A4337D-FF19-472E-916A-D9FD8841784D}" type="pres">
      <dgm:prSet presAssocID="{505BE5B3-CF3A-4814-BE17-528E8859F083}" presName="parentText1" presStyleLbl="node1" presStyleIdx="0" presStyleCnt="2" custScaleX="97847" custScaleY="150748" custLinFactNeighborX="-11229" custLinFactNeighborY="-69808">
        <dgm:presLayoutVars>
          <dgm:chMax/>
          <dgm:chPref val="3"/>
          <dgm:bulletEnabled val="1"/>
        </dgm:presLayoutVars>
      </dgm:prSet>
      <dgm:spPr/>
      <dgm:t>
        <a:bodyPr/>
        <a:lstStyle/>
        <a:p>
          <a:endParaRPr lang="ru-RU"/>
        </a:p>
      </dgm:t>
    </dgm:pt>
    <dgm:pt modelId="{B2F430F6-A5FF-4650-892D-A1CC762059F0}" type="pres">
      <dgm:prSet presAssocID="{505BE5B3-CF3A-4814-BE17-528E8859F083}" presName="childText1" presStyleLbl="solidAlignAcc1" presStyleIdx="0" presStyleCnt="1" custScaleX="216450" custScaleY="130902" custLinFactNeighborX="30240" custLinFactNeighborY="21966">
        <dgm:presLayoutVars>
          <dgm:chMax val="0"/>
          <dgm:chPref val="0"/>
          <dgm:bulletEnabled val="1"/>
        </dgm:presLayoutVars>
      </dgm:prSet>
      <dgm:spPr/>
      <dgm:t>
        <a:bodyPr/>
        <a:lstStyle/>
        <a:p>
          <a:endParaRPr lang="ru-RU"/>
        </a:p>
      </dgm:t>
    </dgm:pt>
    <dgm:pt modelId="{5914EB7D-8A5B-4060-AAF1-418D36193991}" type="pres">
      <dgm:prSet presAssocID="{42F3AADE-91BC-4F53-96CB-8E1EE585A2DA}" presName="parentText2" presStyleLbl="node1" presStyleIdx="1" presStyleCnt="2" custScaleX="67659" custScaleY="90045" custLinFactNeighborX="-23026" custLinFactNeighborY="-44524">
        <dgm:presLayoutVars>
          <dgm:chMax/>
          <dgm:chPref val="3"/>
          <dgm:bulletEnabled val="1"/>
        </dgm:presLayoutVars>
      </dgm:prSet>
      <dgm:spPr/>
      <dgm:t>
        <a:bodyPr/>
        <a:lstStyle/>
        <a:p>
          <a:endParaRPr lang="ru-RU"/>
        </a:p>
      </dgm:t>
    </dgm:pt>
  </dgm:ptLst>
  <dgm:cxnLst>
    <dgm:cxn modelId="{23828FC1-8F3E-4EE4-A3C3-AB7D43E6E8E7}" srcId="{56727721-662E-44E6-9968-5331C400028A}" destId="{1A1FD2BA-F957-4397-AC31-8CEE3A3FCECF}" srcOrd="0" destOrd="0" parTransId="{39874E37-D38D-4C97-A032-4B400AB4A677}" sibTransId="{232B0209-E51D-4D61-A1ED-5E516FD7A9AF}"/>
    <dgm:cxn modelId="{A40FFE98-5B87-4D88-AA6E-EF9F2E6FC8E0}" type="presOf" srcId="{56727721-662E-44E6-9968-5331C400028A}" destId="{B2F430F6-A5FF-4650-892D-A1CC762059F0}" srcOrd="0" destOrd="0" presId="urn:microsoft.com/office/officeart/2009/3/layout/IncreasingArrowsProcess"/>
    <dgm:cxn modelId="{B327FCE6-AE02-4461-A43D-CC6600E5A462}" type="presOf" srcId="{75000566-004B-48A8-87C4-C87C94FB111D}" destId="{B2F430F6-A5FF-4650-892D-A1CC762059F0}" srcOrd="0" destOrd="3" presId="urn:microsoft.com/office/officeart/2009/3/layout/IncreasingArrowsProcess"/>
    <dgm:cxn modelId="{A78855FC-B799-4B7D-A820-DF3000BB3A36}" type="presOf" srcId="{F43B75AD-934C-467D-80F3-C5C46CF5C2E3}" destId="{B2F430F6-A5FF-4650-892D-A1CC762059F0}" srcOrd="0" destOrd="2" presId="urn:microsoft.com/office/officeart/2009/3/layout/IncreasingArrowsProcess"/>
    <dgm:cxn modelId="{B93B9D0D-A25C-4E69-8DEC-354A7A29B104}" srcId="{E6AE6CB4-C484-43CF-A7ED-C76104F0022B}" destId="{42F3AADE-91BC-4F53-96CB-8E1EE585A2DA}" srcOrd="1" destOrd="0" parTransId="{39B4C55D-2479-4804-BFC2-D3961F801360}" sibTransId="{1F76F3BF-E57F-467A-A98E-C3ED1E5E11B0}"/>
    <dgm:cxn modelId="{1237C431-575A-4E58-9B50-2387C048FA96}" srcId="{505BE5B3-CF3A-4814-BE17-528E8859F083}" destId="{5B172591-8300-496C-B9D8-E2343BBFD65E}" srcOrd="2" destOrd="0" parTransId="{59CDA1A8-1F4C-4577-B3CF-3AB682886E97}" sibTransId="{D0401F32-1E26-422B-B230-98A104313009}"/>
    <dgm:cxn modelId="{305240AE-0998-4D13-9EDF-C8DC65D39081}" type="presOf" srcId="{5B172591-8300-496C-B9D8-E2343BBFD65E}" destId="{B2F430F6-A5FF-4650-892D-A1CC762059F0}" srcOrd="0" destOrd="4" presId="urn:microsoft.com/office/officeart/2009/3/layout/IncreasingArrowsProcess"/>
    <dgm:cxn modelId="{FCB5511D-5DE6-422B-A304-D47891F11D39}" type="presOf" srcId="{E6AE6CB4-C484-43CF-A7ED-C76104F0022B}" destId="{86BEF549-315E-4A3F-B55E-B57D26A55129}" srcOrd="0" destOrd="0" presId="urn:microsoft.com/office/officeart/2009/3/layout/IncreasingArrowsProcess"/>
    <dgm:cxn modelId="{7DDD938F-D5B3-4D8C-B7AF-F48654918D7F}" srcId="{56727721-662E-44E6-9968-5331C400028A}" destId="{F43B75AD-934C-467D-80F3-C5C46CF5C2E3}" srcOrd="1" destOrd="0" parTransId="{677A77AD-B93B-4277-B6C0-68B4F60A4919}" sibTransId="{52B010D5-F9D8-4203-897A-58AE4E89F35E}"/>
    <dgm:cxn modelId="{5313D238-BFB1-4E8F-A92A-190BBA4F7CD9}" type="presOf" srcId="{1A1FD2BA-F957-4397-AC31-8CEE3A3FCECF}" destId="{B2F430F6-A5FF-4650-892D-A1CC762059F0}" srcOrd="0" destOrd="1" presId="urn:microsoft.com/office/officeart/2009/3/layout/IncreasingArrowsProcess"/>
    <dgm:cxn modelId="{348C4ABE-8DD0-4225-9789-3024ED4DFA36}" srcId="{E6AE6CB4-C484-43CF-A7ED-C76104F0022B}" destId="{505BE5B3-CF3A-4814-BE17-528E8859F083}" srcOrd="0" destOrd="0" parTransId="{8FA3717F-850E-4411-8140-5D14D7C068F4}" sibTransId="{D6248A6D-C195-4BCB-A912-A5BC38E6E6B7}"/>
    <dgm:cxn modelId="{5E18BD50-DA70-4D34-AF62-E7CBF120FFFA}" srcId="{505BE5B3-CF3A-4814-BE17-528E8859F083}" destId="{56727721-662E-44E6-9968-5331C400028A}" srcOrd="0" destOrd="0" parTransId="{85527C36-0B93-4DA0-8D8F-5987E02310B6}" sibTransId="{ACCCDF4B-C372-49E7-BC34-4D6B903DF579}"/>
    <dgm:cxn modelId="{DCA24253-6B01-47BA-88A4-532F04FCFE45}" type="presOf" srcId="{505BE5B3-CF3A-4814-BE17-528E8859F083}" destId="{86A4337D-FF19-472E-916A-D9FD8841784D}" srcOrd="0" destOrd="0" presId="urn:microsoft.com/office/officeart/2009/3/layout/IncreasingArrowsProcess"/>
    <dgm:cxn modelId="{5E17972B-857A-49E3-AE4B-3A50554FB9F1}" type="presOf" srcId="{42F3AADE-91BC-4F53-96CB-8E1EE585A2DA}" destId="{5914EB7D-8A5B-4060-AAF1-418D36193991}" srcOrd="0" destOrd="0" presId="urn:microsoft.com/office/officeart/2009/3/layout/IncreasingArrowsProcess"/>
    <dgm:cxn modelId="{48843A78-39B4-49FF-90DA-EFC9A425ECDC}" srcId="{505BE5B3-CF3A-4814-BE17-528E8859F083}" destId="{75000566-004B-48A8-87C4-C87C94FB111D}" srcOrd="1" destOrd="0" parTransId="{FDF87B5D-8FFC-449B-8B1A-11A7586B79E8}" sibTransId="{FEFD319A-F87E-4FE8-AF8A-CFBE3AEC39DC}"/>
    <dgm:cxn modelId="{157ECE27-25D1-401A-A305-C084A92DEBE1}" type="presParOf" srcId="{86BEF549-315E-4A3F-B55E-B57D26A55129}" destId="{86A4337D-FF19-472E-916A-D9FD8841784D}" srcOrd="0" destOrd="0" presId="urn:microsoft.com/office/officeart/2009/3/layout/IncreasingArrowsProcess"/>
    <dgm:cxn modelId="{056D24DE-B403-4C7C-9A92-4393703A0C0A}" type="presParOf" srcId="{86BEF549-315E-4A3F-B55E-B57D26A55129}" destId="{B2F430F6-A5FF-4650-892D-A1CC762059F0}" srcOrd="1" destOrd="0" presId="urn:microsoft.com/office/officeart/2009/3/layout/IncreasingArrowsProcess"/>
    <dgm:cxn modelId="{D0881C21-4E73-4004-96B9-89CB4E7FD997}" type="presParOf" srcId="{86BEF549-315E-4A3F-B55E-B57D26A55129}" destId="{5914EB7D-8A5B-4060-AAF1-418D36193991}" srcOrd="2" destOrd="0" presId="urn:microsoft.com/office/officeart/2009/3/layout/IncreasingArrowsProcess"/>
  </dgm:cxnLst>
  <dgm:bg/>
  <dgm:whole/>
  <dgm:extLst>
    <a:ext uri="http://schemas.microsoft.com/office/drawing/2008/diagram">
      <dsp:dataModelExt xmlns=""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A4337D-FF19-472E-916A-D9FD8841784D}">
      <dsp:nvSpPr>
        <dsp:cNvPr id="0" name=""/>
        <dsp:cNvSpPr/>
      </dsp:nvSpPr>
      <dsp:spPr>
        <a:xfrm>
          <a:off x="654186" y="0"/>
          <a:ext cx="8459110" cy="2691327"/>
        </a:xfrm>
        <a:prstGeom prst="rightArrow">
          <a:avLst>
            <a:gd name="adj1" fmla="val 50000"/>
            <a:gd name="adj2" fmla="val 50000"/>
          </a:avLst>
        </a:prstGeom>
        <a:solidFill>
          <a:schemeClr val="accent5">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254000" bIns="209554" numCol="1" spcCol="1270" anchor="ctr" anchorCtr="0">
          <a:noAutofit/>
        </a:bodyPr>
        <a:lstStyle/>
        <a:p>
          <a:pPr lvl="0" algn="l" defTabSz="800100">
            <a:lnSpc>
              <a:spcPct val="90000"/>
            </a:lnSpc>
            <a:spcBef>
              <a:spcPct val="0"/>
            </a:spcBef>
            <a:spcAft>
              <a:spcPct val="35000"/>
            </a:spcAft>
          </a:pPr>
          <a:r>
            <a:rPr lang="ru-RU" sz="1800" b="1" kern="1200" dirty="0" smtClean="0">
              <a:latin typeface="Times New Roman" panose="02020603050405020304" pitchFamily="18" charset="0"/>
              <a:cs typeface="Times New Roman" panose="02020603050405020304" pitchFamily="18" charset="0"/>
            </a:rPr>
            <a:t> </a:t>
          </a:r>
          <a:r>
            <a:rPr lang="ru-RU" sz="1800" b="1" kern="1200" dirty="0" smtClean="0">
              <a:solidFill>
                <a:schemeClr val="tx1"/>
              </a:solidFill>
              <a:latin typeface="Times New Roman" panose="02020603050405020304" pitchFamily="18" charset="0"/>
              <a:cs typeface="Times New Roman" panose="02020603050405020304" pitchFamily="18" charset="0"/>
            </a:rPr>
            <a:t>Программные расходы составляют:</a:t>
          </a:r>
        </a:p>
        <a:p>
          <a:pPr lvl="0" algn="l" defTabSz="800100">
            <a:lnSpc>
              <a:spcPct val="90000"/>
            </a:lnSpc>
            <a:spcBef>
              <a:spcPct val="0"/>
            </a:spcBef>
            <a:spcAft>
              <a:spcPct val="35000"/>
            </a:spcAft>
          </a:pPr>
          <a:r>
            <a:rPr lang="ru-RU" sz="1800" b="1" kern="1200" dirty="0" smtClean="0">
              <a:solidFill>
                <a:schemeClr val="tx1"/>
              </a:solidFill>
              <a:latin typeface="Times New Roman" panose="02020603050405020304" pitchFamily="18" charset="0"/>
              <a:cs typeface="Times New Roman" panose="02020603050405020304" pitchFamily="18" charset="0"/>
            </a:rPr>
            <a:t>2017 год – 710 135,7 тыс.рублей ( 98,3%);</a:t>
          </a:r>
        </a:p>
        <a:p>
          <a:pPr lvl="0" algn="l" defTabSz="800100">
            <a:lnSpc>
              <a:spcPct val="90000"/>
            </a:lnSpc>
            <a:spcBef>
              <a:spcPct val="0"/>
            </a:spcBef>
            <a:spcAft>
              <a:spcPct val="35000"/>
            </a:spcAft>
          </a:pPr>
          <a:r>
            <a:rPr lang="ru-RU" sz="1800" b="1" kern="1200" dirty="0" smtClean="0">
              <a:solidFill>
                <a:schemeClr val="tx1"/>
              </a:solidFill>
              <a:latin typeface="Times New Roman" panose="02020603050405020304" pitchFamily="18" charset="0"/>
              <a:cs typeface="Times New Roman" panose="02020603050405020304" pitchFamily="18" charset="0"/>
            </a:rPr>
            <a:t>2018 год – 675 575,5 тыс.рублей (98,6%);</a:t>
          </a:r>
        </a:p>
        <a:p>
          <a:pPr lvl="0" algn="l" defTabSz="800100">
            <a:lnSpc>
              <a:spcPct val="90000"/>
            </a:lnSpc>
            <a:spcBef>
              <a:spcPct val="0"/>
            </a:spcBef>
            <a:spcAft>
              <a:spcPct val="35000"/>
            </a:spcAft>
          </a:pPr>
          <a:r>
            <a:rPr lang="ru-RU" sz="1800" b="1" kern="1200" dirty="0" smtClean="0">
              <a:solidFill>
                <a:schemeClr val="tx1"/>
              </a:solidFill>
              <a:latin typeface="Times New Roman" panose="02020603050405020304" pitchFamily="18" charset="0"/>
              <a:cs typeface="Times New Roman" panose="02020603050405020304" pitchFamily="18" charset="0"/>
            </a:rPr>
            <a:t>2019 год – 653 076,8 тыс.рублей (98%)</a:t>
          </a:r>
          <a:endParaRPr lang="ru-RU" sz="1800" b="1" kern="1200" dirty="0">
            <a:solidFill>
              <a:schemeClr val="tx1"/>
            </a:solidFill>
            <a:latin typeface="Times New Roman" panose="02020603050405020304" pitchFamily="18" charset="0"/>
            <a:cs typeface="Times New Roman" panose="02020603050405020304" pitchFamily="18" charset="0"/>
          </a:endParaRPr>
        </a:p>
      </dsp:txBody>
      <dsp:txXfrm>
        <a:off x="654186" y="672832"/>
        <a:ext cx="7786278" cy="1345663"/>
      </dsp:txXfrm>
    </dsp:sp>
    <dsp:sp modelId="{B2F430F6-A5FF-4650-892D-A1CC762059F0}">
      <dsp:nvSpPr>
        <dsp:cNvPr id="0" name=""/>
        <dsp:cNvSpPr/>
      </dsp:nvSpPr>
      <dsp:spPr>
        <a:xfrm>
          <a:off x="9" y="2667426"/>
          <a:ext cx="9062967" cy="3682007"/>
        </a:xfrm>
        <a:prstGeom prst="rect">
          <a:avLst/>
        </a:prstGeom>
        <a:solidFill>
          <a:schemeClr val="lt1">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9530" tIns="49530" rIns="49530" bIns="49530" numCol="1" spcCol="1270" anchor="t" anchorCtr="0">
          <a:noAutofit/>
        </a:bodyPr>
        <a:lstStyle/>
        <a:p>
          <a:pPr lvl="0" algn="l" defTabSz="577850">
            <a:lnSpc>
              <a:spcPct val="90000"/>
            </a:lnSpc>
            <a:spcBef>
              <a:spcPct val="0"/>
            </a:spcBef>
            <a:spcAft>
              <a:spcPct val="35000"/>
            </a:spcAft>
          </a:pPr>
          <a:r>
            <a:rPr lang="ru-RU" sz="1300" kern="1200" dirty="0" smtClean="0">
              <a:latin typeface="Times New Roman" panose="02020603050405020304" pitchFamily="18" charset="0"/>
              <a:cs typeface="Times New Roman" panose="02020603050405020304" pitchFamily="18" charset="0"/>
            </a:rPr>
            <a:t>  Формирование бюджета муниципального образования Слюдянский район в 2017 году и плановом периоде 2018-2019 годов осуществлялось по программно-целевому принципу на основе муниципальных программ Слюдянского района. Исполнение бюджета в 2017году  и плановом периоде на 2018 и 2019годы  планируется осуществлять в рамках 16 муниципальных программ. В отличии от 2016года в </a:t>
          </a:r>
          <a:r>
            <a:rPr lang="ru-RU" sz="1300" kern="1200" dirty="0" smtClean="0">
              <a:latin typeface="Times New Roman" panose="02020603050405020304" pitchFamily="18" charset="0"/>
              <a:cs typeface="Times New Roman" panose="02020603050405020304" pitchFamily="18" charset="0"/>
            </a:rPr>
            <a:t>бюджете </a:t>
          </a:r>
          <a:r>
            <a:rPr lang="ru-RU" sz="1300" kern="1200" dirty="0" smtClean="0">
              <a:latin typeface="Times New Roman" panose="02020603050405020304" pitchFamily="18" charset="0"/>
              <a:cs typeface="Times New Roman" panose="02020603050405020304" pitchFamily="18" charset="0"/>
            </a:rPr>
            <a:t>на 2017год и плановый период на реализацию муниципальной программы "Создание условий для оказания медицинской помощи населению на территории муниципального образования Слюдянский район на 2014-2019 годы" предусмотрено по 100 тыс. рублей ежегодно. Средства на реализацию муниципальных программ  «Энергосбережение и повышение энергетической эффективности в муниципальном образовании Слюдянский район на 2014-2018 годы», «Создание условий для развития сельскохозяйственного производства в поселениях Слюдянского района на 2015-2018гг.» </a:t>
          </a:r>
          <a:r>
            <a:rPr lang="ru-RU" sz="1300" kern="1200" dirty="0" smtClean="0">
              <a:latin typeface="Times New Roman" panose="02020603050405020304" pitchFamily="18" charset="0"/>
              <a:cs typeface="Times New Roman" panose="02020603050405020304" pitchFamily="18" charset="0"/>
            </a:rPr>
            <a:t>в бюджете не </a:t>
          </a:r>
          <a:r>
            <a:rPr lang="ru-RU" sz="1300" kern="1200" dirty="0" smtClean="0">
              <a:latin typeface="Times New Roman" panose="02020603050405020304" pitchFamily="18" charset="0"/>
              <a:cs typeface="Times New Roman" panose="02020603050405020304" pitchFamily="18" charset="0"/>
            </a:rPr>
            <a:t>предусмотрены и будут уточняться в ходе исполнения бюджета в 2017году  при обеспечении софинансирования мероприятий программ из областного и федерального бюджетов.</a:t>
          </a:r>
        </a:p>
        <a:p>
          <a:pPr lvl="0" algn="l" defTabSz="577850">
            <a:lnSpc>
              <a:spcPct val="90000"/>
            </a:lnSpc>
            <a:spcBef>
              <a:spcPct val="0"/>
            </a:spcBef>
            <a:spcAft>
              <a:spcPct val="35000"/>
            </a:spcAft>
          </a:pPr>
          <a:r>
            <a:rPr lang="ru-RU" sz="1300" kern="1200" dirty="0" smtClean="0">
              <a:latin typeface="Times New Roman" panose="02020603050405020304" pitchFamily="18" charset="0"/>
              <a:cs typeface="Times New Roman" panose="02020603050405020304" pitchFamily="18" charset="0"/>
            </a:rPr>
            <a:t>  В </a:t>
          </a:r>
          <a:r>
            <a:rPr lang="ru-RU" sz="1300" kern="1200" dirty="0" smtClean="0">
              <a:latin typeface="Times New Roman" panose="02020603050405020304" pitchFamily="18" charset="0"/>
              <a:cs typeface="Times New Roman" panose="02020603050405020304" pitchFamily="18" charset="0"/>
            </a:rPr>
            <a:t>бюджете </a:t>
          </a:r>
          <a:r>
            <a:rPr lang="ru-RU" sz="1300" kern="1200" dirty="0" smtClean="0">
              <a:latin typeface="Times New Roman" panose="02020603050405020304" pitchFamily="18" charset="0"/>
              <a:cs typeface="Times New Roman" panose="02020603050405020304" pitchFamily="18" charset="0"/>
            </a:rPr>
            <a:t>учтены изменения бюджетной классификации, которые коснулись классификации  кодов доходов, расходов.  Одним из существенных изменений бюджетной классификации расходов является отражение по подразделу 0703 "Дополнительное образование детей" расходов на оказание услуг по реализации дополнительных общеобразовательных программ и обеспечение деятельности организаций дополнительного образования. Ранее указанные расходы отражались по подразделу 0702 (инструкция № 65-н).</a:t>
          </a:r>
        </a:p>
        <a:p>
          <a:pPr lvl="0" algn="l" defTabSz="577850">
            <a:lnSpc>
              <a:spcPct val="90000"/>
            </a:lnSpc>
            <a:spcBef>
              <a:spcPct val="0"/>
            </a:spcBef>
            <a:spcAft>
              <a:spcPct val="35000"/>
            </a:spcAft>
          </a:pPr>
          <a:r>
            <a:rPr lang="ru-RU" sz="1300" kern="1200" dirty="0" smtClean="0">
              <a:latin typeface="Times New Roman" panose="02020603050405020304" pitchFamily="18" charset="0"/>
              <a:cs typeface="Times New Roman" panose="02020603050405020304" pitchFamily="18" charset="0"/>
            </a:rPr>
            <a:t>Бюджет также </a:t>
          </a:r>
          <a:r>
            <a:rPr lang="ru-RU" sz="1300" kern="1200" dirty="0" smtClean="0">
              <a:latin typeface="Times New Roman" panose="02020603050405020304" pitchFamily="18" charset="0"/>
              <a:cs typeface="Times New Roman" panose="02020603050405020304" pitchFamily="18" charset="0"/>
            </a:rPr>
            <a:t>дополнен расходами для обеспечения выплат </a:t>
          </a:r>
          <a:r>
            <a:rPr lang="ru-RU" sz="1300" b="1" kern="1200" dirty="0" smtClean="0">
              <a:latin typeface="Times New Roman" panose="02020603050405020304" pitchFamily="18" charset="0"/>
              <a:cs typeface="Times New Roman" panose="02020603050405020304" pitchFamily="18" charset="0"/>
            </a:rPr>
            <a:t>"подъемных" молодым специалистам в возрасте до 35 лет</a:t>
          </a:r>
          <a:r>
            <a:rPr lang="ru-RU" sz="1300" kern="1200" dirty="0" smtClean="0">
              <a:latin typeface="Times New Roman" panose="02020603050405020304" pitchFamily="18" charset="0"/>
              <a:cs typeface="Times New Roman" panose="02020603050405020304" pitchFamily="18" charset="0"/>
            </a:rPr>
            <a:t> в сфере образования в рамках программы "Содействие развитию учреждений образования и культуры в муниципальном образовании Слюдянский район на 2014-2019 годы" и осуществления выплат молодым специалистам в рамках муниципальной программы "Создание условий для оказания медицинской помощи населению на территории муниципального образования Слюдянский район на 2014-2019 годы"</a:t>
          </a:r>
          <a:endParaRPr lang="ru-RU" sz="1300" kern="1200" dirty="0">
            <a:latin typeface="Times New Roman" panose="02020603050405020304" pitchFamily="18" charset="0"/>
            <a:cs typeface="Times New Roman" panose="02020603050405020304" pitchFamily="18" charset="0"/>
          </a:endParaRPr>
        </a:p>
      </dsp:txBody>
      <dsp:txXfrm>
        <a:off x="9" y="2667426"/>
        <a:ext cx="9062967" cy="3682007"/>
      </dsp:txXfrm>
    </dsp:sp>
    <dsp:sp modelId="{5914EB7D-8A5B-4060-AAF1-418D36193991}">
      <dsp:nvSpPr>
        <dsp:cNvPr id="0" name=""/>
        <dsp:cNvSpPr/>
      </dsp:nvSpPr>
      <dsp:spPr>
        <a:xfrm>
          <a:off x="5130195" y="1024350"/>
          <a:ext cx="3484109" cy="1709296"/>
        </a:xfrm>
        <a:prstGeom prst="rightArrow">
          <a:avLst>
            <a:gd name="adj1" fmla="val 50000"/>
            <a:gd name="adj2" fmla="val 50000"/>
          </a:avLst>
        </a:prstGeom>
        <a:solidFill>
          <a:schemeClr val="accent4">
            <a:lumMod val="40000"/>
            <a:lumOff val="6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254000" bIns="209554" numCol="1" spcCol="1270" anchor="ctr" anchorCtr="0">
          <a:noAutofit/>
        </a:bodyPr>
        <a:lstStyle/>
        <a:p>
          <a:pPr lvl="0" algn="l" defTabSz="533400">
            <a:lnSpc>
              <a:spcPct val="90000"/>
            </a:lnSpc>
            <a:spcBef>
              <a:spcPct val="0"/>
            </a:spcBef>
            <a:spcAft>
              <a:spcPct val="35000"/>
            </a:spcAft>
          </a:pPr>
          <a:r>
            <a:rPr lang="ru-RU" sz="1200" b="1" kern="1200" dirty="0" smtClean="0">
              <a:latin typeface="Times New Roman" panose="02020603050405020304" pitchFamily="18" charset="0"/>
              <a:cs typeface="Times New Roman" panose="02020603050405020304" pitchFamily="18" charset="0"/>
            </a:rPr>
            <a:t> </a:t>
          </a:r>
        </a:p>
        <a:p>
          <a:pPr lvl="0" algn="l" defTabSz="533400">
            <a:lnSpc>
              <a:spcPct val="90000"/>
            </a:lnSpc>
            <a:spcBef>
              <a:spcPct val="0"/>
            </a:spcBef>
            <a:spcAft>
              <a:spcPct val="35000"/>
            </a:spcAft>
          </a:pPr>
          <a:r>
            <a:rPr lang="ru-RU" sz="1200" b="1" kern="1200" dirty="0" smtClean="0">
              <a:solidFill>
                <a:schemeClr val="tx1"/>
              </a:solidFill>
              <a:latin typeface="Times New Roman" panose="02020603050405020304" pitchFamily="18" charset="0"/>
              <a:cs typeface="Times New Roman" panose="02020603050405020304" pitchFamily="18" charset="0"/>
            </a:rPr>
            <a:t>Непрограммные расходы:</a:t>
          </a:r>
        </a:p>
        <a:p>
          <a:pPr lvl="0" algn="l" defTabSz="533400">
            <a:lnSpc>
              <a:spcPct val="90000"/>
            </a:lnSpc>
            <a:spcBef>
              <a:spcPct val="0"/>
            </a:spcBef>
            <a:spcAft>
              <a:spcPct val="35000"/>
            </a:spcAft>
          </a:pPr>
          <a:r>
            <a:rPr lang="ru-RU" sz="1200" b="1" kern="1200" dirty="0" smtClean="0">
              <a:solidFill>
                <a:schemeClr val="tx1"/>
              </a:solidFill>
              <a:latin typeface="Times New Roman" panose="02020603050405020304" pitchFamily="18" charset="0"/>
              <a:cs typeface="Times New Roman" panose="02020603050405020304" pitchFamily="18" charset="0"/>
            </a:rPr>
            <a:t>2017 год – 12 539,1 тыс.рублей ( 1,7%);</a:t>
          </a:r>
        </a:p>
        <a:p>
          <a:pPr lvl="0" algn="l" defTabSz="533400">
            <a:lnSpc>
              <a:spcPct val="90000"/>
            </a:lnSpc>
            <a:spcBef>
              <a:spcPct val="0"/>
            </a:spcBef>
            <a:spcAft>
              <a:spcPct val="35000"/>
            </a:spcAft>
          </a:pPr>
          <a:r>
            <a:rPr lang="ru-RU" sz="1200" b="1" kern="1200" dirty="0" smtClean="0">
              <a:solidFill>
                <a:schemeClr val="tx1"/>
              </a:solidFill>
              <a:latin typeface="Times New Roman" panose="02020603050405020304" pitchFamily="18" charset="0"/>
              <a:cs typeface="Times New Roman" panose="02020603050405020304" pitchFamily="18" charset="0"/>
            </a:rPr>
            <a:t>2018 год – 9 888,7 тыс.рублей (1,4%);</a:t>
          </a:r>
        </a:p>
        <a:p>
          <a:pPr lvl="0" algn="l" defTabSz="533400">
            <a:lnSpc>
              <a:spcPct val="90000"/>
            </a:lnSpc>
            <a:spcBef>
              <a:spcPct val="0"/>
            </a:spcBef>
            <a:spcAft>
              <a:spcPct val="35000"/>
            </a:spcAft>
          </a:pPr>
          <a:r>
            <a:rPr lang="ru-RU" sz="1200" b="1" kern="1200" dirty="0" smtClean="0">
              <a:solidFill>
                <a:schemeClr val="tx1"/>
              </a:solidFill>
              <a:latin typeface="Times New Roman" panose="02020603050405020304" pitchFamily="18" charset="0"/>
              <a:cs typeface="Times New Roman" panose="02020603050405020304" pitchFamily="18" charset="0"/>
            </a:rPr>
            <a:t>2019 год – 13 481,6 тыс.рублей (2%).</a:t>
          </a:r>
          <a:endParaRPr lang="ru-RU" sz="1200" b="1" kern="1200" dirty="0">
            <a:solidFill>
              <a:schemeClr val="tx1"/>
            </a:solidFill>
            <a:latin typeface="Times New Roman" panose="02020603050405020304" pitchFamily="18" charset="0"/>
            <a:cs typeface="Times New Roman" panose="02020603050405020304" pitchFamily="18" charset="0"/>
          </a:endParaRPr>
        </a:p>
      </dsp:txBody>
      <dsp:txXfrm>
        <a:off x="5130195" y="1451674"/>
        <a:ext cx="3056785" cy="854648"/>
      </dsp:txXfrm>
    </dsp:sp>
  </dsp:spTree>
</dsp:drawing>
</file>

<file path=ppt/diagrams/layout1.xml><?xml version="1.0" encoding="utf-8"?>
<dgm:layoutDef xmlns:dgm="http://schemas.openxmlformats.org/drawingml/2006/diagram" xmlns:a="http://schemas.openxmlformats.org/drawingml/2006/main" uniqueId="urn:microsoft.com/office/officeart/2005/8/layout/hList2#1">
  <dgm:title val=""/>
  <dgm:desc val=""/>
  <dgm:catLst>
    <dgm:cat type="list" pri="6000"/>
    <dgm:cat type="relationship" pri="16000"/>
    <dgm:cat type="picture" pri="29000"/>
    <dgm:cat type="pictureconvert" pri="2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dgm:varLst>
    <dgm:choose name="Name0">
      <dgm:if name="Name1" func="var" arg="dir" op="equ" val="norm">
        <dgm:alg type="lin">
          <dgm:param type="linDir" val="fromL"/>
          <dgm:param type="nodeVertAlign" val="t"/>
        </dgm:alg>
      </dgm:if>
      <dgm:else name="Name2">
        <dgm:alg type="lin">
          <dgm:param type="linDir" val="fromR"/>
          <dgm:param type="nodeVertAlign" val="t"/>
        </dgm:alg>
      </dgm:else>
    </dgm:choose>
    <dgm:shape xmlns:r="http://schemas.openxmlformats.org/officeDocument/2006/relationships" r:blip="">
      <dgm:adjLst/>
    </dgm:shape>
    <dgm:presOf/>
    <dgm:constrLst>
      <dgm:constr type="w" for="ch" forName="compositeNode" refType="w"/>
      <dgm:constr type="h" for="ch" forName="compositeNode" refType="h"/>
      <dgm:constr type="w" for="ch" forName="sibTrans" refType="w" refFor="ch" refForName="compositeNode" op="equ" fact="0.2"/>
      <dgm:constr type="h" for="des" forName="childNode" op="equ"/>
      <dgm:constr type="w" for="des" forName="childNode" op="equ"/>
      <dgm:constr type="w" for="des" forName="parentNode" op="equ"/>
      <dgm:constr type="h" for="des" forName="image" op="equ"/>
      <dgm:constr type="w" for="des" forName="image" op="equ"/>
      <dgm:constr type="primFontSz" for="des" forName="parentNode" op="equ" val="65"/>
      <dgm:constr type="primFontSz" for="des" forName="childNode" op="equ" val="65"/>
    </dgm:constrLst>
    <dgm:ruleLst/>
    <dgm:forEach name="Name3" axis="ch" ptType="node">
      <dgm:layoutNode name="compositeNode">
        <dgm:varLst>
          <dgm:bulletEnabled val="1"/>
        </dgm:varLst>
        <dgm:alg type="composite"/>
        <dgm:presOf/>
        <dgm:choose name="Name4">
          <dgm:if name="Name5" func="var" arg="dir" op="equ" val="norm">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l" for="ch" forName="image"/>
              <dgm:constr type="w" for="ch" forName="childNode" refType="w" fact="0.85"/>
              <dgm:constr type="h" for="ch" forName="childNode" refType="h" fact="0.78"/>
              <dgm:constr type="t" for="ch" forName="childNode" refType="h" refFor="ch" refForName="image" fact="0.66"/>
              <dgm:constr type="l"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l" for="ch" forName="parentNode"/>
              <dgm:constr type="r" for="ch" forName="parentNode" refType="l" refFor="ch" refForName="childNode"/>
              <dgm:constr type="rMarg" for="ch" forName="parentNode" refType="w" refFor="ch" refForName="image" fact="1.25"/>
            </dgm:constrLst>
          </dgm:if>
          <dgm:else name="Name6">
            <dgm:constrLst>
              <dgm:constr type="w" for="ch" forName="image" refType="w"/>
              <dgm:constr type="h" for="ch" forName="image" refType="h"/>
              <dgm:constr type="h" for="ch" forName="image" refType="w" refFor="ch" refForName="image" op="lte"/>
              <dgm:constr type="w" for="ch" forName="image" refType="h" refFor="ch" refForName="image" op="lte"/>
              <dgm:constr type="w" for="ch" forName="image" refType="w" op="lte" fact="0.33"/>
              <dgm:constr type="h" for="ch" forName="image" refType="h" op="lte" fact="0.33"/>
              <dgm:constr type="t" for="ch" forName="image"/>
              <dgm:constr type="r" for="ch" forName="image" refType="w"/>
              <dgm:constr type="w" for="ch" forName="childNode" refType="w" fact="0.85"/>
              <dgm:constr type="h" for="ch" forName="childNode" refType="h" fact="0.78"/>
              <dgm:constr type="t" for="ch" forName="childNode" refType="h" refFor="ch" refForName="image" fact="0.66"/>
              <dgm:constr type="r" for="ch" forName="childNode" refType="w"/>
              <dgm:constr type="rOff" for="ch" forName="childNode" refType="w" refFor="ch" refForName="image" fact="-0.5"/>
              <dgm:constr type="tMarg" for="ch" forName="childNode" refType="w" refFor="ch" refForName="image" fact="1.25"/>
              <dgm:constr type="t" for="ch" forName="parentNode" refType="h" refFor="ch" refForName="image" fact="0.66"/>
              <dgm:constr type="b" for="ch" forName="parentNode" refType="b" refFor="ch" refForName="childNode"/>
              <dgm:constr type="r" for="ch" forName="parentNode" refType="w"/>
              <dgm:constr type="l" for="ch" forName="parentNode" refType="r" refFor="ch" refForName="childNode"/>
              <dgm:constr type="lOff" for="ch" forName="parentNode" refType="rOff" refFor="ch" refForName="childNode"/>
              <dgm:constr type="lMarg" for="ch" forName="parentNode" refType="w" refFor="ch" refForName="image" fact="1.25"/>
            </dgm:constrLst>
          </dgm:else>
        </dgm:choose>
        <dgm:ruleLst>
          <dgm:rule type="w" for="ch" forName="childNode" val="NaN" fact="0.4" max="NaN"/>
          <dgm:rule type="h" for="ch" forName="childNode" val="NaN" fact="0.5" max="NaN"/>
        </dgm:ruleLst>
        <dgm:layoutNode name="image" styleLbl="fgImgPlace1">
          <dgm:alg type="sp"/>
          <dgm:shape xmlns:r="http://schemas.openxmlformats.org/officeDocument/2006/relationships" type="rect" r:blip="" zOrderOff="4" blipPhldr="1">
            <dgm:adjLst/>
          </dgm:shape>
          <dgm:presOf/>
          <dgm:constrLst/>
          <dgm:ruleLst/>
        </dgm:layoutNode>
        <dgm:layoutNode name="childNode" styleLbl="node1">
          <dgm:varLst>
            <dgm:bulletEnabled val="1"/>
          </dgm:varLst>
          <dgm:alg type="tx">
            <dgm:param type="stBulletLvl" val="1"/>
          </dgm:alg>
          <dgm:shape xmlns:r="http://schemas.openxmlformats.org/officeDocument/2006/relationships" type="rect" r:blip="" zOrderOff="2">
            <dgm:adjLst/>
          </dgm:shape>
          <dgm:presOf axis="des" ptType="node"/>
          <dgm:constrLst/>
          <dgm:ruleLst>
            <dgm:rule type="primFontSz" val="5" fact="NaN" max="NaN"/>
          </dgm:ruleLst>
        </dgm:layoutNode>
        <dgm:layoutNode name="parentNode" styleLbl="revTx">
          <dgm:varLst>
            <dgm:chMax val="0"/>
            <dgm:bulletEnabled val="1"/>
          </dgm:varLst>
          <dgm:choose name="Name7">
            <dgm:if name="Name8" func="var" arg="dir" op="equ" val="norm">
              <dgm:alg type="tx">
                <dgm:param type="autoTxRot" val="grav"/>
                <dgm:param type="txAnchorVert" val="t"/>
                <dgm:param type="parTxLTRAlign" val="r"/>
                <dgm:param type="parTxRTLAlign" val="r"/>
              </dgm:alg>
              <dgm:shape xmlns:r="http://schemas.openxmlformats.org/officeDocument/2006/relationships" rot="270" type="rect" r:blip="">
                <dgm:adjLst/>
              </dgm:shape>
              <dgm:presOf axis="self"/>
              <dgm:constrLst>
                <dgm:constr type="lMarg"/>
                <dgm:constr type="bMarg"/>
                <dgm:constr type="tMarg"/>
              </dgm:constrLst>
            </dgm:if>
            <dgm:else name="Name9">
              <dgm:alg type="tx">
                <dgm:param type="autoTxRot" val="grav"/>
                <dgm:param type="parTxLTRAlign" val="l"/>
                <dgm:param type="parTxRTLAlign" val="l"/>
              </dgm:alg>
              <dgm:shape xmlns:r="http://schemas.openxmlformats.org/officeDocument/2006/relationships" rot="90" type="rect" r:blip="">
                <dgm:adjLst/>
              </dgm:shape>
              <dgm:presOf axis="self"/>
              <dgm:constrLst>
                <dgm:constr type="rMarg"/>
                <dgm:constr type="bMarg"/>
                <dgm:constr type="tMarg"/>
              </dgm:constrLst>
            </dgm:else>
          </dgm:choose>
          <dgm:ruleLst>
            <dgm:rule type="primFontSz" val="5" fact="NaN" max="NaN"/>
          </dgm:ruleLst>
        </dgm:layoutNode>
      </dgm:layoutNode>
      <dgm:forEach name="Name10" axis="followSib" ptType="sibTrans" cnt="1">
        <dgm:layoutNode name="sibTrans">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tL"/>
          <dgm:param type="flowDir" val="row"/>
          <dgm:param type="off" val="off"/>
          <dgm:param type="bkpt" val="fixed"/>
          <dgm:param type="bkPtFixedVal" val="1"/>
        </dgm:alg>
      </dgm:if>
      <dgm:else name="Name2">
        <dgm:alg type="snake">
          <dgm:param type="grDir" val="tR"/>
          <dgm:param type="flowDir" val="row"/>
          <dgm:param type="off" val="off"/>
          <dgm:param type="bkpt" val="fixed"/>
          <dgm:param type="bkPtFixedVal" val="1"/>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rot="90" type="bentUpArrow" r:blip="">
                    <dgm:adjLst>
                      <dgm:adj idx="1" val="0.3284"/>
                      <dgm:adj idx="2" val="0.25"/>
                      <dgm:adj idx="3" val="0.3578"/>
                    </dgm:adjLst>
                  </dgm:shape>
                </dgm:if>
                <dgm:else name="Name13">
                  <dgm:shape xmlns:r="http://schemas.openxmlformats.org/officeDocument/2006/relationships" rot="180" type="bentArrow" r:blip="">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stBulletLvl" val="1"/>
                <dgm:param type="txAnchorVertCh" val="mid"/>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9/3/layout/IncreasingArrowsProcess">
  <dgm:title val=""/>
  <dgm:desc val=""/>
  <dgm:catLst>
    <dgm:cat type="process" pri="5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val="5"/>
      <dgm:chPref val="5"/>
      <dgm:dir/>
      <dgm:animLvl val="lvl"/>
    </dgm:varLst>
    <dgm:shape xmlns:r="http://schemas.openxmlformats.org/officeDocument/2006/relationships" r:blip="">
      <dgm:adjLst/>
    </dgm:shape>
    <dgm:choose name="Name1">
      <dgm:if name="Name2" axis="ch" ptType="node" func="cnt" op="equ" val="1">
        <dgm:choose name="Name3">
          <dgm:if name="Name4" axis="ch ch" ptType="node node" func="cnt" op="equ" val="0">
            <dgm:alg type="composite">
              <dgm:param type="ar" val="6.8662"/>
            </dgm:alg>
            <dgm:choose name="Name5">
              <dgm:if name="Name6" func="var" arg="dir" op="equ" val="norm">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if>
              <dgm:else name="Name7">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else>
            </dgm:choose>
          </dgm:if>
          <dgm:else name="Name8">
            <dgm:alg type="composite">
              <dgm:param type="ar" val="1.9864"/>
            </dgm:alg>
            <dgm:choose name="Name9">
              <dgm:if name="Name10" func="var" arg="dir" op="equ" val="norm">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
                  <dgm:constr type="t" for="ch" forName="childText1" refType="h" fact="0.224"/>
                  <dgm:constr type="w" for="ch" forName="childText1" refType="w" fact="0.9241"/>
                  <dgm:constr type="h" for="ch" forName="childText1" refType="h" fact="0.776"/>
                </dgm:constrLst>
              </dgm:if>
              <dgm:else name="Name11">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076"/>
                  <dgm:constr type="t" for="ch" forName="childText1" refType="h" fact="0.224"/>
                  <dgm:constr type="w" for="ch" forName="childText1" refType="w" fact="0.9241"/>
                  <dgm:constr type="h" for="ch" forName="childText1" refType="h" fact="0.776"/>
                </dgm:constrLst>
              </dgm:else>
            </dgm:choose>
          </dgm:else>
        </dgm:choose>
      </dgm:if>
      <dgm:if name="Name12" axis="ch" ptType="node" func="cnt" op="equ" val="2">
        <dgm:choose name="Name13">
          <dgm:if name="Name14" axis="ch ch" ptType="node node" func="cnt" op="equ" val="0">
            <dgm:alg type="composite">
              <dgm:param type="ar" val="5.1498"/>
            </dgm:alg>
            <dgm:choose name="Name15">
              <dgm:if name="Name16" func="var" arg="dir" op="equ" val="norm">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462"/>
                  <dgm:constr type="t" for="ch" forName="parentText2" refType="h" fact="0.2499"/>
                  <dgm:constr type="w" for="ch" forName="parentText2" refType="w" fact="0.538"/>
                  <dgm:constr type="h" for="ch" forName="parentText2" refType="h" fact="0.7501"/>
                </dgm:constrLst>
              </dgm:if>
              <dgm:else name="Name17">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
                  <dgm:constr type="t" for="ch" forName="parentText2" refType="h" fact="0.2499"/>
                  <dgm:constr type="w" for="ch" forName="parentText2" refType="w" fact="0.538"/>
                  <dgm:constr type="h" for="ch" forName="parentText2" refType="h" fact="0.7501"/>
                </dgm:constrLst>
              </dgm:else>
            </dgm:choose>
          </dgm:if>
          <dgm:else name="Name18">
            <dgm:alg type="composite">
              <dgm:param type="ar" val="2.0563"/>
            </dgm:alg>
            <dgm:choose name="Name19">
              <dgm:if name="Name2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462"/>
                  <dgm:constr type="t" for="ch" forName="parentText2" refType="h" fact="0.0998"/>
                  <dgm:constr type="w" for="ch" forName="parentText2" refType="w" fact="0.538"/>
                  <dgm:constr type="h" for="ch" forName="parentText2" refType="h" fact="0.2995"/>
                  <dgm:constr type="l" for="ch" forName="childText1" refType="w" fact="0"/>
                  <dgm:constr type="t" for="ch" forName="childText1" refType="h" fact="0.2317"/>
                  <dgm:constr type="w" for="ch" forName="childText1" refType="w" fact="0.462"/>
                  <dgm:constr type="h" for="ch" forName="childText1" refType="h" fact="0.6685"/>
                  <dgm:constr type="l" for="ch" forName="childText2" refType="w" fact="0.462"/>
                  <dgm:constr type="t" for="ch" forName="childText2" refType="h" fact="0.3315"/>
                  <dgm:constr type="w" for="ch" forName="childText2" refType="w" fact="0.462"/>
                  <dgm:constr type="h" for="ch" forName="childText2" refType="h" fact="0.6685"/>
                </dgm:constrLst>
              </dgm:if>
              <dgm:else name="Name2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
                  <dgm:constr type="t" for="ch" forName="parentText2" refType="h" fact="0.0998"/>
                  <dgm:constr type="w" for="ch" forName="parentText2" refType="w" fact="0.538"/>
                  <dgm:constr type="h" for="ch" forName="parentText2" refType="h" fact="0.2995"/>
                  <dgm:constr type="l" for="ch" forName="childText1" refType="w" fact="0.538"/>
                  <dgm:constr type="t" for="ch" forName="childText1" refType="h" fact="0.2317"/>
                  <dgm:constr type="w" for="ch" forName="childText1" refType="w" fact="0.462"/>
                  <dgm:constr type="h" for="ch" forName="childText1" refType="h" fact="0.6685"/>
                  <dgm:constr type="l" for="ch" forName="childText2" refType="w" fact="0.076"/>
                  <dgm:constr type="t" for="ch" forName="childText2" refType="h" fact="0.3315"/>
                  <dgm:constr type="w" for="ch" forName="childText2" refType="w" fact="0.462"/>
                  <dgm:constr type="h" for="ch" forName="childText2" refType="h" fact="0.6685"/>
                </dgm:constrLst>
              </dgm:else>
            </dgm:choose>
          </dgm:else>
        </dgm:choose>
      </dgm:if>
      <dgm:if name="Name22" axis="ch" ptType="node" func="cnt" op="equ" val="3">
        <dgm:choose name="Name23">
          <dgm:if name="Name24" axis="ch ch" ptType="node node" func="cnt" op="equ" val="0">
            <dgm:alg type="composite">
              <dgm:param type="ar" val="4.1198"/>
            </dgm:alg>
            <dgm:choose name="Name25">
              <dgm:if name="Name2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308"/>
                  <dgm:constr type="t" for="ch" forName="parentText2" refType="h" fact="0.2"/>
                  <dgm:constr type="w" for="ch" forName="parentText2" refType="w" fact="0.692"/>
                  <dgm:constr type="h" for="ch" forName="parentText2" refType="h" fact="0.6"/>
                  <dgm:constr type="l" for="ch" forName="parentText3" refType="w" fact="0.616"/>
                  <dgm:constr type="t" for="ch" forName="parentText3" refType="h" fact="0.4"/>
                  <dgm:constr type="w" for="ch" forName="parentText3" refType="w" fact="0.384"/>
                  <dgm:constr type="h" for="ch" forName="parentText3" refType="h" fact="0.6"/>
                </dgm:constrLst>
              </dgm:if>
              <dgm:else name="Name2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
                  <dgm:constr type="t" for="ch" forName="parentText2" refType="h" fact="0.2"/>
                  <dgm:constr type="w" for="ch" forName="parentText2" refType="w" fact="0.692"/>
                  <dgm:constr type="h" for="ch" forName="parentText2" refType="h" fact="0.6"/>
                  <dgm:constr type="l" for="ch" forName="parentText3" refType="w" fact="0"/>
                  <dgm:constr type="t" for="ch" forName="parentText3" refType="h" fact="0.4"/>
                  <dgm:constr type="w" for="ch" forName="parentText3" refType="w" fact="0.384"/>
                  <dgm:constr type="h" for="ch" forName="parentText3" refType="h" fact="0.6"/>
                </dgm:constrLst>
              </dgm:else>
            </dgm:choose>
          </dgm:if>
          <dgm:else name="Name28">
            <dgm:alg type="composite">
              <dgm:param type="ar" val="2.0702"/>
            </dgm:alg>
            <dgm:choose name="Name29">
              <dgm:if name="Name3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
                  <dgm:constr type="t" for="ch" forName="childText1" refType="h" fact="0.2325"/>
                  <dgm:constr type="w" for="ch" forName="childText1" refType="w" fact="0.308"/>
                  <dgm:constr type="h" for="ch" forName="childText1" refType="h" fact="0.5808"/>
                  <dgm:constr type="l" for="ch" forName="childText2" refType="w" fact="0.308"/>
                  <dgm:constr type="t" for="ch" forName="childText2" refType="h" fact="0.333"/>
                  <dgm:constr type="w" for="ch" forName="childText2" refType="w" fact="0.308"/>
                  <dgm:constr type="h" for="ch" forName="childText2" refType="h" fact="0.5808"/>
                  <dgm:constr type="l" for="ch" forName="childText3" refType="w" fact="0.61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308"/>
                  <dgm:constr type="t" for="ch" forName="parentText2" refType="h" fact="0.1005"/>
                  <dgm:constr type="w" for="ch" forName="parentText2" refType="w" fact="0.692"/>
                  <dgm:constr type="h" for="ch" forName="parentText2" refType="h" fact="0.3015"/>
                  <dgm:constr type="l" for="ch" forName="parentText3" refType="w" fact="0.616"/>
                  <dgm:constr type="t" for="ch" forName="parentText3" refType="h" fact="0.201"/>
                  <dgm:constr type="w" for="ch" forName="parentText3" refType="w" fact="0.384"/>
                  <dgm:constr type="h" for="ch" forName="parentText3" refType="h" fact="0.3015"/>
                </dgm:constrLst>
              </dgm:if>
              <dgm:else name="Name3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692"/>
                  <dgm:constr type="t" for="ch" forName="childText1" refType="h" fact="0.2325"/>
                  <dgm:constr type="w" for="ch" forName="childText1" refType="w" fact="0.308"/>
                  <dgm:constr type="h" for="ch" forName="childText1" refType="h" fact="0.5808"/>
                  <dgm:constr type="l" for="ch" forName="childText2" refType="w" fact="0.384"/>
                  <dgm:constr type="t" for="ch" forName="childText2" refType="h" fact="0.333"/>
                  <dgm:constr type="w" for="ch" forName="childText2" refType="w" fact="0.308"/>
                  <dgm:constr type="h" for="ch" forName="childText2" refType="h" fact="0.5808"/>
                  <dgm:constr type="l" for="ch" forName="childText3" refType="w" fact="0.07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
                  <dgm:constr type="t" for="ch" forName="parentText2" refType="h" fact="0.1005"/>
                  <dgm:constr type="w" for="ch" forName="parentText2" refType="w" fact="0.692"/>
                  <dgm:constr type="h" for="ch" forName="parentText2" refType="h" fact="0.3015"/>
                  <dgm:constr type="l" for="ch" forName="parentText3" refType="w" fact="0"/>
                  <dgm:constr type="t" for="ch" forName="parentText3" refType="h" fact="0.201"/>
                  <dgm:constr type="w" for="ch" forName="parentText3" refType="w" fact="0.384"/>
                  <dgm:constr type="h" for="ch" forName="parentText3" refType="h" fact="0.3015"/>
                </dgm:constrLst>
              </dgm:else>
            </dgm:choose>
          </dgm:else>
        </dgm:choose>
      </dgm:if>
      <dgm:if name="Name32" axis="ch" ptType="node" func="cnt" op="equ" val="4">
        <dgm:choose name="Name33">
          <dgm:if name="Name34" axis="ch ch" ptType="node node" func="cnt" op="equ" val="0">
            <dgm:alg type="composite">
              <dgm:param type="ar" val="3.435"/>
            </dgm:alg>
            <dgm:choose name="Name35">
              <dgm:if name="Name3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2305"/>
                  <dgm:constr type="t" for="ch" forName="parentText2" refType="h" fact="0.1666"/>
                  <dgm:constr type="w" for="ch" forName="parentText2" refType="w" fact="0.7695"/>
                  <dgm:constr type="h" for="ch" forName="parentText2" refType="h" fact="0.5001"/>
                  <dgm:constr type="l" for="ch" forName="parentText3" refType="w" fact="0.461"/>
                  <dgm:constr type="t" for="ch" forName="parentText3" refType="h" fact="0.3333"/>
                  <dgm:constr type="w" for="ch" forName="parentText3" refType="w" fact="0.539"/>
                  <dgm:constr type="h" for="ch" forName="parentText3" refType="h" fact="0.5001"/>
                  <dgm:constr type="l" for="ch" forName="parentText4" refType="w" fact="0.6915"/>
                  <dgm:constr type="t" for="ch" forName="parentText4" refType="h" fact="0.4999"/>
                  <dgm:constr type="w" for="ch" forName="parentText4" refType="w" fact="0.3085"/>
                  <dgm:constr type="h" for="ch" forName="parentText4" refType="h" fact="0.5001"/>
                </dgm:constrLst>
              </dgm:if>
              <dgm:else name="Name3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
                  <dgm:constr type="t" for="ch" forName="parentText2" refType="h" fact="0.1666"/>
                  <dgm:constr type="w" for="ch" forName="parentText2" refType="w" fact="0.7695"/>
                  <dgm:constr type="h" for="ch" forName="parentText2" refType="h" fact="0.5001"/>
                  <dgm:constr type="l" for="ch" forName="parentText3" refType="w" fact="0"/>
                  <dgm:constr type="t" for="ch" forName="parentText3" refType="h" fact="0.3333"/>
                  <dgm:constr type="w" for="ch" forName="parentText3" refType="w" fact="0.539"/>
                  <dgm:constr type="h" for="ch" forName="parentText3" refType="h" fact="0.5001"/>
                  <dgm:constr type="l" for="ch" forName="parentText4" refType="w" fact="0"/>
                  <dgm:constr type="t" for="ch" forName="parentText4" refType="h" fact="0.4999"/>
                  <dgm:constr type="w" for="ch" forName="parentText4" refType="w" fact="0.3085"/>
                  <dgm:constr type="h" for="ch" forName="parentText4" refType="h" fact="0.5001"/>
                </dgm:constrLst>
              </dgm:else>
            </dgm:choose>
          </dgm:if>
          <dgm:else name="Name38">
            <dgm:alg type="composite">
              <dgm:param type="ar" val="1.9377"/>
            </dgm:alg>
            <dgm:choose name="Name39">
              <dgm:if name="Name4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
                  <dgm:constr type="t" for="ch" forName="childText1" refType="h" fact="0.218"/>
                  <dgm:constr type="w" for="ch" forName="childText1" refType="w" fact="0.2305"/>
                  <dgm:constr type="h" for="ch" forName="childText1" refType="h" fact="0.5218"/>
                  <dgm:constr type="l" for="ch" forName="childText2" refType="w" fact="0.2305"/>
                  <dgm:constr type="t" for="ch" forName="childText2" refType="h" fact="0.312"/>
                  <dgm:constr type="w" for="ch" forName="childText2" refType="w" fact="0.2305"/>
                  <dgm:constr type="h" for="ch" forName="childText2" refType="h" fact="0.5085"/>
                  <dgm:constr type="l" for="ch" forName="childText3" refType="w" fact="0.461"/>
                  <dgm:constr type="t" for="ch" forName="childText3" refType="h" fact="0.406"/>
                  <dgm:constr type="w" for="ch" forName="childText3" refType="w" fact="0.2305"/>
                  <dgm:constr type="h" for="ch" forName="childText3" refType="h" fact="0.5119"/>
                  <dgm:constr type="l" for="ch" forName="childText4" refType="w" fact="0.6915"/>
                  <dgm:constr type="t" for="ch" forName="childText4" refType="h" fact="0.5"/>
                  <dgm:constr type="w" for="ch" forName="childText4" refType="w" fact="0.232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2305"/>
                  <dgm:constr type="t" for="ch" forName="parentText2" refType="h" fact="0.094"/>
                  <dgm:constr type="w" for="ch" forName="parentText2" refType="w" fact="0.7695"/>
                  <dgm:constr type="h" for="ch" forName="parentText2" refType="h" fact="0.2821"/>
                  <dgm:constr type="l" for="ch" forName="parentText3" refType="w" fact="0.461"/>
                  <dgm:constr type="t" for="ch" forName="parentText3" refType="h" fact="0.188"/>
                  <dgm:constr type="w" for="ch" forName="parentText3" refType="w" fact="0.539"/>
                  <dgm:constr type="h" for="ch" forName="parentText3" refType="h" fact="0.2821"/>
                  <dgm:constr type="l" for="ch" forName="parentText4" refType="w" fact="0.6915"/>
                  <dgm:constr type="t" for="ch" forName="parentText4" refType="h" fact="0.282"/>
                  <dgm:constr type="w" for="ch" forName="parentText4" refType="w" fact="0.3085"/>
                  <dgm:constr type="h" for="ch" forName="parentText4" refType="h" fact="0.2821"/>
                </dgm:constrLst>
              </dgm:if>
              <dgm:else name="Name4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7695"/>
                  <dgm:constr type="t" for="ch" forName="childText1" refType="h" fact="0.218"/>
                  <dgm:constr type="w" for="ch" forName="childText1" refType="w" fact="0.2305"/>
                  <dgm:constr type="h" for="ch" forName="childText1" refType="h" fact="0.5218"/>
                  <dgm:constr type="l" for="ch" forName="childText2" refType="w" fact="0.539"/>
                  <dgm:constr type="t" for="ch" forName="childText2" refType="h" fact="0.312"/>
                  <dgm:constr type="w" for="ch" forName="childText2" refType="w" fact="0.2305"/>
                  <dgm:constr type="h" for="ch" forName="childText2" refType="h" fact="0.5085"/>
                  <dgm:constr type="l" for="ch" forName="childText3" refType="w" fact="0.3085"/>
                  <dgm:constr type="t" for="ch" forName="childText3" refType="h" fact="0.406"/>
                  <dgm:constr type="w" for="ch" forName="childText3" refType="w" fact="0.2305"/>
                  <dgm:constr type="h" for="ch" forName="childText3" refType="h" fact="0.5119"/>
                  <dgm:constr type="l" for="ch" forName="childText4" refType="w" fact="0.076"/>
                  <dgm:constr type="t" for="ch" forName="childText4" refType="h" fact="0.5"/>
                  <dgm:constr type="w" for="ch" forName="childText4" refType="w" fact="0.234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
                  <dgm:constr type="t" for="ch" forName="parentText2" refType="h" fact="0.094"/>
                  <dgm:constr type="w" for="ch" forName="parentText2" refType="w" fact="0.7695"/>
                  <dgm:constr type="h" for="ch" forName="parentText2" refType="h" fact="0.2821"/>
                  <dgm:constr type="l" for="ch" forName="parentText3" refType="w" fact="0"/>
                  <dgm:constr type="t" for="ch" forName="parentText3" refType="h" fact="0.188"/>
                  <dgm:constr type="w" for="ch" forName="parentText3" refType="w" fact="0.539"/>
                  <dgm:constr type="h" for="ch" forName="parentText3" refType="h" fact="0.2821"/>
                  <dgm:constr type="l" for="ch" forName="parentText4" refType="w" fact="0"/>
                  <dgm:constr type="t" for="ch" forName="parentText4" refType="h" fact="0.282"/>
                  <dgm:constr type="w" for="ch" forName="parentText4" refType="w" fact="0.3085"/>
                  <dgm:constr type="h" for="ch" forName="parentText4" refType="h" fact="0.2821"/>
                </dgm:constrLst>
              </dgm:else>
            </dgm:choose>
          </dgm:else>
        </dgm:choose>
      </dgm:if>
      <dgm:else name="Name42">
        <dgm:choose name="Name43">
          <dgm:if name="Name44" axis="ch ch" ptType="node node" func="cnt" op="equ" val="0">
            <dgm:alg type="composite">
              <dgm:param type="ar" val="2.9463"/>
            </dgm:alg>
            <dgm:choose name="Name45">
              <dgm:if name="Name4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1848"/>
                  <dgm:constr type="t" for="ch" forName="parentText2" refType="h" fact="0.1429"/>
                  <dgm:constr type="w" for="ch" forName="parentText2" refType="w" fact="0.8152"/>
                  <dgm:constr type="h" for="ch" forName="parentText2" refType="h" fact="0.4285"/>
                  <dgm:constr type="l" for="ch" forName="parentText3" refType="w" fact="0.3696"/>
                  <dgm:constr type="t" for="ch" forName="parentText3" refType="h" fact="0.2858"/>
                  <dgm:constr type="w" for="ch" forName="parentText3" refType="w" fact="0.6304"/>
                  <dgm:constr type="h" for="ch" forName="parentText3" refType="h" fact="0.4285"/>
                  <dgm:constr type="l" for="ch" forName="parentText4" refType="w" fact="0.5545"/>
                  <dgm:constr type="t" for="ch" forName="parentText4" refType="h" fact="0.4286"/>
                  <dgm:constr type="w" for="ch" forName="parentText4" refType="w" fact="0.4455"/>
                  <dgm:constr type="h" for="ch" forName="parentText4" refType="h" fact="0.4285"/>
                  <dgm:constr type="l" for="ch" forName="parentText5" refType="w" fact="0.7393"/>
                  <dgm:constr type="t" for="ch" forName="parentText5" refType="h" fact="0.5715"/>
                  <dgm:constr type="w" for="ch" forName="parentText5" refType="w" fact="0.2607"/>
                  <dgm:constr type="h" for="ch" forName="parentText5" refType="h" fact="0.4285"/>
                </dgm:constrLst>
              </dgm:if>
              <dgm:else name="Name4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
                  <dgm:constr type="t" for="ch" forName="parentText2" refType="h" fact="0.1429"/>
                  <dgm:constr type="w" for="ch" forName="parentText2" refType="w" fact="0.8152"/>
                  <dgm:constr type="h" for="ch" forName="parentText2" refType="h" fact="0.4285"/>
                  <dgm:constr type="l" for="ch" forName="parentText3" refType="w" fact="0"/>
                  <dgm:constr type="t" for="ch" forName="parentText3" refType="h" fact="0.2858"/>
                  <dgm:constr type="w" for="ch" forName="parentText3" refType="w" fact="0.6304"/>
                  <dgm:constr type="h" for="ch" forName="parentText3" refType="h" fact="0.4285"/>
                  <dgm:constr type="l" for="ch" forName="parentText4" refType="w" fact="0"/>
                  <dgm:constr type="t" for="ch" forName="parentText4" refType="h" fact="0.4286"/>
                  <dgm:constr type="w" for="ch" forName="parentText4" refType="w" fact="0.4455"/>
                  <dgm:constr type="h" for="ch" forName="parentText4" refType="h" fact="0.4285"/>
                  <dgm:constr type="l" for="ch" forName="parentText5" refType="w" fact="0"/>
                  <dgm:constr type="t" for="ch" forName="parentText5" refType="h" fact="0.5715"/>
                  <dgm:constr type="w" for="ch" forName="parentText5" refType="w" fact="0.2607"/>
                  <dgm:constr type="h" for="ch" forName="parentText5" refType="h" fact="0.4285"/>
                </dgm:constrLst>
              </dgm:else>
            </dgm:choose>
          </dgm:if>
          <dgm:else name="Name48">
            <dgm:alg type="composite">
              <dgm:param type="ar" val="1.7837"/>
            </dgm:alg>
            <dgm:choose name="Name49">
              <dgm:if name="Name5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
                  <dgm:constr type="t" for="ch" forName="childText1" refType="h" fact="0.1997"/>
                  <dgm:constr type="w" for="ch" forName="childText1" refType="w" fact="0.18482"/>
                  <dgm:constr type="h" for="ch" forName="childText1" refType="h" fact="0.4763"/>
                  <dgm:constr type="l" for="ch" forName="childText2" refType="w" fact="0.1848"/>
                  <dgm:constr type="t" for="ch" forName="childText2" refType="h" fact="0.2862"/>
                  <dgm:constr type="w" for="ch" forName="childText2" refType="w" fact="0.18482"/>
                  <dgm:constr type="h" for="ch" forName="childText2" refType="h" fact="0.4763"/>
                  <dgm:constr type="l" for="ch" forName="childText3" refType="w" fact="0.3696"/>
                  <dgm:constr type="t" for="ch" forName="childText3" refType="h" fact="0.3727"/>
                  <dgm:constr type="w" for="ch" forName="childText3" refType="w" fact="0.18482"/>
                  <dgm:constr type="h" for="ch" forName="childText3" refType="h" fact="0.4763"/>
                  <dgm:constr type="l" for="ch" forName="childText4" refType="w" fact="0.5545"/>
                  <dgm:constr type="t" for="ch" forName="childText4" refType="h" fact="0.4592"/>
                  <dgm:constr type="w" for="ch" forName="childText4" refType="w" fact="0.18482"/>
                  <dgm:constr type="h" for="ch" forName="childText4" refType="h" fact="0.4763"/>
                  <dgm:constr type="l" for="ch" forName="childText5" refType="w" fact="0.7393"/>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1848"/>
                  <dgm:constr type="t" for="ch" forName="parentText2" refType="h" fact="0.0865"/>
                  <dgm:constr type="w" for="ch" forName="parentText2" refType="w" fact="0.8152"/>
                  <dgm:constr type="h" for="ch" forName="parentText2" refType="h" fact="0.2594"/>
                  <dgm:constr type="l" for="ch" forName="parentText3" refType="w" fact="0.3696"/>
                  <dgm:constr type="t" for="ch" forName="parentText3" refType="h" fact="0.173"/>
                  <dgm:constr type="w" for="ch" forName="parentText3" refType="w" fact="0.6304"/>
                  <dgm:constr type="h" for="ch" forName="parentText3" refType="h" fact="0.2594"/>
                  <dgm:constr type="l" for="ch" forName="parentText4" refType="w" fact="0.5545"/>
                  <dgm:constr type="t" for="ch" forName="parentText4" refType="h" fact="0.2595"/>
                  <dgm:constr type="w" for="ch" forName="parentText4" refType="w" fact="0.4455"/>
                  <dgm:constr type="h" for="ch" forName="parentText4" refType="h" fact="0.2594"/>
                  <dgm:constr type="l" for="ch" forName="parentText5" refType="w" fact="0.7393"/>
                  <dgm:constr type="t" for="ch" forName="parentText5" refType="h" fact="0.346"/>
                  <dgm:constr type="w" for="ch" forName="parentText5" refType="w" fact="0.2607"/>
                  <dgm:constr type="h" for="ch" forName="parentText5" refType="h" fact="0.2594"/>
                </dgm:constrLst>
              </dgm:if>
              <dgm:else name="Name5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81518"/>
                  <dgm:constr type="t" for="ch" forName="childText1" refType="h" fact="0.1997"/>
                  <dgm:constr type="w" for="ch" forName="childText1" refType="w" fact="0.18482"/>
                  <dgm:constr type="h" for="ch" forName="childText1" refType="h" fact="0.4763"/>
                  <dgm:constr type="l" for="ch" forName="childText2" refType="w" fact="0.63036"/>
                  <dgm:constr type="t" for="ch" forName="childText2" refType="h" fact="0.2862"/>
                  <dgm:constr type="w" for="ch" forName="childText2" refType="w" fact="0.18482"/>
                  <dgm:constr type="h" for="ch" forName="childText2" refType="h" fact="0.4763"/>
                  <dgm:constr type="l" for="ch" forName="childText3" refType="w" fact="0.44554"/>
                  <dgm:constr type="t" for="ch" forName="childText3" refType="h" fact="0.3727"/>
                  <dgm:constr type="w" for="ch" forName="childText3" refType="w" fact="0.18482"/>
                  <dgm:constr type="h" for="ch" forName="childText3" refType="h" fact="0.4763"/>
                  <dgm:constr type="l" for="ch" forName="childText4" refType="w" fact="0.26072"/>
                  <dgm:constr type="t" for="ch" forName="childText4" refType="h" fact="0.4592"/>
                  <dgm:constr type="w" for="ch" forName="childText4" refType="w" fact="0.18482"/>
                  <dgm:constr type="h" for="ch" forName="childText4" refType="h" fact="0.4763"/>
                  <dgm:constr type="l" for="ch" forName="childText5" refType="w" fact="0.0759"/>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
                  <dgm:constr type="t" for="ch" forName="parentText2" refType="h" fact="0.0865"/>
                  <dgm:constr type="w" for="ch" forName="parentText2" refType="w" fact="0.8152"/>
                  <dgm:constr type="h" for="ch" forName="parentText2" refType="h" fact="0.2594"/>
                  <dgm:constr type="l" for="ch" forName="parentText3" refType="w" fact="0"/>
                  <dgm:constr type="t" for="ch" forName="parentText3" refType="h" fact="0.173"/>
                  <dgm:constr type="w" for="ch" forName="parentText3" refType="w" fact="0.6304"/>
                  <dgm:constr type="h" for="ch" forName="parentText3" refType="h" fact="0.2594"/>
                  <dgm:constr type="l" for="ch" forName="parentText4" refType="w" fact="0"/>
                  <dgm:constr type="t" for="ch" forName="parentText4" refType="h" fact="0.2595"/>
                  <dgm:constr type="w" for="ch" forName="parentText4" refType="w" fact="0.4455"/>
                  <dgm:constr type="h" for="ch" forName="parentText4" refType="h" fact="0.2594"/>
                  <dgm:constr type="l" for="ch" forName="parentText5" refType="w" fact="0"/>
                  <dgm:constr type="t" for="ch" forName="parentText5" refType="h" fact="0.346"/>
                  <dgm:constr type="w" for="ch" forName="parentText5" refType="w" fact="0.2607"/>
                  <dgm:constr type="h" for="ch" forName="parentText5" refType="h" fact="0.2594"/>
                </dgm:constrLst>
              </dgm:else>
            </dgm:choose>
          </dgm:else>
        </dgm:choose>
      </dgm:else>
    </dgm:choose>
    <dgm:forEach name="Name52" axis="ch" ptType="node" cnt="1">
      <dgm:layoutNode name="parentText1" styleLbl="node1">
        <dgm:varLst>
          <dgm:chMax/>
          <dgm:chPref val="3"/>
          <dgm:bulletEnabled val="1"/>
        </dgm:varLst>
        <dgm:choose name="Name53">
          <dgm:if name="Name54"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55">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56">
        <dgm:if name="Name57" axis="ch" ptType="node" func="cnt" op="gte" val="1">
          <dgm:layoutNode name="childText1"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dgm:forEach>
    <dgm:forEach name="Name59" axis="ch" ptType="node" st="2" cnt="1">
      <dgm:layoutNode name="parentText2" styleLbl="node1">
        <dgm:varLst>
          <dgm:chMax/>
          <dgm:chPref val="3"/>
          <dgm:bulletEnabled val="1"/>
        </dgm:varLst>
        <dgm:choose name="Name60">
          <dgm:if name="Name61"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2">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63">
        <dgm:if name="Name64" axis="ch" ptType="node" func="cnt" op="gte" val="1">
          <dgm:layoutNode name="childText2"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5"/>
      </dgm:choose>
    </dgm:forEach>
    <dgm:forEach name="Name66" axis="ch" ptType="node" st="3" cnt="1">
      <dgm:layoutNode name="parentText3" styleLbl="node1">
        <dgm:varLst>
          <dgm:chMax/>
          <dgm:chPref val="3"/>
          <dgm:bulletEnabled val="1"/>
        </dgm:varLst>
        <dgm:choose name="Name67">
          <dgm:if name="Name68"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9">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0">
        <dgm:if name="Name71" axis="ch" ptType="node" func="cnt" op="gte" val="1">
          <dgm:layoutNode name="childText3"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forEach>
    <dgm:forEach name="Name73" axis="ch" ptType="node" st="4" cnt="1">
      <dgm:layoutNode name="parentText4" styleLbl="node1">
        <dgm:varLst>
          <dgm:chMax/>
          <dgm:chPref val="3"/>
          <dgm:bulletEnabled val="1"/>
        </dgm:varLst>
        <dgm:choose name="Name74">
          <dgm:if name="Name75"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76">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7">
        <dgm:if name="Name78" axis="ch" ptType="node" func="cnt" op="gte" val="1">
          <dgm:layoutNode name="childText4"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dgm:forEach>
    <dgm:forEach name="Name80" axis="ch" ptType="node" st="5" cnt="1">
      <dgm:layoutNode name="parentText5" styleLbl="node1">
        <dgm:varLst>
          <dgm:chMax/>
          <dgm:chPref val="3"/>
          <dgm:bulletEnabled val="1"/>
        </dgm:varLst>
        <dgm:choose name="Name81">
          <dgm:if name="Name82"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83">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84">
        <dgm:if name="Name85" axis="ch" ptType="node" func="cnt" op="gte" val="1">
          <dgm:layoutNode name="childText5"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0.23243</cdr:x>
      <cdr:y>0.84177</cdr:y>
    </cdr:from>
    <cdr:to>
      <cdr:x>0.35341</cdr:x>
      <cdr:y>0.94957</cdr:y>
    </cdr:to>
    <cdr:sp macro="" textlink="">
      <cdr:nvSpPr>
        <cdr:cNvPr id="3" name="TextBox 2"/>
        <cdr:cNvSpPr txBox="1"/>
      </cdr:nvSpPr>
      <cdr:spPr>
        <a:xfrm xmlns:a="http://schemas.openxmlformats.org/drawingml/2006/main" rot="506593">
          <a:off x="1347827" y="4087267"/>
          <a:ext cx="701553" cy="523432"/>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ru-RU" sz="1400" b="1" dirty="0" smtClean="0">
              <a:solidFill>
                <a:schemeClr val="tx1">
                  <a:lumMod val="95000"/>
                  <a:lumOff val="5000"/>
                </a:schemeClr>
              </a:solidFill>
              <a:latin typeface="Times New Roman" panose="02020603050405020304" pitchFamily="18" charset="0"/>
              <a:cs typeface="Times New Roman" panose="02020603050405020304" pitchFamily="18" charset="0"/>
            </a:rPr>
            <a:t>2023 год</a:t>
          </a:r>
          <a:endParaRPr lang="ru-RU" sz="1400" b="1" dirty="0">
            <a:solidFill>
              <a:schemeClr val="tx1">
                <a:lumMod val="95000"/>
                <a:lumOff val="5000"/>
              </a:schemeClr>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0.40581</cdr:x>
      <cdr:y>0.8741</cdr:y>
    </cdr:from>
    <cdr:to>
      <cdr:x>0.52679</cdr:x>
      <cdr:y>0.9819</cdr:y>
    </cdr:to>
    <cdr:sp macro="" textlink="">
      <cdr:nvSpPr>
        <cdr:cNvPr id="5" name="TextBox 1"/>
        <cdr:cNvSpPr txBox="1"/>
      </cdr:nvSpPr>
      <cdr:spPr>
        <a:xfrm xmlns:a="http://schemas.openxmlformats.org/drawingml/2006/main" rot="472221">
          <a:off x="2353266" y="4244257"/>
          <a:ext cx="701553" cy="523431"/>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ru-RU" sz="1400" b="1" dirty="0" smtClean="0">
              <a:solidFill>
                <a:schemeClr val="tx1">
                  <a:lumMod val="95000"/>
                  <a:lumOff val="5000"/>
                </a:schemeClr>
              </a:solidFill>
              <a:latin typeface="Times New Roman" panose="02020603050405020304" pitchFamily="18" charset="0"/>
              <a:cs typeface="Times New Roman" panose="02020603050405020304" pitchFamily="18" charset="0"/>
            </a:rPr>
            <a:t>2024год</a:t>
          </a:r>
          <a:endParaRPr lang="ru-RU" sz="1400" b="1" dirty="0">
            <a:solidFill>
              <a:schemeClr val="tx1">
                <a:lumMod val="95000"/>
                <a:lumOff val="5000"/>
              </a:schemeClr>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0.59148</cdr:x>
      <cdr:y>0.89569</cdr:y>
    </cdr:from>
    <cdr:to>
      <cdr:x>0.71246</cdr:x>
      <cdr:y>0.95232</cdr:y>
    </cdr:to>
    <cdr:sp macro="" textlink="">
      <cdr:nvSpPr>
        <cdr:cNvPr id="7" name="TextBox 1"/>
        <cdr:cNvSpPr txBox="1"/>
      </cdr:nvSpPr>
      <cdr:spPr>
        <a:xfrm xmlns:a="http://schemas.openxmlformats.org/drawingml/2006/main" rot="353759">
          <a:off x="3429924" y="4349090"/>
          <a:ext cx="701553" cy="274972"/>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ru-RU" sz="1400" b="1" dirty="0" smtClean="0">
              <a:solidFill>
                <a:schemeClr val="tx1">
                  <a:lumMod val="95000"/>
                  <a:lumOff val="5000"/>
                </a:schemeClr>
              </a:solidFill>
              <a:latin typeface="Times New Roman" panose="02020603050405020304" pitchFamily="18" charset="0"/>
              <a:cs typeface="Times New Roman" panose="02020603050405020304" pitchFamily="18" charset="0"/>
            </a:rPr>
            <a:t>2025 год</a:t>
          </a:r>
          <a:endParaRPr lang="ru-RU" sz="1400" b="1" dirty="0">
            <a:solidFill>
              <a:schemeClr val="tx1">
                <a:lumMod val="95000"/>
                <a:lumOff val="5000"/>
              </a:schemeClr>
            </a:solidFill>
            <a:latin typeface="Times New Roman" panose="02020603050405020304" pitchFamily="18" charset="0"/>
            <a:cs typeface="Times New Roman" panose="02020603050405020304" pitchFamily="18" charset="0"/>
          </a:endParaRPr>
        </a:p>
      </cdr:txBody>
    </cdr:sp>
  </cdr:relSizeAnchor>
  <cdr:relSizeAnchor xmlns:cdr="http://schemas.openxmlformats.org/drawingml/2006/chartDrawing">
    <cdr:from>
      <cdr:x>0.06378</cdr:x>
      <cdr:y>0.81462</cdr:y>
    </cdr:from>
    <cdr:to>
      <cdr:x>0.23317</cdr:x>
      <cdr:y>0.92242</cdr:y>
    </cdr:to>
    <cdr:sp macro="" textlink="">
      <cdr:nvSpPr>
        <cdr:cNvPr id="6" name="TextBox 1"/>
        <cdr:cNvSpPr txBox="1"/>
      </cdr:nvSpPr>
      <cdr:spPr>
        <a:xfrm xmlns:a="http://schemas.openxmlformats.org/drawingml/2006/main" rot="456704">
          <a:off x="369878" y="3955473"/>
          <a:ext cx="982239" cy="523432"/>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ru-RU" sz="1400" b="1" dirty="0" smtClean="0">
              <a:solidFill>
                <a:schemeClr val="tx1">
                  <a:lumMod val="95000"/>
                  <a:lumOff val="5000"/>
                </a:schemeClr>
              </a:solidFill>
              <a:latin typeface="Times New Roman" panose="02020603050405020304" pitchFamily="18" charset="0"/>
              <a:cs typeface="Times New Roman" panose="02020603050405020304" pitchFamily="18" charset="0"/>
            </a:rPr>
            <a:t>2022год</a:t>
          </a:r>
        </a:p>
        <a:p xmlns:a="http://schemas.openxmlformats.org/drawingml/2006/main">
          <a:r>
            <a:rPr lang="ru-RU" sz="1400" b="1" dirty="0" smtClean="0">
              <a:solidFill>
                <a:schemeClr val="tx1">
                  <a:lumMod val="95000"/>
                  <a:lumOff val="5000"/>
                </a:schemeClr>
              </a:solidFill>
              <a:latin typeface="Times New Roman" panose="02020603050405020304" pitchFamily="18" charset="0"/>
              <a:cs typeface="Times New Roman" panose="02020603050405020304" pitchFamily="18" charset="0"/>
            </a:rPr>
            <a:t>оценка</a:t>
          </a:r>
          <a:endParaRPr lang="ru-RU" sz="1400" b="1" dirty="0">
            <a:solidFill>
              <a:schemeClr val="tx1">
                <a:lumMod val="95000"/>
                <a:lumOff val="5000"/>
              </a:schemeClr>
            </a:solidFill>
            <a:latin typeface="Times New Roman" panose="02020603050405020304" pitchFamily="18" charset="0"/>
            <a:cs typeface="Times New Roman" panose="02020603050405020304" pitchFamily="18" charset="0"/>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ru-RU" dirty="0"/>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74F3657F-81C1-43C9-9078-2E57EF6A645A}" type="datetimeFigureOut">
              <a:rPr lang="ru-RU"/>
              <a:pPr>
                <a:defRPr/>
              </a:pPr>
              <a:t>09.06.2023</a:t>
            </a:fld>
            <a:endParaRPr lang="ru-RU" dirty="0"/>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dirty="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ru-RU" dirty="0"/>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B7F28916-94FA-4385-8669-9C33A48D4D05}" type="slidenum">
              <a:rPr lang="ru-RU"/>
              <a:pPr>
                <a:defRPr/>
              </a:pPr>
              <a:t>‹#›</a:t>
            </a:fld>
            <a:endParaRPr lang="ru-RU" dirty="0"/>
          </a:p>
        </p:txBody>
      </p:sp>
    </p:spTree>
    <p:extLst>
      <p:ext uri="{BB962C8B-B14F-4D97-AF65-F5344CB8AC3E}">
        <p14:creationId xmlns="" xmlns:p14="http://schemas.microsoft.com/office/powerpoint/2010/main" val="198766620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pPr>
              <a:defRPr/>
            </a:pPr>
            <a:fld id="{B7F28916-94FA-4385-8669-9C33A48D4D05}" type="slidenum">
              <a:rPr lang="ru-RU" smtClean="0"/>
              <a:pPr>
                <a:defRPr/>
              </a:pPr>
              <a:t>1</a:t>
            </a:fld>
            <a:endParaRPr lang="ru-RU"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pPr>
              <a:defRPr/>
            </a:pPr>
            <a:fld id="{B7F28916-94FA-4385-8669-9C33A48D4D05}" type="slidenum">
              <a:rPr lang="ru-RU" smtClean="0"/>
              <a:pPr>
                <a:defRPr/>
              </a:pPr>
              <a:t>12</a:t>
            </a:fld>
            <a:endParaRPr lang="ru-RU" dirty="0"/>
          </a:p>
        </p:txBody>
      </p:sp>
    </p:spTree>
    <p:extLst>
      <p:ext uri="{BB962C8B-B14F-4D97-AF65-F5344CB8AC3E}">
        <p14:creationId xmlns="" xmlns:p14="http://schemas.microsoft.com/office/powerpoint/2010/main" val="39350620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a:defRPr/>
            </a:pPr>
            <a:fld id="{B7F28916-94FA-4385-8669-9C33A48D4D05}" type="slidenum">
              <a:rPr lang="ru-RU" smtClean="0"/>
              <a:pPr>
                <a:defRPr/>
              </a:pPr>
              <a:t>28</a:t>
            </a:fld>
            <a:endParaRPr lang="ru-RU" dirty="0"/>
          </a:p>
        </p:txBody>
      </p:sp>
    </p:spTree>
    <p:extLst>
      <p:ext uri="{BB962C8B-B14F-4D97-AF65-F5344CB8AC3E}">
        <p14:creationId xmlns="" xmlns:p14="http://schemas.microsoft.com/office/powerpoint/2010/main" val="28359311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Титульный слайд">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400146" y="3486150"/>
            <a:ext cx="3429030" cy="1609725"/>
          </a:xfrm>
        </p:spPr>
        <p:txBody>
          <a:bodyPr anchor="ctr">
            <a:normAutofit/>
          </a:bodyPr>
          <a:lstStyle>
            <a:lvl1pPr marL="0" indent="0" algn="l">
              <a:buNone/>
              <a:defRPr sz="1400">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dirty="0" smtClean="0"/>
              <a:t>Образец подзаголовка</a:t>
            </a:r>
            <a:endParaRPr lang="ru-RU" dirty="0"/>
          </a:p>
        </p:txBody>
      </p:sp>
      <p:sp>
        <p:nvSpPr>
          <p:cNvPr id="9" name="Текст 8"/>
          <p:cNvSpPr>
            <a:spLocks noGrp="1"/>
          </p:cNvSpPr>
          <p:nvPr>
            <p:ph type="body" sz="quarter" idx="10"/>
          </p:nvPr>
        </p:nvSpPr>
        <p:spPr>
          <a:xfrm>
            <a:off x="1381126" y="590550"/>
            <a:ext cx="6772274" cy="2828925"/>
          </a:xfrm>
        </p:spPr>
        <p:txBody>
          <a:bodyPr anchor="ctr">
            <a:normAutofit/>
          </a:bodyPr>
          <a:lstStyle>
            <a:lvl1pPr marL="0" indent="0">
              <a:buNone/>
              <a:tabLst/>
              <a:defRPr sz="2800" b="1">
                <a:solidFill>
                  <a:schemeClr val="accent2">
                    <a:lumMod val="75000"/>
                  </a:schemeClr>
                </a:solidFill>
              </a:defRPr>
            </a:lvl1pPr>
          </a:lstStyle>
          <a:p>
            <a:pPr lvl="0"/>
            <a:r>
              <a:rPr lang="ru-RU" smtClean="0"/>
              <a:t>Образец текста</a:t>
            </a:r>
          </a:p>
        </p:txBody>
      </p:sp>
    </p:spTree>
  </p:cSld>
  <p:clrMapOvr>
    <a:masterClrMapping/>
  </p:clrMapOvr>
  <p:transition>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Номер слайда 5"/>
          <p:cNvSpPr>
            <a:spLocks noGrp="1"/>
          </p:cNvSpPr>
          <p:nvPr>
            <p:ph type="sldNum" sz="quarter" idx="10"/>
          </p:nvPr>
        </p:nvSpPr>
        <p:spPr/>
        <p:txBody>
          <a:bodyPr/>
          <a:lstStyle>
            <a:lvl1pPr>
              <a:defRPr/>
            </a:lvl1pPr>
          </a:lstStyle>
          <a:p>
            <a:pPr>
              <a:defRPr/>
            </a:pPr>
            <a:fld id="{9F8E051C-D7CA-4525-92E9-184A3781F901}" type="slidenum">
              <a:rPr lang="ru-RU"/>
              <a:pPr>
                <a:defRPr/>
              </a:pPr>
              <a:t>‹#›</a:t>
            </a:fld>
            <a:endParaRPr lang="ru-RU" dirty="0"/>
          </a:p>
        </p:txBody>
      </p:sp>
    </p:spTree>
  </p:cSld>
  <p:clrMapOvr>
    <a:masterClrMapping/>
  </p:clrMapOvr>
  <p:transition>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1038225"/>
            <a:ext cx="6019800" cy="50879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Номер слайда 5"/>
          <p:cNvSpPr>
            <a:spLocks noGrp="1"/>
          </p:cNvSpPr>
          <p:nvPr>
            <p:ph type="sldNum" sz="quarter" idx="10"/>
          </p:nvPr>
        </p:nvSpPr>
        <p:spPr/>
        <p:txBody>
          <a:bodyPr/>
          <a:lstStyle>
            <a:lvl1pPr>
              <a:defRPr/>
            </a:lvl1pPr>
          </a:lstStyle>
          <a:p>
            <a:pPr>
              <a:defRPr/>
            </a:pPr>
            <a:fld id="{26CA47D9-5C59-4E5C-B821-328BBFE6CFE8}" type="slidenum">
              <a:rPr lang="ru-RU"/>
              <a:pPr>
                <a:defRPr/>
              </a:pPr>
              <a:t>‹#›</a:t>
            </a:fld>
            <a:endParaRPr lang="ru-RU" dirty="0"/>
          </a:p>
        </p:txBody>
      </p:sp>
    </p:spTree>
  </p:cSld>
  <p:clrMapOvr>
    <a:masterClrMapping/>
  </p:clrMapOvr>
  <p:transition>
    <p:dissolv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Nur Titel">
    <p:spTree>
      <p:nvGrpSpPr>
        <p:cNvPr id="1" name=""/>
        <p:cNvGrpSpPr/>
        <p:nvPr/>
      </p:nvGrpSpPr>
      <p:grpSpPr>
        <a:xfrm>
          <a:off x="0" y="0"/>
          <a:ext cx="0" cy="0"/>
          <a:chOff x="0" y="0"/>
          <a:chExt cx="0" cy="0"/>
        </a:xfrm>
      </p:grpSpPr>
      <p:sp>
        <p:nvSpPr>
          <p:cNvPr id="2" name="Titel 1"/>
          <p:cNvSpPr>
            <a:spLocks noGrp="1"/>
          </p:cNvSpPr>
          <p:nvPr>
            <p:ph type="title"/>
          </p:nvPr>
        </p:nvSpPr>
        <p:spPr>
          <a:xfrm>
            <a:off x="323850" y="238539"/>
            <a:ext cx="8497092" cy="616455"/>
          </a:xfrm>
        </p:spPr>
        <p:txBody>
          <a:bodyPr>
            <a:noAutofit/>
          </a:bodyPr>
          <a:lstStyle>
            <a:lvl1pPr>
              <a:lnSpc>
                <a:spcPct val="100000"/>
              </a:lnSpc>
              <a:defRPr/>
            </a:lvl1pPr>
          </a:lstStyle>
          <a:p>
            <a:r>
              <a:rPr lang="de-DE" dirty="0" smtClean="0"/>
              <a:t>Titelmasterformat durch Klicken bearbeiten</a:t>
            </a:r>
            <a:endParaRPr lang="de-DE" dirty="0"/>
          </a:p>
        </p:txBody>
      </p:sp>
      <p:sp>
        <p:nvSpPr>
          <p:cNvPr id="9" name="Textplatzhalter 7"/>
          <p:cNvSpPr>
            <a:spLocks noGrp="1"/>
          </p:cNvSpPr>
          <p:nvPr>
            <p:ph type="body" sz="quarter" idx="13"/>
          </p:nvPr>
        </p:nvSpPr>
        <p:spPr>
          <a:xfrm>
            <a:off x="323850" y="854994"/>
            <a:ext cx="8496300" cy="336244"/>
          </a:xfrm>
        </p:spPr>
        <p:txBody>
          <a:bodyPr>
            <a:noAutofit/>
          </a:bodyPr>
          <a:lstStyle>
            <a:lvl1pPr>
              <a:buNone/>
              <a:defRPr sz="2000"/>
            </a:lvl1pPr>
          </a:lstStyle>
          <a:p>
            <a:pPr lvl="0"/>
            <a:r>
              <a:rPr lang="de-DE" dirty="0" smtClean="0"/>
              <a:t>Textmasterformate durch Klicken bearbeiten</a:t>
            </a:r>
          </a:p>
        </p:txBody>
      </p:sp>
      <p:sp>
        <p:nvSpPr>
          <p:cNvPr id="4" name="Datumsplatzhalter 3"/>
          <p:cNvSpPr>
            <a:spLocks noGrp="1"/>
          </p:cNvSpPr>
          <p:nvPr>
            <p:ph type="dt" sz="half" idx="14"/>
          </p:nvPr>
        </p:nvSpPr>
        <p:spPr>
          <a:xfrm>
            <a:off x="323850" y="6356350"/>
            <a:ext cx="2133600" cy="365125"/>
          </a:xfrm>
          <a:prstGeom prst="rect">
            <a:avLst/>
          </a:prstGeom>
        </p:spPr>
        <p:txBody>
          <a:bodyPr/>
          <a:lstStyle>
            <a:lvl1pPr>
              <a:defRPr/>
            </a:lvl1pPr>
          </a:lstStyle>
          <a:p>
            <a:pPr>
              <a:defRPr/>
            </a:pPr>
            <a:fld id="{0374C68D-6E30-4CBF-9EF3-BA3275A77700}" type="datetimeFigureOut">
              <a:rPr lang="de-DE"/>
              <a:pPr>
                <a:defRPr/>
              </a:pPr>
              <a:t>09.06.2023</a:t>
            </a:fld>
            <a:endParaRPr lang="de-DE" dirty="0"/>
          </a:p>
        </p:txBody>
      </p:sp>
      <p:sp>
        <p:nvSpPr>
          <p:cNvPr id="5" name="Fußzeilenplatzhalter 4"/>
          <p:cNvSpPr>
            <a:spLocks noGrp="1"/>
          </p:cNvSpPr>
          <p:nvPr>
            <p:ph type="ftr" sz="quarter" idx="15"/>
          </p:nvPr>
        </p:nvSpPr>
        <p:spPr>
          <a:xfrm>
            <a:off x="2457450" y="6356350"/>
            <a:ext cx="4229100" cy="365125"/>
          </a:xfrm>
          <a:prstGeom prst="rect">
            <a:avLst/>
          </a:prstGeom>
        </p:spPr>
        <p:txBody>
          <a:bodyPr/>
          <a:lstStyle>
            <a:lvl1pPr>
              <a:defRPr/>
            </a:lvl1pPr>
          </a:lstStyle>
          <a:p>
            <a:pPr>
              <a:defRPr/>
            </a:pPr>
            <a:endParaRPr lang="de-DE" dirty="0"/>
          </a:p>
        </p:txBody>
      </p:sp>
      <p:sp>
        <p:nvSpPr>
          <p:cNvPr id="6" name="Foliennummernplatzhalter 5"/>
          <p:cNvSpPr>
            <a:spLocks noGrp="1"/>
          </p:cNvSpPr>
          <p:nvPr>
            <p:ph type="sldNum" sz="quarter" idx="16"/>
          </p:nvPr>
        </p:nvSpPr>
        <p:spPr/>
        <p:txBody>
          <a:bodyPr/>
          <a:lstStyle>
            <a:lvl1pPr>
              <a:defRPr/>
            </a:lvl1pPr>
          </a:lstStyle>
          <a:p>
            <a:pPr>
              <a:defRPr/>
            </a:pPr>
            <a:fld id="{165C93FF-0F0F-4F92-B7A8-E827C7A1BB16}" type="slidenum">
              <a:rPr lang="de-DE"/>
              <a:pPr>
                <a:defRPr/>
              </a:pPr>
              <a:t>‹#›</a:t>
            </a:fld>
            <a:endParaRPr lang="de-DE"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Номер слайда 5"/>
          <p:cNvSpPr>
            <a:spLocks noGrp="1"/>
          </p:cNvSpPr>
          <p:nvPr>
            <p:ph type="sldNum" sz="quarter" idx="10"/>
          </p:nvPr>
        </p:nvSpPr>
        <p:spPr/>
        <p:txBody>
          <a:bodyPr/>
          <a:lstStyle>
            <a:lvl1pPr>
              <a:defRPr/>
            </a:lvl1pPr>
          </a:lstStyle>
          <a:p>
            <a:pPr>
              <a:defRPr/>
            </a:pPr>
            <a:fld id="{67FD1E93-168C-4E3F-B839-29F00AE4705B}" type="slidenum">
              <a:rPr lang="ru-RU"/>
              <a:pPr>
                <a:defRPr/>
              </a:pPr>
              <a:t>‹#›</a:t>
            </a:fld>
            <a:endParaRPr lang="ru-RU" dirty="0"/>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1057275"/>
            <a:ext cx="7772400" cy="3349625"/>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Номер слайда 5"/>
          <p:cNvSpPr>
            <a:spLocks noGrp="1"/>
          </p:cNvSpPr>
          <p:nvPr>
            <p:ph type="sldNum" sz="quarter" idx="10"/>
          </p:nvPr>
        </p:nvSpPr>
        <p:spPr/>
        <p:txBody>
          <a:bodyPr/>
          <a:lstStyle>
            <a:lvl1pPr>
              <a:defRPr/>
            </a:lvl1pPr>
          </a:lstStyle>
          <a:p>
            <a:pPr>
              <a:defRPr/>
            </a:pPr>
            <a:fld id="{25E0E091-9795-4AC6-8D5F-9DA5F106CAE0}" type="slidenum">
              <a:rPr lang="ru-RU"/>
              <a:pPr>
                <a:defRPr/>
              </a:pPr>
              <a:t>‹#›</a:t>
            </a:fld>
            <a:endParaRPr lang="ru-RU" dirty="0"/>
          </a:p>
        </p:txBody>
      </p:sp>
    </p:spTree>
  </p:cSld>
  <p:clrMapOvr>
    <a:masterClrMapping/>
  </p:clrMapOvr>
  <p:transition>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4" name="Содержимое 3"/>
          <p:cNvSpPr>
            <a:spLocks noGrp="1"/>
          </p:cNvSpPr>
          <p:nvPr>
            <p:ph sz="half" idx="2"/>
          </p:nvPr>
        </p:nvSpPr>
        <p:spPr>
          <a:xfrm>
            <a:off x="4648200" y="1600200"/>
            <a:ext cx="4038600" cy="4525963"/>
          </a:xfrm>
        </p:spPr>
        <p:txBody>
          <a:bodyPr/>
          <a:lstStyle>
            <a:lvl1pPr>
              <a:defRPr lang="ru-RU" sz="2000" kern="1200" dirty="0" smtClean="0">
                <a:solidFill>
                  <a:schemeClr val="tx1"/>
                </a:solidFill>
                <a:latin typeface="Arial" pitchFamily="34" charset="0"/>
                <a:ea typeface="+mn-ea"/>
                <a:cs typeface="Arial" pitchFamily="34" charset="0"/>
              </a:defRPr>
            </a:lvl1pPr>
            <a:lvl2pPr>
              <a:defRPr lang="ru-RU" sz="1800" kern="1200" dirty="0" smtClean="0">
                <a:solidFill>
                  <a:schemeClr val="tx1">
                    <a:lumMod val="75000"/>
                    <a:lumOff val="25000"/>
                  </a:schemeClr>
                </a:solidFill>
                <a:latin typeface="Arial" pitchFamily="34" charset="0"/>
                <a:ea typeface="+mn-ea"/>
                <a:cs typeface="Arial" pitchFamily="34" charset="0"/>
              </a:defRPr>
            </a:lvl2pPr>
            <a:lvl3pPr>
              <a:defRPr lang="ru-RU" sz="1600" kern="1200" dirty="0" smtClean="0">
                <a:solidFill>
                  <a:schemeClr val="tx1">
                    <a:lumMod val="65000"/>
                    <a:lumOff val="35000"/>
                  </a:schemeClr>
                </a:solidFill>
                <a:latin typeface="Arial" pitchFamily="34" charset="0"/>
                <a:ea typeface="+mn-ea"/>
                <a:cs typeface="Arial" pitchFamily="34" charset="0"/>
              </a:defRPr>
            </a:lvl3pPr>
            <a:lvl4pPr>
              <a:defRPr lang="ru-RU" sz="1400" kern="1200" dirty="0" smtClean="0">
                <a:solidFill>
                  <a:schemeClr val="tx1">
                    <a:lumMod val="65000"/>
                    <a:lumOff val="35000"/>
                  </a:schemeClr>
                </a:solidFill>
                <a:latin typeface="Arial" pitchFamily="34" charset="0"/>
                <a:ea typeface="+mn-ea"/>
                <a:cs typeface="Arial" pitchFamily="34" charset="0"/>
              </a:defRPr>
            </a:lvl4pPr>
            <a:lvl5pPr>
              <a:defRPr lang="ru-RU" sz="1400" kern="1200" dirty="0" smtClean="0">
                <a:solidFill>
                  <a:schemeClr val="tx1">
                    <a:lumMod val="65000"/>
                    <a:lumOff val="35000"/>
                  </a:schemeClr>
                </a:solidFill>
                <a:latin typeface="Arial" pitchFamily="34" charset="0"/>
                <a:ea typeface="+mn-ea"/>
                <a:cs typeface="Arial" pitchFamily="34" charset="0"/>
              </a:defRPr>
            </a:lvl5pPr>
            <a:lvl6pPr>
              <a:defRPr sz="1800"/>
            </a:lvl6pPr>
            <a:lvl7pPr>
              <a:defRPr sz="1800"/>
            </a:lvl7pPr>
            <a:lvl8pPr>
              <a:defRPr sz="1800"/>
            </a:lvl8pPr>
            <a:lvl9pPr>
              <a:defRPr sz="1800"/>
            </a:lvl9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5" name="Номер слайда 5"/>
          <p:cNvSpPr>
            <a:spLocks noGrp="1"/>
          </p:cNvSpPr>
          <p:nvPr>
            <p:ph type="sldNum" sz="quarter" idx="10"/>
          </p:nvPr>
        </p:nvSpPr>
        <p:spPr/>
        <p:txBody>
          <a:bodyPr/>
          <a:lstStyle>
            <a:lvl1pPr>
              <a:defRPr/>
            </a:lvl1pPr>
          </a:lstStyle>
          <a:p>
            <a:pPr>
              <a:defRPr/>
            </a:pPr>
            <a:fld id="{F9A98A4C-BBD5-432C-A219-A40AC32615A6}" type="slidenum">
              <a:rPr lang="ru-RU"/>
              <a:pPr>
                <a:defRPr/>
              </a:pPr>
              <a:t>‹#›</a:t>
            </a:fld>
            <a:endParaRPr lang="ru-RU" dirty="0"/>
          </a:p>
        </p:txBody>
      </p:sp>
    </p:spTree>
  </p:cSld>
  <p:clrMapOvr>
    <a:masterClrMapping/>
  </p:clrMapOvr>
  <p:transition>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dirty="0" smtClean="0"/>
              <a:t>Образец заголовка</a:t>
            </a:r>
            <a:endParaRPr lang="ru-RU" dirty="0"/>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Номер слайда 5"/>
          <p:cNvSpPr>
            <a:spLocks noGrp="1"/>
          </p:cNvSpPr>
          <p:nvPr>
            <p:ph type="sldNum" sz="quarter" idx="10"/>
          </p:nvPr>
        </p:nvSpPr>
        <p:spPr/>
        <p:txBody>
          <a:bodyPr/>
          <a:lstStyle>
            <a:lvl1pPr>
              <a:defRPr/>
            </a:lvl1pPr>
          </a:lstStyle>
          <a:p>
            <a:pPr>
              <a:defRPr/>
            </a:pPr>
            <a:fld id="{4FF8C0CE-BC11-404E-961F-FE6125115D46}" type="slidenum">
              <a:rPr lang="ru-RU"/>
              <a:pPr>
                <a:defRPr/>
              </a:pPr>
              <a:t>‹#›</a:t>
            </a:fld>
            <a:endParaRPr lang="ru-RU" dirty="0"/>
          </a:p>
        </p:txBody>
      </p:sp>
    </p:spTree>
  </p:cSld>
  <p:clrMapOvr>
    <a:masterClrMapping/>
  </p:clrMapOvr>
  <p:transition>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Образец заголовка</a:t>
            </a:r>
            <a:endParaRPr lang="ru-RU" dirty="0"/>
          </a:p>
        </p:txBody>
      </p:sp>
      <p:sp>
        <p:nvSpPr>
          <p:cNvPr id="3" name="Номер слайда 5"/>
          <p:cNvSpPr>
            <a:spLocks noGrp="1"/>
          </p:cNvSpPr>
          <p:nvPr>
            <p:ph type="sldNum" sz="quarter" idx="10"/>
          </p:nvPr>
        </p:nvSpPr>
        <p:spPr/>
        <p:txBody>
          <a:bodyPr/>
          <a:lstStyle>
            <a:lvl1pPr>
              <a:defRPr/>
            </a:lvl1pPr>
          </a:lstStyle>
          <a:p>
            <a:pPr>
              <a:defRPr/>
            </a:pPr>
            <a:fld id="{BC056698-92FC-4931-8767-949D122C40D5}" type="slidenum">
              <a:rPr lang="ru-RU"/>
              <a:pPr>
                <a:defRPr/>
              </a:pPr>
              <a:t>‹#›</a:t>
            </a:fld>
            <a:endParaRPr lang="ru-RU" dirty="0"/>
          </a:p>
        </p:txBody>
      </p:sp>
    </p:spTree>
  </p:cSld>
  <p:clrMapOvr>
    <a:masterClrMapping/>
  </p:clrMapOvr>
  <p:transition>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Номер слайда 5"/>
          <p:cNvSpPr>
            <a:spLocks noGrp="1"/>
          </p:cNvSpPr>
          <p:nvPr>
            <p:ph type="sldNum" sz="quarter" idx="10"/>
          </p:nvPr>
        </p:nvSpPr>
        <p:spPr/>
        <p:txBody>
          <a:bodyPr/>
          <a:lstStyle>
            <a:lvl1pPr>
              <a:defRPr/>
            </a:lvl1pPr>
          </a:lstStyle>
          <a:p>
            <a:pPr>
              <a:defRPr/>
            </a:pPr>
            <a:fld id="{D0A3B2CF-79A4-4F95-8E14-34636ADF833E}" type="slidenum">
              <a:rPr lang="ru-RU"/>
              <a:pPr>
                <a:defRPr/>
              </a:pPr>
              <a:t>‹#›</a:t>
            </a:fld>
            <a:endParaRPr lang="ru-RU" dirty="0"/>
          </a:p>
        </p:txBody>
      </p:sp>
    </p:spTree>
  </p:cSld>
  <p:clrMapOvr>
    <a:masterClrMapping/>
  </p:clrMapOvr>
  <p:transition>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996533"/>
            <a:ext cx="3008313" cy="1019591"/>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990600"/>
            <a:ext cx="5111750" cy="51355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2010191"/>
            <a:ext cx="3008313" cy="411597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Номер слайда 5"/>
          <p:cNvSpPr>
            <a:spLocks noGrp="1"/>
          </p:cNvSpPr>
          <p:nvPr>
            <p:ph type="sldNum" sz="quarter" idx="10"/>
          </p:nvPr>
        </p:nvSpPr>
        <p:spPr/>
        <p:txBody>
          <a:bodyPr/>
          <a:lstStyle>
            <a:lvl1pPr>
              <a:defRPr/>
            </a:lvl1pPr>
          </a:lstStyle>
          <a:p>
            <a:pPr>
              <a:defRPr/>
            </a:pPr>
            <a:fld id="{55A05B56-C02C-4FA1-9329-DC7C68A0AC8E}" type="slidenum">
              <a:rPr lang="ru-RU"/>
              <a:pPr>
                <a:defRPr/>
              </a:pPr>
              <a:t>‹#›</a:t>
            </a:fld>
            <a:endParaRPr lang="ru-RU" dirty="0"/>
          </a:p>
        </p:txBody>
      </p:sp>
    </p:spTree>
  </p:cSld>
  <p:clrMapOvr>
    <a:masterClrMapping/>
  </p:clrMapOvr>
  <p:transition>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4800600"/>
            <a:ext cx="86106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333375" y="612775"/>
            <a:ext cx="855345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dirty="0"/>
          </a:p>
        </p:txBody>
      </p:sp>
      <p:sp>
        <p:nvSpPr>
          <p:cNvPr id="4" name="Текст 3"/>
          <p:cNvSpPr>
            <a:spLocks noGrp="1"/>
          </p:cNvSpPr>
          <p:nvPr>
            <p:ph type="body" sz="half" idx="2"/>
          </p:nvPr>
        </p:nvSpPr>
        <p:spPr>
          <a:xfrm>
            <a:off x="304800" y="5367338"/>
            <a:ext cx="8610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Номер слайда 5"/>
          <p:cNvSpPr>
            <a:spLocks noGrp="1"/>
          </p:cNvSpPr>
          <p:nvPr>
            <p:ph type="sldNum" sz="quarter" idx="10"/>
          </p:nvPr>
        </p:nvSpPr>
        <p:spPr/>
        <p:txBody>
          <a:bodyPr/>
          <a:lstStyle>
            <a:lvl1pPr>
              <a:defRPr/>
            </a:lvl1pPr>
          </a:lstStyle>
          <a:p>
            <a:pPr>
              <a:defRPr/>
            </a:pPr>
            <a:fld id="{AB3B7063-6465-48CF-A1EE-12D922ECC935}" type="slidenum">
              <a:rPr lang="ru-RU"/>
              <a:pPr>
                <a:defRPr/>
              </a:pPr>
              <a:t>‹#›</a:t>
            </a:fld>
            <a:endParaRPr lang="ru-RU" dirty="0"/>
          </a:p>
        </p:txBody>
      </p:sp>
    </p:spTree>
  </p:cSld>
  <p:clrMapOvr>
    <a:masterClrMapping/>
  </p:clrMapOvr>
  <p:transition>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60338"/>
            <a:ext cx="8458200" cy="887412"/>
          </a:xfrm>
          <a:prstGeom prst="rect">
            <a:avLst/>
          </a:prstGeom>
          <a:effectLst>
            <a:outerShdw blurRad="25400" dist="25400" dir="2400000" algn="ctr" rotWithShape="0">
              <a:schemeClr val="tx1">
                <a:lumMod val="65000"/>
                <a:lumOff val="35000"/>
                <a:alpha val="71000"/>
              </a:schemeClr>
            </a:outerShdw>
          </a:effectLst>
        </p:spPr>
        <p:txBody>
          <a:bodyPr vert="horz" lIns="91440" tIns="45720" rIns="91440" bIns="45720" rtlCol="0" anchor="ctr">
            <a:normAutofit/>
          </a:bodyPr>
          <a:lstStyle/>
          <a:p>
            <a:r>
              <a:rPr lang="ru-RU" dirty="0" smtClean="0"/>
              <a:t>Образец заголовка</a:t>
            </a:r>
            <a:endParaRPr lang="ru-RU" dirty="0"/>
          </a:p>
        </p:txBody>
      </p:sp>
      <p:sp>
        <p:nvSpPr>
          <p:cNvPr id="1027" name="Текст 2"/>
          <p:cNvSpPr>
            <a:spLocks noGrp="1"/>
          </p:cNvSpPr>
          <p:nvPr>
            <p:ph type="body" idx="1"/>
          </p:nvPr>
        </p:nvSpPr>
        <p:spPr bwMode="auto">
          <a:xfrm>
            <a:off x="457200" y="1076325"/>
            <a:ext cx="8458200" cy="50498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6" name="Номер слайда 5"/>
          <p:cNvSpPr>
            <a:spLocks noGrp="1"/>
          </p:cNvSpPr>
          <p:nvPr>
            <p:ph type="sldNum" sz="quarter" idx="4"/>
          </p:nvPr>
        </p:nvSpPr>
        <p:spPr>
          <a:xfrm>
            <a:off x="8643938" y="6446838"/>
            <a:ext cx="461962" cy="365125"/>
          </a:xfrm>
          <a:prstGeom prst="rect">
            <a:avLst/>
          </a:prstGeom>
        </p:spPr>
        <p:txBody>
          <a:bodyPr vert="horz" lIns="91440" tIns="45720" rIns="91440" bIns="45720" rtlCol="0" anchor="ctr"/>
          <a:lstStyle>
            <a:lvl1pPr algn="ctr" fontAlgn="auto">
              <a:spcBef>
                <a:spcPts val="0"/>
              </a:spcBef>
              <a:spcAft>
                <a:spcPts val="0"/>
              </a:spcAft>
              <a:defRPr sz="1000" b="0" smtClean="0">
                <a:solidFill>
                  <a:schemeClr val="tx1">
                    <a:lumMod val="85000"/>
                    <a:lumOff val="15000"/>
                  </a:schemeClr>
                </a:solidFill>
                <a:latin typeface="Arial" pitchFamily="34" charset="0"/>
                <a:cs typeface="Arial" pitchFamily="34" charset="0"/>
              </a:defRPr>
            </a:lvl1pPr>
          </a:lstStyle>
          <a:p>
            <a:pPr>
              <a:defRPr/>
            </a:pPr>
            <a:fld id="{3F18107C-6741-438B-8392-6F0A246DBA11}" type="slidenum">
              <a:rPr lang="ru-RU"/>
              <a:pPr>
                <a:defRPr/>
              </a:pPr>
              <a:t>‹#›</a:t>
            </a:fld>
            <a:endParaRPr lang="ru-RU" dirty="0"/>
          </a:p>
        </p:txBody>
      </p:sp>
    </p:spTree>
  </p:cSld>
  <p:clrMap bg1="lt1" tx1="dk1" bg2="lt2" tx2="dk2" accent1="accent1" accent2="accent2" accent3="accent3" accent4="accent4" accent5="accent5" accent6="accent6" hlink="hlink" folHlink="folHlink"/>
  <p:sldLayoutIdLst>
    <p:sldLayoutId id="2147483671"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2" r:id="rId12"/>
  </p:sldLayoutIdLst>
  <p:transition>
    <p:dissolve/>
  </p:transition>
  <p:hf hdr="0" ftr="0" dt="0"/>
  <p:txStyles>
    <p:titleStyle>
      <a:lvl1pPr algn="l" rtl="0" fontAlgn="base">
        <a:spcBef>
          <a:spcPct val="0"/>
        </a:spcBef>
        <a:spcAft>
          <a:spcPct val="0"/>
        </a:spcAft>
        <a:defRPr sz="2800" b="1" kern="1200">
          <a:solidFill>
            <a:srgbClr val="DD7E0E"/>
          </a:solidFill>
          <a:latin typeface="Arial" pitchFamily="34" charset="0"/>
          <a:ea typeface="+mj-ea"/>
          <a:cs typeface="Arial" pitchFamily="34" charset="0"/>
        </a:defRPr>
      </a:lvl1pPr>
      <a:lvl2pPr algn="l" rtl="0" fontAlgn="base">
        <a:spcBef>
          <a:spcPct val="0"/>
        </a:spcBef>
        <a:spcAft>
          <a:spcPct val="0"/>
        </a:spcAft>
        <a:defRPr sz="2800" b="1">
          <a:solidFill>
            <a:srgbClr val="DD7E0E"/>
          </a:solidFill>
          <a:latin typeface="Arial" charset="0"/>
          <a:cs typeface="Arial" charset="0"/>
        </a:defRPr>
      </a:lvl2pPr>
      <a:lvl3pPr algn="l" rtl="0" fontAlgn="base">
        <a:spcBef>
          <a:spcPct val="0"/>
        </a:spcBef>
        <a:spcAft>
          <a:spcPct val="0"/>
        </a:spcAft>
        <a:defRPr sz="2800" b="1">
          <a:solidFill>
            <a:srgbClr val="DD7E0E"/>
          </a:solidFill>
          <a:latin typeface="Arial" charset="0"/>
          <a:cs typeface="Arial" charset="0"/>
        </a:defRPr>
      </a:lvl3pPr>
      <a:lvl4pPr algn="l" rtl="0" fontAlgn="base">
        <a:spcBef>
          <a:spcPct val="0"/>
        </a:spcBef>
        <a:spcAft>
          <a:spcPct val="0"/>
        </a:spcAft>
        <a:defRPr sz="2800" b="1">
          <a:solidFill>
            <a:srgbClr val="DD7E0E"/>
          </a:solidFill>
          <a:latin typeface="Arial" charset="0"/>
          <a:cs typeface="Arial" charset="0"/>
        </a:defRPr>
      </a:lvl4pPr>
      <a:lvl5pPr algn="l" rtl="0" fontAlgn="base">
        <a:spcBef>
          <a:spcPct val="0"/>
        </a:spcBef>
        <a:spcAft>
          <a:spcPct val="0"/>
        </a:spcAft>
        <a:defRPr sz="2800" b="1">
          <a:solidFill>
            <a:srgbClr val="DD7E0E"/>
          </a:solidFill>
          <a:latin typeface="Arial" charset="0"/>
          <a:cs typeface="Arial" charset="0"/>
        </a:defRPr>
      </a:lvl5pPr>
      <a:lvl6pPr marL="457200" algn="l" rtl="0" fontAlgn="base">
        <a:spcBef>
          <a:spcPct val="0"/>
        </a:spcBef>
        <a:spcAft>
          <a:spcPct val="0"/>
        </a:spcAft>
        <a:defRPr sz="2800" b="1">
          <a:solidFill>
            <a:srgbClr val="DD7E0E"/>
          </a:solidFill>
          <a:latin typeface="Arial" charset="0"/>
          <a:cs typeface="Arial" charset="0"/>
        </a:defRPr>
      </a:lvl6pPr>
      <a:lvl7pPr marL="914400" algn="l" rtl="0" fontAlgn="base">
        <a:spcBef>
          <a:spcPct val="0"/>
        </a:spcBef>
        <a:spcAft>
          <a:spcPct val="0"/>
        </a:spcAft>
        <a:defRPr sz="2800" b="1">
          <a:solidFill>
            <a:srgbClr val="DD7E0E"/>
          </a:solidFill>
          <a:latin typeface="Arial" charset="0"/>
          <a:cs typeface="Arial" charset="0"/>
        </a:defRPr>
      </a:lvl7pPr>
      <a:lvl8pPr marL="1371600" algn="l" rtl="0" fontAlgn="base">
        <a:spcBef>
          <a:spcPct val="0"/>
        </a:spcBef>
        <a:spcAft>
          <a:spcPct val="0"/>
        </a:spcAft>
        <a:defRPr sz="2800" b="1">
          <a:solidFill>
            <a:srgbClr val="DD7E0E"/>
          </a:solidFill>
          <a:latin typeface="Arial" charset="0"/>
          <a:cs typeface="Arial" charset="0"/>
        </a:defRPr>
      </a:lvl8pPr>
      <a:lvl9pPr marL="1828800" algn="l" rtl="0" fontAlgn="base">
        <a:spcBef>
          <a:spcPct val="0"/>
        </a:spcBef>
        <a:spcAft>
          <a:spcPct val="0"/>
        </a:spcAft>
        <a:defRPr sz="2800" b="1">
          <a:solidFill>
            <a:srgbClr val="DD7E0E"/>
          </a:solidFill>
          <a:latin typeface="Arial" charset="0"/>
          <a:cs typeface="Arial" charset="0"/>
        </a:defRPr>
      </a:lvl9pPr>
    </p:titleStyle>
    <p:bodyStyle>
      <a:lvl1pPr marL="179388" indent="-179388" algn="l" rtl="0" fontAlgn="base">
        <a:spcBef>
          <a:spcPct val="20000"/>
        </a:spcBef>
        <a:spcAft>
          <a:spcPct val="0"/>
        </a:spcAft>
        <a:buClr>
          <a:srgbClr val="DD7E0E"/>
        </a:buClr>
        <a:buSzPct val="80000"/>
        <a:buFont typeface="Wingdings" pitchFamily="2" charset="2"/>
        <a:buChar char="§"/>
        <a:tabLst>
          <a:tab pos="179388" algn="l"/>
        </a:tabLst>
        <a:defRPr sz="2200" kern="1200">
          <a:solidFill>
            <a:schemeClr val="tx1"/>
          </a:solidFill>
          <a:latin typeface="Arial" pitchFamily="34" charset="0"/>
          <a:ea typeface="+mn-ea"/>
          <a:cs typeface="Arial" pitchFamily="34" charset="0"/>
        </a:defRPr>
      </a:lvl1pPr>
      <a:lvl2pPr marL="538163" indent="-273050" algn="l" rtl="0" fontAlgn="base">
        <a:spcBef>
          <a:spcPct val="20000"/>
        </a:spcBef>
        <a:spcAft>
          <a:spcPct val="0"/>
        </a:spcAft>
        <a:buClr>
          <a:srgbClr val="DD7E0E"/>
        </a:buClr>
        <a:buFont typeface="Arial" charset="0"/>
        <a:buChar char="–"/>
        <a:defRPr kern="1200">
          <a:solidFill>
            <a:srgbClr val="404040"/>
          </a:solidFill>
          <a:latin typeface="Arial" pitchFamily="34" charset="0"/>
          <a:ea typeface="+mn-ea"/>
          <a:cs typeface="Arial" pitchFamily="34" charset="0"/>
        </a:defRPr>
      </a:lvl2pPr>
      <a:lvl3pPr marL="717550" indent="-179388" algn="l" rtl="0" fontAlgn="base">
        <a:spcBef>
          <a:spcPct val="20000"/>
        </a:spcBef>
        <a:spcAft>
          <a:spcPct val="0"/>
        </a:spcAft>
        <a:buClr>
          <a:srgbClr val="DD7E0E"/>
        </a:buClr>
        <a:buFont typeface="Arial" charset="0"/>
        <a:buChar char="•"/>
        <a:defRPr sz="1600" kern="1200">
          <a:solidFill>
            <a:srgbClr val="595959"/>
          </a:solidFill>
          <a:latin typeface="Arial" pitchFamily="34" charset="0"/>
          <a:ea typeface="+mn-ea"/>
          <a:cs typeface="Arial" pitchFamily="34" charset="0"/>
        </a:defRPr>
      </a:lvl3pPr>
      <a:lvl4pPr marL="896938" indent="-179388" algn="l" rtl="0" fontAlgn="base">
        <a:spcBef>
          <a:spcPct val="20000"/>
        </a:spcBef>
        <a:spcAft>
          <a:spcPct val="0"/>
        </a:spcAft>
        <a:buFont typeface="Arial" charset="0"/>
        <a:buChar char="–"/>
        <a:defRPr sz="1400" kern="1200">
          <a:solidFill>
            <a:srgbClr val="595959"/>
          </a:solidFill>
          <a:latin typeface="Arial" pitchFamily="34" charset="0"/>
          <a:ea typeface="+mn-ea"/>
          <a:cs typeface="Arial" pitchFamily="34" charset="0"/>
        </a:defRPr>
      </a:lvl4pPr>
      <a:lvl5pPr marL="1076325" indent="-273050" algn="l" rtl="0" fontAlgn="base">
        <a:spcBef>
          <a:spcPct val="20000"/>
        </a:spcBef>
        <a:spcAft>
          <a:spcPct val="0"/>
        </a:spcAft>
        <a:buFont typeface="Arial" charset="0"/>
        <a:buChar char="»"/>
        <a:defRPr sz="1200" kern="1200">
          <a:solidFill>
            <a:srgbClr val="595959"/>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jpeg"/><Relationship Id="rId7" Type="http://schemas.openxmlformats.org/officeDocument/2006/relationships/image" Target="../media/image15.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13.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17.pn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image" Target="../media/image24.jpeg"/></Relationships>
</file>

<file path=ppt/slides/_rels/slide14.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chart" Target="../charts/chart6.xml"/><Relationship Id="rId7" Type="http://schemas.openxmlformats.org/officeDocument/2006/relationships/image" Target="../media/image27.jpeg"/><Relationship Id="rId2" Type="http://schemas.openxmlformats.org/officeDocument/2006/relationships/image" Target="../media/image25.jpeg"/><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chart" Target="../charts/chart8.xml"/><Relationship Id="rId4" Type="http://schemas.openxmlformats.org/officeDocument/2006/relationships/chart" Target="../charts/chart7.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3.xml"/><Relationship Id="rId7" Type="http://schemas.microsoft.com/office/2007/relationships/diagramDrawing" Target="../diagrams/drawing4.xml"/><Relationship Id="rId2" Type="http://schemas.openxmlformats.org/officeDocument/2006/relationships/diagramData" Target="../diagrams/data3.xml"/><Relationship Id="rId1" Type="http://schemas.openxmlformats.org/officeDocument/2006/relationships/slideLayout" Target="../slideLayouts/slideLayout2.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44.jpeg"/><Relationship Id="rId7" Type="http://schemas.openxmlformats.org/officeDocument/2006/relationships/image" Target="../media/image46.jpeg"/><Relationship Id="rId2" Type="http://schemas.openxmlformats.org/officeDocument/2006/relationships/hyperlink" Target="http://colobovo.ru/tinybrowser/fulls/images/photo/2020/06/04/04.jpg" TargetMode="External"/><Relationship Id="rId1" Type="http://schemas.openxmlformats.org/officeDocument/2006/relationships/slideLayout" Target="../slideLayouts/slideLayout7.xml"/><Relationship Id="rId6" Type="http://schemas.openxmlformats.org/officeDocument/2006/relationships/hyperlink" Target="http://colobovo.ru/tinybrowser/fulls/images/kartinki/8/8_20181018_085317.jpg" TargetMode="External"/><Relationship Id="rId5" Type="http://schemas.openxmlformats.org/officeDocument/2006/relationships/image" Target="../media/image45.jpeg"/><Relationship Id="rId4" Type="http://schemas.openxmlformats.org/officeDocument/2006/relationships/hyperlink" Target="http://colobovo.ru/tinybrowser/fulls/images/photo/2020/06/04/03.jpg"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50.png"/></Relationships>
</file>

<file path=ppt/slides/_rels/slide29.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7.xml"/><Relationship Id="rId4" Type="http://schemas.openxmlformats.org/officeDocument/2006/relationships/image" Target="../media/image5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hyperlink" Target="mailto:kol933@mail.ru" TargetMode="Externa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go.mail.ru/redir?src=72c496&amp;via_page=1&amp;oqid=7be85a5065479fb6&amp;type=sr&amp;redir=eJzLKCkpsNLXz82v1K0sLcosLtErKtVPqixNqcpILdFNyalM1E0vSqzKSEnM0y0oSq1KzStJTM6sLNXLKMnNYWAwNDU3MzA3tDQyYLC4XVRuHK6Z-7zqiJhMiWIWAO6SIDw"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chart" Target="../charts/chart4.xml"/><Relationship Id="rId3" Type="http://schemas.openxmlformats.org/officeDocument/2006/relationships/diagramLayout" Target="../diagrams/layout2.xml"/><Relationship Id="rId7" Type="http://schemas.openxmlformats.org/officeDocument/2006/relationships/chart" Target="../charts/chart3.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openxmlformats.org/officeDocument/2006/relationships/chart" Target="../charts/chart2.xml"/><Relationship Id="rId5" Type="http://schemas.openxmlformats.org/officeDocument/2006/relationships/diagramColors" Target="../diagrams/colors2.xml"/><Relationship Id="rId10" Type="http://schemas.microsoft.com/office/2007/relationships/diagramDrawing" Target="../diagrams/drawing1.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239211" y="3891776"/>
            <a:ext cx="7140978" cy="1739590"/>
          </a:xfrm>
          <a:solidFill>
            <a:srgbClr val="CCFFFF"/>
          </a:solidFill>
        </p:spPr>
        <p:txBody>
          <a:bodyPr rtlCol="0">
            <a:normAutofit/>
          </a:bodyPr>
          <a:lstStyle/>
          <a:p>
            <a:pPr algn="ctr"/>
            <a:r>
              <a:rPr lang="ru-RU" altLang="zh-CN" sz="2000" b="1" dirty="0" smtClean="0">
                <a:latin typeface="Times New Roman" pitchFamily="18" charset="0"/>
                <a:cs typeface="Times New Roman" pitchFamily="18" charset="0"/>
              </a:rPr>
              <a:t>к решению Совета Колобовского городского поселения Шуйского муниципального района № 59 от 21.12.2022 «О бюджете Колобовского городского поселения на 2023 год и на плановый период 2024 и 2025 годов</a:t>
            </a:r>
            <a:r>
              <a:rPr lang="ru-RU" sz="2000" b="1" dirty="0" smtClean="0">
                <a:latin typeface="Times New Roman" panose="02020603050405020304" pitchFamily="18" charset="0"/>
                <a:cs typeface="Times New Roman" panose="02020603050405020304" pitchFamily="18" charset="0"/>
              </a:rPr>
              <a:t>»</a:t>
            </a:r>
            <a:endParaRPr lang="zh-CN" altLang="en-US" sz="2000" b="1" dirty="0">
              <a:latin typeface="Times New Roman" pitchFamily="18" charset="0"/>
              <a:cs typeface="Times New Roman" pitchFamily="18" charset="0"/>
            </a:endParaRPr>
          </a:p>
        </p:txBody>
      </p:sp>
      <p:sp>
        <p:nvSpPr>
          <p:cNvPr id="6" name="Текст 5"/>
          <p:cNvSpPr>
            <a:spLocks noGrp="1"/>
          </p:cNvSpPr>
          <p:nvPr>
            <p:ph type="body" sz="quarter" idx="10"/>
          </p:nvPr>
        </p:nvSpPr>
        <p:spPr>
          <a:xfrm>
            <a:off x="1851102" y="903249"/>
            <a:ext cx="6423103" cy="1561171"/>
          </a:xfrm>
        </p:spPr>
        <p:txBody>
          <a:bodyPr rtlCol="0">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Aft>
                <a:spcPts val="0"/>
              </a:spcAft>
              <a:buClr>
                <a:schemeClr val="accent2">
                  <a:lumMod val="75000"/>
                </a:schemeClr>
              </a:buClr>
              <a:defRPr/>
            </a:pPr>
            <a:endParaRPr lang="ru-RU" sz="3600"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1026" name="Picture 2" descr="C:\Users\Elena\Documents\БЮДЖЕТ 2021 -23\slide_1.jpg"/>
          <p:cNvPicPr>
            <a:picLocks noChangeAspect="1" noChangeArrowheads="1"/>
          </p:cNvPicPr>
          <p:nvPr/>
        </p:nvPicPr>
        <p:blipFill>
          <a:blip r:embed="rId3"/>
          <a:srcRect/>
          <a:stretch>
            <a:fillRect/>
          </a:stretch>
        </p:blipFill>
        <p:spPr bwMode="auto">
          <a:xfrm>
            <a:off x="334297" y="196645"/>
            <a:ext cx="8219768" cy="3775587"/>
          </a:xfrm>
          <a:prstGeom prst="rect">
            <a:avLst/>
          </a:prstGeom>
          <a:noFill/>
        </p:spPr>
      </p:pic>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0"/>
          </p:nvPr>
        </p:nvSpPr>
        <p:spPr/>
        <p:txBody>
          <a:bodyPr/>
          <a:lstStyle/>
          <a:p>
            <a:pPr>
              <a:defRPr/>
            </a:pPr>
            <a:fld id="{67FD1E93-168C-4E3F-B839-29F00AE4705B}" type="slidenum">
              <a:rPr lang="ru-RU" smtClean="0"/>
              <a:pPr>
                <a:defRPr/>
              </a:pPr>
              <a:t>10</a:t>
            </a:fld>
            <a:endParaRPr lang="ru-RU" dirty="0"/>
          </a:p>
        </p:txBody>
      </p:sp>
      <p:graphicFrame>
        <p:nvGraphicFramePr>
          <p:cNvPr id="7" name="Объект 6"/>
          <p:cNvGraphicFramePr>
            <a:graphicFrameLocks noGrp="1"/>
          </p:cNvGraphicFramePr>
          <p:nvPr>
            <p:ph idx="1"/>
            <p:extLst>
              <p:ext uri="{D42A27DB-BD31-4B8C-83A1-F6EECF244321}">
                <p14:modId xmlns="" xmlns:p14="http://schemas.microsoft.com/office/powerpoint/2010/main" val="1679219525"/>
              </p:ext>
            </p:extLst>
          </p:nvPr>
        </p:nvGraphicFramePr>
        <p:xfrm>
          <a:off x="69432" y="1250303"/>
          <a:ext cx="4782486" cy="4572000"/>
        </p:xfrm>
        <a:graphic>
          <a:graphicData uri="http://schemas.openxmlformats.org/drawingml/2006/chart">
            <c:chart xmlns:c="http://schemas.openxmlformats.org/drawingml/2006/chart" xmlns:r="http://schemas.openxmlformats.org/officeDocument/2006/relationships" r:id="rId2"/>
          </a:graphicData>
        </a:graphic>
      </p:graphicFrame>
      <p:sp>
        <p:nvSpPr>
          <p:cNvPr id="3" name="Заголовок 2"/>
          <p:cNvSpPr>
            <a:spLocks noGrp="1"/>
          </p:cNvSpPr>
          <p:nvPr>
            <p:ph type="title"/>
          </p:nvPr>
        </p:nvSpPr>
        <p:spPr>
          <a:xfrm>
            <a:off x="408970" y="167950"/>
            <a:ext cx="7680671" cy="719461"/>
          </a:xfrm>
          <a:ln>
            <a:solidFill>
              <a:schemeClr val="accent1"/>
            </a:solidFill>
          </a:ln>
        </p:spPr>
        <p:txBody>
          <a:bodyPr>
            <a:normAutofit/>
          </a:bodyPr>
          <a:lstStyle/>
          <a:p>
            <a:pPr algn="ctr"/>
            <a:r>
              <a:rPr lang="ru-RU" sz="1800" dirty="0">
                <a:solidFill>
                  <a:schemeClr val="tx1">
                    <a:lumMod val="85000"/>
                    <a:lumOff val="15000"/>
                  </a:schemeClr>
                </a:solidFill>
                <a:latin typeface="Times New Roman" panose="02020603050405020304" pitchFamily="18" charset="0"/>
                <a:cs typeface="Times New Roman" pitchFamily="18" charset="0"/>
              </a:rPr>
              <a:t>Структура доходной части бюджета </a:t>
            </a:r>
            <a:r>
              <a:rPr lang="ru-RU" sz="1800" dirty="0" smtClean="0">
                <a:solidFill>
                  <a:schemeClr val="tx1">
                    <a:lumMod val="85000"/>
                    <a:lumOff val="15000"/>
                  </a:schemeClr>
                </a:solidFill>
                <a:latin typeface="Times New Roman" panose="02020603050405020304" pitchFamily="18" charset="0"/>
                <a:cs typeface="Times New Roman" pitchFamily="18" charset="0"/>
              </a:rPr>
              <a:t>Колобовского городского поселения  </a:t>
            </a:r>
            <a:r>
              <a:rPr lang="ru-RU" sz="1800" dirty="0">
                <a:solidFill>
                  <a:schemeClr val="tx1">
                    <a:lumMod val="85000"/>
                    <a:lumOff val="15000"/>
                  </a:schemeClr>
                </a:solidFill>
                <a:latin typeface="Times New Roman" panose="02020603050405020304" pitchFamily="18" charset="0"/>
                <a:cs typeface="Times New Roman" pitchFamily="18" charset="0"/>
              </a:rPr>
              <a:t>на </a:t>
            </a:r>
            <a:r>
              <a:rPr lang="ru-RU" sz="1800" dirty="0" smtClean="0">
                <a:solidFill>
                  <a:schemeClr val="tx1">
                    <a:lumMod val="85000"/>
                    <a:lumOff val="15000"/>
                  </a:schemeClr>
                </a:solidFill>
                <a:latin typeface="Times New Roman" pitchFamily="18" charset="0"/>
                <a:cs typeface="Times New Roman" pitchFamily="18" charset="0"/>
              </a:rPr>
              <a:t>2023-2025 годы</a:t>
            </a:r>
            <a:endParaRPr lang="ru-RU" sz="1800" dirty="0">
              <a:solidFill>
                <a:schemeClr val="tx1">
                  <a:lumMod val="85000"/>
                  <a:lumOff val="15000"/>
                </a:schemeClr>
              </a:solidFill>
              <a:latin typeface="Times New Roman" panose="02020603050405020304" pitchFamily="18" charset="0"/>
              <a:cs typeface="Times New Roman" panose="02020603050405020304" pitchFamily="18" charset="0"/>
            </a:endParaRPr>
          </a:p>
        </p:txBody>
      </p:sp>
      <p:sp>
        <p:nvSpPr>
          <p:cNvPr id="5" name="Блок-схема: узел 4"/>
          <p:cNvSpPr/>
          <p:nvPr/>
        </p:nvSpPr>
        <p:spPr>
          <a:xfrm>
            <a:off x="304195" y="6249604"/>
            <a:ext cx="104775" cy="114300"/>
          </a:xfrm>
          <a:prstGeom prst="flowChartConnector">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8" name="Блок-схема: узел 7"/>
          <p:cNvSpPr/>
          <p:nvPr/>
        </p:nvSpPr>
        <p:spPr>
          <a:xfrm flipH="1" flipV="1">
            <a:off x="313720" y="6528121"/>
            <a:ext cx="95250" cy="103690"/>
          </a:xfrm>
          <a:prstGeom prst="flowChartConnector">
            <a:avLst/>
          </a:prstGeom>
          <a:solidFill>
            <a:srgbClr val="CCFFFF"/>
          </a:solidFill>
          <a:ln>
            <a:solidFill>
              <a:srgbClr val="CC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9" name="Блок-схема: узел 8"/>
          <p:cNvSpPr/>
          <p:nvPr/>
        </p:nvSpPr>
        <p:spPr>
          <a:xfrm>
            <a:off x="303349" y="5955462"/>
            <a:ext cx="95250" cy="100021"/>
          </a:xfrm>
          <a:prstGeom prst="flowChartConnector">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p>
        </p:txBody>
      </p:sp>
      <p:sp>
        <p:nvSpPr>
          <p:cNvPr id="6" name="TextBox 5"/>
          <p:cNvSpPr txBox="1"/>
          <p:nvPr/>
        </p:nvSpPr>
        <p:spPr>
          <a:xfrm>
            <a:off x="567148" y="6410689"/>
            <a:ext cx="3646029" cy="307777"/>
          </a:xfrm>
          <a:prstGeom prst="rect">
            <a:avLst/>
          </a:prstGeom>
          <a:noFill/>
        </p:spPr>
        <p:txBody>
          <a:bodyPr wrap="square" rtlCol="0">
            <a:spAutoFit/>
          </a:bodyPr>
          <a:lstStyle/>
          <a:p>
            <a:r>
              <a:rPr lang="ru-RU" sz="1400" dirty="0" smtClean="0">
                <a:latin typeface="Times New Roman" panose="02020603050405020304" pitchFamily="18" charset="0"/>
                <a:cs typeface="Times New Roman" panose="02020603050405020304" pitchFamily="18" charset="0"/>
              </a:rPr>
              <a:t>Безвозмездные поступления</a:t>
            </a:r>
            <a:endParaRPr lang="ru-RU" sz="1400" dirty="0">
              <a:latin typeface="Times New Roman" panose="02020603050405020304" pitchFamily="18" charset="0"/>
              <a:cs typeface="Times New Roman" panose="02020603050405020304" pitchFamily="18" charset="0"/>
            </a:endParaRPr>
          </a:p>
        </p:txBody>
      </p:sp>
      <p:sp>
        <p:nvSpPr>
          <p:cNvPr id="10" name="TextBox 9"/>
          <p:cNvSpPr txBox="1"/>
          <p:nvPr/>
        </p:nvSpPr>
        <p:spPr>
          <a:xfrm>
            <a:off x="567153" y="5831303"/>
            <a:ext cx="3646025" cy="307777"/>
          </a:xfrm>
          <a:prstGeom prst="rect">
            <a:avLst/>
          </a:prstGeom>
          <a:noFill/>
        </p:spPr>
        <p:txBody>
          <a:bodyPr wrap="square" rtlCol="0">
            <a:spAutoFit/>
          </a:bodyPr>
          <a:lstStyle/>
          <a:p>
            <a:r>
              <a:rPr lang="ru-RU" sz="1400" dirty="0" smtClean="0">
                <a:latin typeface="Times New Roman" panose="02020603050405020304" pitchFamily="18" charset="0"/>
                <a:cs typeface="Times New Roman" panose="02020603050405020304" pitchFamily="18" charset="0"/>
              </a:rPr>
              <a:t>Налоговые доходы</a:t>
            </a:r>
            <a:endParaRPr lang="ru-RU" sz="1400" dirty="0">
              <a:latin typeface="Times New Roman" panose="02020603050405020304" pitchFamily="18" charset="0"/>
              <a:cs typeface="Times New Roman" panose="02020603050405020304" pitchFamily="18" charset="0"/>
            </a:endParaRPr>
          </a:p>
        </p:txBody>
      </p:sp>
      <p:sp>
        <p:nvSpPr>
          <p:cNvPr id="11" name="TextBox 10"/>
          <p:cNvSpPr txBox="1"/>
          <p:nvPr/>
        </p:nvSpPr>
        <p:spPr>
          <a:xfrm>
            <a:off x="567152" y="6137477"/>
            <a:ext cx="3646025" cy="307777"/>
          </a:xfrm>
          <a:prstGeom prst="rect">
            <a:avLst/>
          </a:prstGeom>
          <a:noFill/>
        </p:spPr>
        <p:txBody>
          <a:bodyPr wrap="square" rtlCol="0">
            <a:spAutoFit/>
          </a:bodyPr>
          <a:lstStyle/>
          <a:p>
            <a:r>
              <a:rPr lang="ru-RU" sz="1400" dirty="0" smtClean="0">
                <a:latin typeface="Times New Roman" panose="02020603050405020304" pitchFamily="18" charset="0"/>
                <a:cs typeface="Times New Roman" panose="02020603050405020304" pitchFamily="18" charset="0"/>
              </a:rPr>
              <a:t>Неналоговые доходы</a:t>
            </a:r>
            <a:endParaRPr lang="ru-RU" sz="1400" dirty="0">
              <a:latin typeface="Times New Roman" panose="02020603050405020304" pitchFamily="18" charset="0"/>
              <a:cs typeface="Times New Roman" panose="02020603050405020304" pitchFamily="18" charset="0"/>
            </a:endParaRPr>
          </a:p>
        </p:txBody>
      </p:sp>
      <p:sp>
        <p:nvSpPr>
          <p:cNvPr id="14" name="Прямоугольник 13"/>
          <p:cNvSpPr/>
          <p:nvPr/>
        </p:nvSpPr>
        <p:spPr>
          <a:xfrm>
            <a:off x="4855194" y="1238631"/>
            <a:ext cx="4166886" cy="5047536"/>
          </a:xfrm>
          <a:prstGeom prst="rect">
            <a:avLst/>
          </a:prstGeom>
        </p:spPr>
        <p:txBody>
          <a:bodyPr wrap="square">
            <a:spAutoFit/>
          </a:bodyPr>
          <a:lstStyle/>
          <a:p>
            <a:r>
              <a:rPr lang="ru-RU" sz="1400" dirty="0">
                <a:latin typeface="Times New Roman" panose="02020603050405020304" pitchFamily="18" charset="0"/>
                <a:cs typeface="Times New Roman" panose="02020603050405020304" pitchFamily="18" charset="0"/>
              </a:rPr>
              <a:t>Доходы бюджета </a:t>
            </a:r>
            <a:r>
              <a:rPr lang="ru-RU" sz="1400" dirty="0" smtClean="0">
                <a:latin typeface="Times New Roman" panose="02020603050405020304" pitchFamily="18" charset="0"/>
                <a:cs typeface="Times New Roman" panose="02020603050405020304" pitchFamily="18" charset="0"/>
              </a:rPr>
              <a:t>поселения запланированы:</a:t>
            </a:r>
          </a:p>
          <a:p>
            <a:endParaRPr lang="ru-RU" sz="1400" dirty="0" smtClean="0">
              <a:latin typeface="Times New Roman" panose="02020603050405020304" pitchFamily="18" charset="0"/>
              <a:cs typeface="Times New Roman" panose="02020603050405020304" pitchFamily="18" charset="0"/>
            </a:endParaRPr>
          </a:p>
          <a:p>
            <a:r>
              <a:rPr lang="ru-RU" sz="1400" dirty="0" smtClean="0">
                <a:latin typeface="Times New Roman" panose="02020603050405020304" pitchFamily="18" charset="0"/>
                <a:cs typeface="Times New Roman" panose="02020603050405020304" pitchFamily="18" charset="0"/>
              </a:rPr>
              <a:t>1) </a:t>
            </a:r>
            <a:r>
              <a:rPr lang="ru-RU" sz="1400" b="1" dirty="0" smtClean="0">
                <a:latin typeface="Times New Roman" panose="02020603050405020304" pitchFamily="18" charset="0"/>
                <a:cs typeface="Times New Roman" panose="02020603050405020304" pitchFamily="18" charset="0"/>
              </a:rPr>
              <a:t>в 2023 году в сумме 27459,3 тыс</a:t>
            </a:r>
            <a:r>
              <a:rPr lang="ru-RU" sz="1400" b="1" dirty="0">
                <a:latin typeface="Times New Roman" panose="02020603050405020304" pitchFamily="18" charset="0"/>
                <a:cs typeface="Times New Roman" panose="02020603050405020304" pitchFamily="18" charset="0"/>
              </a:rPr>
              <a:t>. рублей</a:t>
            </a:r>
            <a:r>
              <a:rPr lang="ru-RU" sz="1400" dirty="0">
                <a:latin typeface="Times New Roman" panose="02020603050405020304" pitchFamily="18" charset="0"/>
                <a:cs typeface="Times New Roman" panose="02020603050405020304" pitchFamily="18" charset="0"/>
              </a:rPr>
              <a:t>, в том числе:</a:t>
            </a:r>
          </a:p>
          <a:p>
            <a:r>
              <a:rPr lang="ru-RU" sz="1400" dirty="0" smtClean="0">
                <a:latin typeface="Times New Roman" panose="02020603050405020304" pitchFamily="18" charset="0"/>
                <a:cs typeface="Times New Roman" panose="02020603050405020304" pitchFamily="18" charset="0"/>
              </a:rPr>
              <a:t>Налоговые </a:t>
            </a:r>
            <a:r>
              <a:rPr lang="ru-RU" sz="1400" dirty="0">
                <a:latin typeface="Times New Roman" panose="02020603050405020304" pitchFamily="18" charset="0"/>
                <a:cs typeface="Times New Roman" panose="02020603050405020304" pitchFamily="18" charset="0"/>
              </a:rPr>
              <a:t>и неналоговые доходы составят </a:t>
            </a:r>
            <a:r>
              <a:rPr lang="ru-RU" sz="1400" dirty="0" smtClean="0">
                <a:latin typeface="Times New Roman" panose="02020603050405020304" pitchFamily="18" charset="0"/>
                <a:cs typeface="Times New Roman" panose="02020603050405020304" pitchFamily="18" charset="0"/>
              </a:rPr>
              <a:t>8509,0 тыс</a:t>
            </a:r>
            <a:r>
              <a:rPr lang="ru-RU" sz="1400" dirty="0">
                <a:latin typeface="Times New Roman" panose="02020603050405020304" pitchFamily="18" charset="0"/>
                <a:cs typeface="Times New Roman" panose="02020603050405020304" pitchFamily="18" charset="0"/>
              </a:rPr>
              <a:t>. рублей; </a:t>
            </a:r>
          </a:p>
          <a:p>
            <a:r>
              <a:rPr lang="ru-RU" sz="1400" dirty="0" smtClean="0">
                <a:latin typeface="Times New Roman" panose="02020603050405020304" pitchFamily="18" charset="0"/>
                <a:cs typeface="Times New Roman" panose="02020603050405020304" pitchFamily="18" charset="0"/>
              </a:rPr>
              <a:t>Безвозмездные </a:t>
            </a:r>
            <a:r>
              <a:rPr lang="ru-RU" sz="1400" dirty="0">
                <a:latin typeface="Times New Roman" panose="02020603050405020304" pitchFamily="18" charset="0"/>
                <a:cs typeface="Times New Roman" panose="02020603050405020304" pitchFamily="18" charset="0"/>
              </a:rPr>
              <a:t>поступления составят </a:t>
            </a:r>
            <a:r>
              <a:rPr lang="ru-RU" sz="1400" dirty="0" smtClean="0">
                <a:latin typeface="Times New Roman" panose="02020603050405020304" pitchFamily="18" charset="0"/>
                <a:cs typeface="Times New Roman" panose="02020603050405020304" pitchFamily="18" charset="0"/>
              </a:rPr>
              <a:t> 18950,3 тыс</a:t>
            </a:r>
            <a:r>
              <a:rPr lang="ru-RU" sz="1400" dirty="0">
                <a:latin typeface="Times New Roman" panose="02020603050405020304" pitchFamily="18" charset="0"/>
                <a:cs typeface="Times New Roman" panose="02020603050405020304" pitchFamily="18" charset="0"/>
              </a:rPr>
              <a:t>. рублей</a:t>
            </a:r>
            <a:r>
              <a:rPr lang="ru-RU" sz="1400" dirty="0" smtClean="0">
                <a:latin typeface="Times New Roman" panose="02020603050405020304" pitchFamily="18" charset="0"/>
                <a:cs typeface="Times New Roman" panose="02020603050405020304" pitchFamily="18" charset="0"/>
              </a:rPr>
              <a:t>.</a:t>
            </a:r>
          </a:p>
          <a:p>
            <a:endParaRPr lang="ru-RU" sz="1400" dirty="0">
              <a:latin typeface="Times New Roman" panose="02020603050405020304" pitchFamily="18" charset="0"/>
              <a:cs typeface="Times New Roman" panose="02020603050405020304" pitchFamily="18" charset="0"/>
            </a:endParaRPr>
          </a:p>
          <a:p>
            <a:r>
              <a:rPr lang="ru-RU" sz="1400" dirty="0" smtClean="0">
                <a:latin typeface="Times New Roman" panose="02020603050405020304" pitchFamily="18" charset="0"/>
                <a:cs typeface="Times New Roman" panose="02020603050405020304" pitchFamily="18" charset="0"/>
              </a:rPr>
              <a:t>2) </a:t>
            </a:r>
            <a:r>
              <a:rPr lang="ru-RU" sz="1400" b="1" dirty="0">
                <a:latin typeface="Times New Roman" panose="02020603050405020304" pitchFamily="18" charset="0"/>
                <a:cs typeface="Times New Roman" panose="02020603050405020304" pitchFamily="18" charset="0"/>
              </a:rPr>
              <a:t>в </a:t>
            </a:r>
            <a:r>
              <a:rPr lang="ru-RU" sz="1400" b="1" dirty="0" smtClean="0">
                <a:latin typeface="Times New Roman" panose="02020603050405020304" pitchFamily="18" charset="0"/>
                <a:cs typeface="Times New Roman" panose="02020603050405020304" pitchFamily="18" charset="0"/>
              </a:rPr>
              <a:t>2024 году в </a:t>
            </a:r>
            <a:r>
              <a:rPr lang="ru-RU" sz="1400" b="1" dirty="0">
                <a:latin typeface="Times New Roman" panose="02020603050405020304" pitchFamily="18" charset="0"/>
                <a:cs typeface="Times New Roman" panose="02020603050405020304" pitchFamily="18" charset="0"/>
              </a:rPr>
              <a:t>сумме </a:t>
            </a:r>
            <a:r>
              <a:rPr lang="ru-RU" sz="1400" b="1" dirty="0" smtClean="0">
                <a:latin typeface="Times New Roman" panose="02020603050405020304" pitchFamily="18" charset="0"/>
                <a:cs typeface="Times New Roman" panose="02020603050405020304" pitchFamily="18" charset="0"/>
              </a:rPr>
              <a:t> 15935,3 тыс</a:t>
            </a:r>
            <a:r>
              <a:rPr lang="ru-RU" sz="1400" b="1" dirty="0">
                <a:latin typeface="Times New Roman" panose="02020603050405020304" pitchFamily="18" charset="0"/>
                <a:cs typeface="Times New Roman" panose="02020603050405020304" pitchFamily="18" charset="0"/>
              </a:rPr>
              <a:t>. рублей</a:t>
            </a:r>
            <a:r>
              <a:rPr lang="ru-RU" sz="1400" dirty="0">
                <a:latin typeface="Times New Roman" panose="02020603050405020304" pitchFamily="18" charset="0"/>
                <a:cs typeface="Times New Roman" panose="02020603050405020304" pitchFamily="18" charset="0"/>
              </a:rPr>
              <a:t>, в том числе:</a:t>
            </a:r>
          </a:p>
          <a:p>
            <a:r>
              <a:rPr lang="ru-RU" sz="1400" dirty="0">
                <a:latin typeface="Times New Roman" panose="02020603050405020304" pitchFamily="18" charset="0"/>
                <a:cs typeface="Times New Roman" panose="02020603050405020304" pitchFamily="18" charset="0"/>
              </a:rPr>
              <a:t>Налоговые и неналоговые доходы составят </a:t>
            </a:r>
            <a:r>
              <a:rPr lang="ru-RU" sz="1400" dirty="0" smtClean="0">
                <a:latin typeface="Times New Roman" panose="02020603050405020304" pitchFamily="18" charset="0"/>
                <a:cs typeface="Times New Roman" panose="02020603050405020304" pitchFamily="18" charset="0"/>
              </a:rPr>
              <a:t>8618,8  тыс</a:t>
            </a:r>
            <a:r>
              <a:rPr lang="ru-RU" sz="1400" dirty="0">
                <a:latin typeface="Times New Roman" panose="02020603050405020304" pitchFamily="18" charset="0"/>
                <a:cs typeface="Times New Roman" panose="02020603050405020304" pitchFamily="18" charset="0"/>
              </a:rPr>
              <a:t>. рублей; </a:t>
            </a:r>
          </a:p>
          <a:p>
            <a:r>
              <a:rPr lang="ru-RU" sz="1400" dirty="0">
                <a:latin typeface="Times New Roman" panose="02020603050405020304" pitchFamily="18" charset="0"/>
                <a:cs typeface="Times New Roman" panose="02020603050405020304" pitchFamily="18" charset="0"/>
              </a:rPr>
              <a:t>Безвозмездные поступления составят </a:t>
            </a:r>
            <a:r>
              <a:rPr lang="ru-RU" sz="1400" dirty="0" smtClean="0">
                <a:latin typeface="Times New Roman" panose="02020603050405020304" pitchFamily="18" charset="0"/>
                <a:cs typeface="Times New Roman" panose="02020603050405020304" pitchFamily="18" charset="0"/>
              </a:rPr>
              <a:t>7316,5 тыс</a:t>
            </a:r>
            <a:r>
              <a:rPr lang="ru-RU" sz="1400" dirty="0">
                <a:latin typeface="Times New Roman" panose="02020603050405020304" pitchFamily="18" charset="0"/>
                <a:cs typeface="Times New Roman" panose="02020603050405020304" pitchFamily="18" charset="0"/>
              </a:rPr>
              <a:t>. рублей.</a:t>
            </a:r>
          </a:p>
          <a:p>
            <a:endParaRPr lang="ru-RU" sz="1400" dirty="0" smtClean="0">
              <a:latin typeface="Times New Roman" panose="02020603050405020304" pitchFamily="18" charset="0"/>
              <a:cs typeface="Times New Roman" panose="02020603050405020304" pitchFamily="18" charset="0"/>
            </a:endParaRPr>
          </a:p>
          <a:p>
            <a:r>
              <a:rPr lang="ru-RU" sz="1400" dirty="0" smtClean="0">
                <a:latin typeface="Times New Roman" panose="02020603050405020304" pitchFamily="18" charset="0"/>
                <a:cs typeface="Times New Roman" panose="02020603050405020304" pitchFamily="18" charset="0"/>
              </a:rPr>
              <a:t>3) </a:t>
            </a:r>
            <a:r>
              <a:rPr lang="ru-RU" sz="1400" b="1" dirty="0" smtClean="0">
                <a:latin typeface="Times New Roman" panose="02020603050405020304" pitchFamily="18" charset="0"/>
                <a:cs typeface="Times New Roman" panose="02020603050405020304" pitchFamily="18" charset="0"/>
              </a:rPr>
              <a:t>в 2025 </a:t>
            </a:r>
            <a:r>
              <a:rPr lang="ru-RU" sz="1400" b="1" dirty="0">
                <a:latin typeface="Times New Roman" panose="02020603050405020304" pitchFamily="18" charset="0"/>
                <a:cs typeface="Times New Roman" panose="02020603050405020304" pitchFamily="18" charset="0"/>
              </a:rPr>
              <a:t>году </a:t>
            </a:r>
            <a:r>
              <a:rPr lang="ru-RU" sz="1400" b="1" dirty="0" smtClean="0">
                <a:latin typeface="Times New Roman" panose="02020603050405020304" pitchFamily="18" charset="0"/>
                <a:cs typeface="Times New Roman" panose="02020603050405020304" pitchFamily="18" charset="0"/>
              </a:rPr>
              <a:t>в сумме 15834,9 тыс</a:t>
            </a:r>
            <a:r>
              <a:rPr lang="ru-RU" sz="1400" b="1" dirty="0">
                <a:latin typeface="Times New Roman" panose="02020603050405020304" pitchFamily="18" charset="0"/>
                <a:cs typeface="Times New Roman" panose="02020603050405020304" pitchFamily="18" charset="0"/>
              </a:rPr>
              <a:t>. рублей</a:t>
            </a:r>
            <a:r>
              <a:rPr lang="ru-RU" sz="1400" dirty="0">
                <a:latin typeface="Times New Roman" panose="02020603050405020304" pitchFamily="18" charset="0"/>
                <a:cs typeface="Times New Roman" panose="02020603050405020304" pitchFamily="18" charset="0"/>
              </a:rPr>
              <a:t>, в том числе:</a:t>
            </a:r>
          </a:p>
          <a:p>
            <a:r>
              <a:rPr lang="ru-RU" sz="1400" dirty="0">
                <a:latin typeface="Times New Roman" panose="02020603050405020304" pitchFamily="18" charset="0"/>
                <a:cs typeface="Times New Roman" panose="02020603050405020304" pitchFamily="18" charset="0"/>
              </a:rPr>
              <a:t>Налоговые и неналоговые доходы составят </a:t>
            </a:r>
            <a:r>
              <a:rPr lang="ru-RU" sz="1400" dirty="0" smtClean="0">
                <a:latin typeface="Times New Roman" panose="02020603050405020304" pitchFamily="18" charset="0"/>
                <a:cs typeface="Times New Roman" panose="02020603050405020304" pitchFamily="18" charset="0"/>
              </a:rPr>
              <a:t>8776,5</a:t>
            </a:r>
          </a:p>
          <a:p>
            <a:r>
              <a:rPr lang="ru-RU" sz="1400" dirty="0" smtClean="0">
                <a:latin typeface="Times New Roman" panose="02020603050405020304" pitchFamily="18" charset="0"/>
                <a:cs typeface="Times New Roman" panose="02020603050405020304" pitchFamily="18" charset="0"/>
              </a:rPr>
              <a:t>тыс</a:t>
            </a:r>
            <a:r>
              <a:rPr lang="ru-RU" sz="1400" dirty="0">
                <a:latin typeface="Times New Roman" panose="02020603050405020304" pitchFamily="18" charset="0"/>
                <a:cs typeface="Times New Roman" panose="02020603050405020304" pitchFamily="18" charset="0"/>
              </a:rPr>
              <a:t>. рублей; </a:t>
            </a:r>
          </a:p>
          <a:p>
            <a:r>
              <a:rPr lang="ru-RU" sz="1400" dirty="0">
                <a:latin typeface="Times New Roman" panose="02020603050405020304" pitchFamily="18" charset="0"/>
                <a:cs typeface="Times New Roman" panose="02020603050405020304" pitchFamily="18" charset="0"/>
              </a:rPr>
              <a:t>Безвозмездные поступления составят </a:t>
            </a:r>
            <a:r>
              <a:rPr lang="ru-RU" sz="1400" dirty="0" smtClean="0">
                <a:latin typeface="Times New Roman" panose="02020603050405020304" pitchFamily="18" charset="0"/>
                <a:cs typeface="Times New Roman" panose="02020603050405020304" pitchFamily="18" charset="0"/>
              </a:rPr>
              <a:t>7058,4 тыс</a:t>
            </a:r>
            <a:r>
              <a:rPr lang="ru-RU" sz="1400" dirty="0">
                <a:latin typeface="Times New Roman" panose="02020603050405020304" pitchFamily="18" charset="0"/>
                <a:cs typeface="Times New Roman" panose="02020603050405020304" pitchFamily="18" charset="0"/>
              </a:rPr>
              <a:t>. рублей.</a:t>
            </a:r>
          </a:p>
          <a:p>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997841592"/>
      </p:ext>
    </p:extLst>
  </p:cSld>
  <p:clrMapOvr>
    <a:masterClrMapping/>
  </p:clrMapOvr>
  <p:transition>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0"/>
          </p:nvPr>
        </p:nvSpPr>
        <p:spPr/>
        <p:txBody>
          <a:bodyPr/>
          <a:lstStyle/>
          <a:p>
            <a:pPr>
              <a:defRPr/>
            </a:pPr>
            <a:fld id="{67FD1E93-168C-4E3F-B839-29F00AE4705B}" type="slidenum">
              <a:rPr lang="ru-RU" smtClean="0"/>
              <a:pPr>
                <a:defRPr/>
              </a:pPr>
              <a:t>11</a:t>
            </a:fld>
            <a:endParaRPr lang="ru-RU" dirty="0"/>
          </a:p>
        </p:txBody>
      </p:sp>
      <p:sp>
        <p:nvSpPr>
          <p:cNvPr id="8" name="Заголовок 2"/>
          <p:cNvSpPr>
            <a:spLocks noGrp="1"/>
          </p:cNvSpPr>
          <p:nvPr>
            <p:ph type="title"/>
          </p:nvPr>
        </p:nvSpPr>
        <p:spPr>
          <a:xfrm>
            <a:off x="0" y="0"/>
            <a:ext cx="8521724" cy="782289"/>
          </a:xfrm>
        </p:spPr>
        <p:txBody>
          <a:bodyPr>
            <a:normAutofit fontScale="90000"/>
          </a:bodyPr>
          <a:lstStyle/>
          <a:p>
            <a:pPr algn="ctr"/>
            <a:r>
              <a:rPr lang="ru-RU" sz="1800" dirty="0" smtClean="0">
                <a:solidFill>
                  <a:schemeClr val="tx1">
                    <a:lumMod val="85000"/>
                    <a:lumOff val="15000"/>
                  </a:schemeClr>
                </a:solidFill>
                <a:latin typeface="Times New Roman" pitchFamily="18" charset="0"/>
                <a:cs typeface="Times New Roman" pitchFamily="18" charset="0"/>
              </a:rPr>
              <a:t>Сведения о планируемых на 2023 год и плановый период 2024 и 2025 </a:t>
            </a:r>
            <a:r>
              <a:rPr lang="ru-RU" sz="1800" dirty="0" err="1" smtClean="0">
                <a:solidFill>
                  <a:schemeClr val="tx1">
                    <a:lumMod val="85000"/>
                    <a:lumOff val="15000"/>
                  </a:schemeClr>
                </a:solidFill>
                <a:latin typeface="Times New Roman" pitchFamily="18" charset="0"/>
                <a:cs typeface="Times New Roman" pitchFamily="18" charset="0"/>
              </a:rPr>
              <a:t>гг</a:t>
            </a:r>
            <a:r>
              <a:rPr lang="ru-RU" sz="1800" dirty="0" smtClean="0">
                <a:solidFill>
                  <a:schemeClr val="tx1">
                    <a:lumMod val="85000"/>
                    <a:lumOff val="15000"/>
                  </a:schemeClr>
                </a:solidFill>
                <a:latin typeface="Times New Roman" pitchFamily="18" charset="0"/>
                <a:cs typeface="Times New Roman" pitchFamily="18" charset="0"/>
              </a:rPr>
              <a:t>  поступлений налоговых, неналоговых доходов и безвозмездных поступлений в   бюджет Колобовского городского поселения (тыс.руб.)</a:t>
            </a:r>
            <a:endParaRPr lang="ru-RU" sz="1800" dirty="0">
              <a:solidFill>
                <a:schemeClr val="tx1">
                  <a:lumMod val="85000"/>
                  <a:lumOff val="15000"/>
                </a:schemeClr>
              </a:solidFill>
            </a:endParaRPr>
          </a:p>
        </p:txBody>
      </p:sp>
      <p:pic>
        <p:nvPicPr>
          <p:cNvPr id="7" name="Picture 2" descr="Похожее изображение"/>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242596" y="5246897"/>
            <a:ext cx="1987420" cy="1487727"/>
          </a:xfrm>
          <a:prstGeom prst="rect">
            <a:avLst/>
          </a:prstGeom>
          <a:noFill/>
          <a:effectLst>
            <a:softEdge rad="520700"/>
          </a:effectLst>
          <a:extLst>
            <a:ext uri="{909E8E84-426E-40DD-AFC4-6F175D3DCCD1}">
              <a14:hiddenFill xmlns="" xmlns:a14="http://schemas.microsoft.com/office/drawing/2010/main">
                <a:solidFill>
                  <a:srgbClr val="FFFFFF"/>
                </a:solidFill>
              </a14:hiddenFill>
            </a:ext>
          </a:extLst>
        </p:spPr>
      </p:pic>
      <p:pic>
        <p:nvPicPr>
          <p:cNvPr id="10" name="Picture 6" descr="Картинки по запросу муниципальные программы"/>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2732857" y="5517232"/>
            <a:ext cx="2296344" cy="1277134"/>
          </a:xfrm>
          <a:prstGeom prst="rect">
            <a:avLst/>
          </a:prstGeom>
          <a:noFill/>
          <a:effectLst>
            <a:softEdge rad="215900"/>
          </a:effectLst>
          <a:extLst>
            <a:ext uri="{909E8E84-426E-40DD-AFC4-6F175D3DCCD1}">
              <a14:hiddenFill xmlns="" xmlns:a14="http://schemas.microsoft.com/office/drawing/2010/main">
                <a:solidFill>
                  <a:srgbClr val="FFFFFF"/>
                </a:solidFill>
              </a14:hiddenFill>
            </a:ext>
          </a:extLst>
        </p:spPr>
      </p:pic>
      <p:sp>
        <p:nvSpPr>
          <p:cNvPr id="11" name="Овал 10"/>
          <p:cNvSpPr/>
          <p:nvPr/>
        </p:nvSpPr>
        <p:spPr>
          <a:xfrm>
            <a:off x="7619937" y="5621494"/>
            <a:ext cx="1056387" cy="1037788"/>
          </a:xfrm>
          <a:prstGeom prst="ellipse">
            <a:avLst/>
          </a:prstGeom>
          <a:blipFill rotWithShape="0">
            <a:blip r:embed="rId4" cstate="print"/>
            <a:stretch>
              <a:fillRect/>
            </a:stretch>
          </a:blipFill>
        </p:spPr>
        <p:style>
          <a:lnRef idx="2">
            <a:schemeClr val="accent1">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sp>
        <p:nvSpPr>
          <p:cNvPr id="12" name="Овал 11"/>
          <p:cNvSpPr/>
          <p:nvPr/>
        </p:nvSpPr>
        <p:spPr>
          <a:xfrm>
            <a:off x="5766432" y="5518632"/>
            <a:ext cx="1060464" cy="1109273"/>
          </a:xfrm>
          <a:prstGeom prst="ellipse">
            <a:avLst/>
          </a:prstGeom>
          <a:blipFill rotWithShape="0">
            <a:blip r:embed="rId5" cstate="print"/>
            <a:stretch>
              <a:fillRect/>
            </a:stretch>
          </a:blipFill>
        </p:spPr>
        <p:style>
          <a:lnRef idx="2">
            <a:schemeClr val="accent1">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graphicFrame>
        <p:nvGraphicFramePr>
          <p:cNvPr id="14" name="Таблица 13"/>
          <p:cNvGraphicFramePr>
            <a:graphicFrameLocks noGrp="1"/>
          </p:cNvGraphicFramePr>
          <p:nvPr/>
        </p:nvGraphicFramePr>
        <p:xfrm>
          <a:off x="658761" y="973401"/>
          <a:ext cx="7757654" cy="3986440"/>
        </p:xfrm>
        <a:graphic>
          <a:graphicData uri="http://schemas.openxmlformats.org/drawingml/2006/table">
            <a:tbl>
              <a:tblPr/>
              <a:tblGrid>
                <a:gridCol w="540774"/>
                <a:gridCol w="1946788"/>
                <a:gridCol w="1327354"/>
                <a:gridCol w="973394"/>
                <a:gridCol w="678426"/>
                <a:gridCol w="922550"/>
                <a:gridCol w="758540"/>
                <a:gridCol w="609828"/>
              </a:tblGrid>
              <a:tr h="151189">
                <a:tc rowSpan="2">
                  <a:txBody>
                    <a:bodyPr/>
                    <a:lstStyle/>
                    <a:p>
                      <a:pPr algn="ctr" hangingPunct="0">
                        <a:lnSpc>
                          <a:spcPct val="115000"/>
                        </a:lnSpc>
                        <a:spcAft>
                          <a:spcPts val="0"/>
                        </a:spcAft>
                      </a:pPr>
                      <a:r>
                        <a:rPr lang="ru-RU" sz="700" b="1" dirty="0">
                          <a:latin typeface="Times New Roman"/>
                          <a:ea typeface="Times New Roman"/>
                          <a:cs typeface="Times New Roman"/>
                        </a:rPr>
                        <a:t>№</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hangingPunct="0">
                        <a:lnSpc>
                          <a:spcPct val="115000"/>
                        </a:lnSpc>
                        <a:spcAft>
                          <a:spcPts val="0"/>
                        </a:spcAft>
                      </a:pPr>
                      <a:r>
                        <a:rPr lang="ru-RU" sz="700" b="1">
                          <a:latin typeface="Times New Roman"/>
                          <a:ea typeface="Times New Roman"/>
                          <a:cs typeface="Times New Roman"/>
                        </a:rPr>
                        <a:t>Наименование показателя</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hangingPunct="0">
                        <a:lnSpc>
                          <a:spcPct val="115000"/>
                        </a:lnSpc>
                        <a:spcAft>
                          <a:spcPts val="0"/>
                        </a:spcAft>
                      </a:pPr>
                      <a:r>
                        <a:rPr lang="ru-RU" sz="700" b="1" dirty="0">
                          <a:latin typeface="Times New Roman"/>
                          <a:ea typeface="Times New Roman"/>
                          <a:cs typeface="Times New Roman"/>
                        </a:rPr>
                        <a:t>Отчет </a:t>
                      </a:r>
                      <a:r>
                        <a:rPr lang="ru-RU" sz="700" b="1" dirty="0" smtClean="0">
                          <a:latin typeface="Times New Roman"/>
                          <a:ea typeface="Times New Roman"/>
                          <a:cs typeface="Times New Roman"/>
                        </a:rPr>
                        <a:t>2020</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hangingPunct="0">
                        <a:lnSpc>
                          <a:spcPct val="115000"/>
                        </a:lnSpc>
                        <a:spcAft>
                          <a:spcPts val="0"/>
                        </a:spcAft>
                      </a:pPr>
                      <a:r>
                        <a:rPr lang="ru-RU" sz="700" b="1" dirty="0">
                          <a:latin typeface="Times New Roman"/>
                          <a:ea typeface="Times New Roman"/>
                          <a:cs typeface="Times New Roman"/>
                        </a:rPr>
                        <a:t>Отчет </a:t>
                      </a:r>
                      <a:r>
                        <a:rPr lang="ru-RU" sz="700" b="1" dirty="0" smtClean="0">
                          <a:latin typeface="Times New Roman"/>
                          <a:ea typeface="Times New Roman"/>
                          <a:cs typeface="Times New Roman"/>
                        </a:rPr>
                        <a:t>2021</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hangingPunct="0">
                        <a:lnSpc>
                          <a:spcPct val="115000"/>
                        </a:lnSpc>
                        <a:spcAft>
                          <a:spcPts val="0"/>
                        </a:spcAft>
                      </a:pPr>
                      <a:r>
                        <a:rPr lang="ru-RU" sz="700" b="1" dirty="0">
                          <a:latin typeface="Times New Roman"/>
                          <a:ea typeface="Times New Roman"/>
                          <a:cs typeface="Times New Roman"/>
                        </a:rPr>
                        <a:t>Оценка </a:t>
                      </a:r>
                      <a:r>
                        <a:rPr lang="ru-RU" sz="700" b="1" dirty="0" smtClean="0">
                          <a:latin typeface="Times New Roman"/>
                          <a:ea typeface="Times New Roman"/>
                          <a:cs typeface="Times New Roman"/>
                        </a:rPr>
                        <a:t>2022</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l" fontAlgn="auto" hangingPunct="1">
                        <a:lnSpc>
                          <a:spcPct val="115000"/>
                        </a:lnSpc>
                        <a:spcAft>
                          <a:spcPts val="1000"/>
                        </a:spcAft>
                      </a:pPr>
                      <a:r>
                        <a:rPr lang="ru-RU" sz="700">
                          <a:latin typeface="Times New Roman"/>
                          <a:ea typeface="Times New Roman"/>
                          <a:cs typeface="Times New Roman"/>
                        </a:rPr>
                        <a:t>Планируемые поступления  (тыс. руб.)</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r>
              <a:tr h="147702">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hangingPunct="0">
                        <a:lnSpc>
                          <a:spcPct val="115000"/>
                        </a:lnSpc>
                        <a:spcAft>
                          <a:spcPts val="0"/>
                        </a:spcAft>
                      </a:pPr>
                      <a:r>
                        <a:rPr lang="ru-RU" sz="700" b="1" dirty="0" smtClean="0">
                          <a:latin typeface="Times New Roman"/>
                          <a:ea typeface="Times New Roman"/>
                          <a:cs typeface="Times New Roman"/>
                        </a:rPr>
                        <a:t>2023</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15000"/>
                        </a:lnSpc>
                        <a:spcAft>
                          <a:spcPts val="0"/>
                        </a:spcAft>
                      </a:pPr>
                      <a:r>
                        <a:rPr lang="ru-RU" sz="700" b="1" dirty="0" smtClean="0">
                          <a:latin typeface="Times New Roman"/>
                          <a:ea typeface="Times New Roman"/>
                          <a:cs typeface="Times New Roman"/>
                        </a:rPr>
                        <a:t>2024</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15000"/>
                        </a:lnSpc>
                        <a:spcAft>
                          <a:spcPts val="0"/>
                        </a:spcAft>
                      </a:pPr>
                      <a:r>
                        <a:rPr lang="ru-RU" sz="700" b="1" dirty="0" smtClean="0">
                          <a:latin typeface="Times New Roman"/>
                          <a:ea typeface="Times New Roman"/>
                          <a:cs typeface="Times New Roman"/>
                        </a:rPr>
                        <a:t>2025</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7702">
                <a:tc>
                  <a:txBody>
                    <a:bodyPr/>
                    <a:lstStyle/>
                    <a:p>
                      <a:pPr algn="ctr" hangingPunct="0">
                        <a:lnSpc>
                          <a:spcPct val="115000"/>
                        </a:lnSpc>
                        <a:spcAft>
                          <a:spcPts val="0"/>
                        </a:spcAft>
                      </a:pPr>
                      <a:r>
                        <a:rPr lang="ru-RU" sz="700">
                          <a:latin typeface="Times New Roman"/>
                          <a:ea typeface="Times New Roman"/>
                          <a:cs typeface="Times New Roman"/>
                        </a:rPr>
                        <a:t>1</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15000"/>
                        </a:lnSpc>
                        <a:spcAft>
                          <a:spcPts val="0"/>
                        </a:spcAft>
                      </a:pPr>
                      <a:r>
                        <a:rPr lang="ru-RU" sz="700">
                          <a:latin typeface="Times New Roman"/>
                          <a:ea typeface="Times New Roman"/>
                          <a:cs typeface="Times New Roman"/>
                        </a:rPr>
                        <a:t>2</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15000"/>
                        </a:lnSpc>
                        <a:spcAft>
                          <a:spcPts val="0"/>
                        </a:spcAft>
                      </a:pPr>
                      <a:r>
                        <a:rPr lang="ru-RU" sz="700">
                          <a:latin typeface="Times New Roman"/>
                          <a:ea typeface="Times New Roman"/>
                          <a:cs typeface="Times New Roman"/>
                        </a:rPr>
                        <a:t>3</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15000"/>
                        </a:lnSpc>
                        <a:spcAft>
                          <a:spcPts val="0"/>
                        </a:spcAft>
                      </a:pPr>
                      <a:r>
                        <a:rPr lang="ru-RU" sz="700">
                          <a:latin typeface="Times New Roman"/>
                          <a:ea typeface="Times New Roman"/>
                          <a:cs typeface="Times New Roman"/>
                        </a:rPr>
                        <a:t>4</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15000"/>
                        </a:lnSpc>
                        <a:spcAft>
                          <a:spcPts val="0"/>
                        </a:spcAft>
                      </a:pPr>
                      <a:r>
                        <a:rPr lang="ru-RU" sz="700">
                          <a:latin typeface="Times New Roman"/>
                          <a:ea typeface="Times New Roman"/>
                          <a:cs typeface="Times New Roman"/>
                        </a:rPr>
                        <a:t>5</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15000"/>
                        </a:lnSpc>
                        <a:spcAft>
                          <a:spcPts val="0"/>
                        </a:spcAft>
                      </a:pPr>
                      <a:r>
                        <a:rPr lang="ru-RU" sz="700">
                          <a:latin typeface="Times New Roman"/>
                          <a:ea typeface="Times New Roman"/>
                          <a:cs typeface="Times New Roman"/>
                        </a:rPr>
                        <a:t>6</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15000"/>
                        </a:lnSpc>
                        <a:spcAft>
                          <a:spcPts val="0"/>
                        </a:spcAft>
                      </a:pPr>
                      <a:r>
                        <a:rPr lang="ru-RU" sz="700">
                          <a:latin typeface="Times New Roman"/>
                          <a:ea typeface="Times New Roman"/>
                          <a:cs typeface="Times New Roman"/>
                        </a:rPr>
                        <a:t>7</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lnSpc>
                          <a:spcPct val="115000"/>
                        </a:lnSpc>
                        <a:spcAft>
                          <a:spcPts val="0"/>
                        </a:spcAft>
                      </a:pPr>
                      <a:r>
                        <a:rPr lang="ru-RU" sz="700">
                          <a:latin typeface="Times New Roman"/>
                          <a:ea typeface="Times New Roman"/>
                          <a:cs typeface="Times New Roman"/>
                        </a:rPr>
                        <a:t>8</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1322">
                <a:tc>
                  <a:txBody>
                    <a:bodyPr/>
                    <a:lstStyle/>
                    <a:p>
                      <a:pPr algn="just" hangingPunct="0">
                        <a:lnSpc>
                          <a:spcPct val="115000"/>
                        </a:lnSpc>
                        <a:spcAft>
                          <a:spcPts val="0"/>
                        </a:spcAft>
                      </a:pPr>
                      <a:r>
                        <a:rPr lang="ru-RU" sz="700">
                          <a:latin typeface="Times New Roman"/>
                          <a:ea typeface="Times New Roman"/>
                          <a:cs typeface="Times New Roman"/>
                        </a:rPr>
                        <a:t>1</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a:latin typeface="Times New Roman"/>
                          <a:ea typeface="Times New Roman"/>
                          <a:cs typeface="Times New Roman"/>
                        </a:rPr>
                        <a:t>Доходы </a:t>
                      </a:r>
                      <a:r>
                        <a:rPr lang="ru-RU" sz="700" dirty="0" smtClean="0">
                          <a:latin typeface="Times New Roman"/>
                          <a:ea typeface="Times New Roman"/>
                          <a:cs typeface="Times New Roman"/>
                        </a:rPr>
                        <a:t>бюджета</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24476,7</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23056,8</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23471,7</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27459,3</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15935,3</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latin typeface="Times New Roman"/>
                          <a:ea typeface="Times New Roman"/>
                          <a:cs typeface="Times New Roman"/>
                        </a:rPr>
                        <a:t>15834,9</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5405">
                <a:tc>
                  <a:txBody>
                    <a:bodyPr/>
                    <a:lstStyle/>
                    <a:p>
                      <a:pPr algn="just" hangingPunct="0">
                        <a:lnSpc>
                          <a:spcPct val="115000"/>
                        </a:lnSpc>
                        <a:spcAft>
                          <a:spcPts val="0"/>
                        </a:spcAft>
                      </a:pPr>
                      <a:r>
                        <a:rPr lang="ru-RU" sz="700">
                          <a:latin typeface="Times New Roman"/>
                          <a:ea typeface="Times New Roman"/>
                          <a:cs typeface="Times New Roman"/>
                        </a:rPr>
                        <a:t>2</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a:latin typeface="Times New Roman"/>
                          <a:ea typeface="Times New Roman"/>
                          <a:cs typeface="Times New Roman"/>
                        </a:rPr>
                        <a:t>Налоговые и неналоговые доходы, всего</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9737,6</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latin typeface="Times New Roman"/>
                          <a:ea typeface="Times New Roman"/>
                          <a:cs typeface="Times New Roman"/>
                        </a:rPr>
                        <a:t>9348,1</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10119,9</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latin typeface="Times New Roman"/>
                          <a:ea typeface="Times New Roman"/>
                          <a:cs typeface="Times New Roman"/>
                        </a:rPr>
                        <a:t>8509,0</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latin typeface="Times New Roman"/>
                          <a:ea typeface="Times New Roman"/>
                          <a:cs typeface="Times New Roman"/>
                        </a:rPr>
                        <a:t>8618,8</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latin typeface="Times New Roman"/>
                          <a:ea typeface="Times New Roman"/>
                          <a:cs typeface="Times New Roman"/>
                        </a:rPr>
                        <a:t>8776,5</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7041">
                <a:tc rowSpan="10">
                  <a:txBody>
                    <a:bodyPr/>
                    <a:lstStyle/>
                    <a:p>
                      <a:pPr algn="just" hangingPunct="0">
                        <a:lnSpc>
                          <a:spcPct val="115000"/>
                        </a:lnSpc>
                        <a:spcAft>
                          <a:spcPts val="0"/>
                        </a:spcAft>
                      </a:pPr>
                      <a:r>
                        <a:rPr lang="ru-RU" sz="700">
                          <a:latin typeface="Times New Roman"/>
                          <a:ea typeface="Times New Roman"/>
                          <a:cs typeface="Times New Roman"/>
                        </a:rPr>
                        <a:t>3</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a:latin typeface="Times New Roman"/>
                          <a:ea typeface="Times New Roman"/>
                          <a:cs typeface="Times New Roman"/>
                        </a:rPr>
                        <a:t>Налоговые доходы </a:t>
                      </a:r>
                      <a:r>
                        <a:rPr lang="ru-RU" sz="700" dirty="0" smtClean="0">
                          <a:latin typeface="Times New Roman"/>
                          <a:ea typeface="Times New Roman"/>
                          <a:cs typeface="Times New Roman"/>
                        </a:rPr>
                        <a:t>бюджета муниципального </a:t>
                      </a:r>
                      <a:r>
                        <a:rPr lang="ru-RU" sz="700" dirty="0">
                          <a:latin typeface="Times New Roman"/>
                          <a:ea typeface="Times New Roman"/>
                          <a:cs typeface="Times New Roman"/>
                        </a:rPr>
                        <a:t>образования Российской Федерации всего, в том числе:</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9172,8</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latin typeface="Times New Roman"/>
                          <a:ea typeface="Times New Roman"/>
                          <a:cs typeface="Times New Roman"/>
                        </a:rPr>
                        <a:t>8970,1</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9661,7</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latin typeface="Times New Roman"/>
                          <a:ea typeface="Times New Roman"/>
                          <a:cs typeface="Times New Roman"/>
                        </a:rPr>
                        <a:t>8267,1</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latin typeface="Times New Roman"/>
                          <a:ea typeface="Times New Roman"/>
                          <a:cs typeface="Times New Roman"/>
                        </a:rPr>
                        <a:t>8383,7</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latin typeface="Times New Roman"/>
                          <a:ea typeface="Times New Roman"/>
                          <a:cs typeface="Times New Roman"/>
                        </a:rPr>
                        <a:t>8541,4</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7484">
                <a:tc vMerge="1">
                  <a:txBody>
                    <a:bodyPr/>
                    <a:lstStyle/>
                    <a:p>
                      <a:endParaRPr lang="ru-RU"/>
                    </a:p>
                  </a:txBody>
                  <a:tcPr/>
                </a:tc>
                <a:tc>
                  <a:txBody>
                    <a:bodyPr/>
                    <a:lstStyle/>
                    <a:p>
                      <a:pPr algn="l" hangingPunct="0">
                        <a:lnSpc>
                          <a:spcPct val="115000"/>
                        </a:lnSpc>
                        <a:spcAft>
                          <a:spcPts val="0"/>
                        </a:spcAft>
                      </a:pPr>
                      <a:r>
                        <a:rPr lang="ru-RU" sz="700">
                          <a:latin typeface="Times New Roman"/>
                          <a:ea typeface="Times New Roman"/>
                          <a:cs typeface="Times New Roman"/>
                        </a:rPr>
                        <a:t>     налог на доходы физических лиц</a:t>
                      </a:r>
                      <a:endParaRPr lang="ru-RU" sz="900">
                        <a:latin typeface="Times New Roman"/>
                        <a:ea typeface="Times New Roman"/>
                        <a:cs typeface="Times New Roman"/>
                      </a:endParaRPr>
                    </a:p>
                  </a:txBody>
                  <a:tcPr marL="58967" marR="589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5307,1</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5524,4</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6063,4</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solidFill>
                            <a:schemeClr val="tx1"/>
                          </a:solidFill>
                          <a:latin typeface="Times New Roman"/>
                          <a:ea typeface="Times New Roman"/>
                          <a:cs typeface="Times New Roman"/>
                        </a:rPr>
                        <a:t>5115,3</a:t>
                      </a:r>
                      <a:endParaRPr lang="ru-RU" sz="900" dirty="0">
                        <a:solidFill>
                          <a:schemeClr val="tx1"/>
                        </a:solidFill>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solidFill>
                            <a:schemeClr val="tx1"/>
                          </a:solidFill>
                          <a:latin typeface="Times New Roman"/>
                          <a:ea typeface="Times New Roman"/>
                          <a:cs typeface="Times New Roman"/>
                        </a:rPr>
                        <a:t>5135,3</a:t>
                      </a:r>
                      <a:endParaRPr lang="ru-RU" sz="900" dirty="0">
                        <a:solidFill>
                          <a:schemeClr val="tx1"/>
                        </a:solidFill>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solidFill>
                            <a:schemeClr val="tx1"/>
                          </a:solidFill>
                          <a:latin typeface="Times New Roman"/>
                          <a:ea typeface="Times New Roman"/>
                          <a:cs typeface="Times New Roman"/>
                        </a:rPr>
                        <a:t>5147,3</a:t>
                      </a:r>
                      <a:endParaRPr lang="ru-RU" sz="900" dirty="0">
                        <a:solidFill>
                          <a:schemeClr val="tx1"/>
                        </a:solidFill>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vMerge="1">
                  <a:txBody>
                    <a:bodyPr/>
                    <a:lstStyle/>
                    <a:p>
                      <a:endParaRPr lang="ru-RU"/>
                    </a:p>
                  </a:txBody>
                  <a:tcPr/>
                </a:tc>
                <a:tc>
                  <a:txBody>
                    <a:bodyPr/>
                    <a:lstStyle/>
                    <a:p>
                      <a:pPr algn="l" hangingPunct="0">
                        <a:lnSpc>
                          <a:spcPct val="115000"/>
                        </a:lnSpc>
                        <a:spcAft>
                          <a:spcPts val="0"/>
                        </a:spcAft>
                      </a:pPr>
                      <a:r>
                        <a:rPr lang="ru-RU" sz="700" dirty="0">
                          <a:latin typeface="Times New Roman"/>
                          <a:ea typeface="Times New Roman"/>
                          <a:cs typeface="Times New Roman"/>
                        </a:rPr>
                        <a:t>     акцизы</a:t>
                      </a:r>
                      <a:endParaRPr lang="ru-RU" sz="900" dirty="0">
                        <a:latin typeface="Times New Roman"/>
                        <a:ea typeface="Times New Roman"/>
                        <a:cs typeface="Times New Roman"/>
                      </a:endParaRPr>
                    </a:p>
                  </a:txBody>
                  <a:tcPr marL="58967" marR="589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14707,8</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1696,8</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2033,5</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solidFill>
                            <a:schemeClr val="tx1"/>
                          </a:solidFill>
                          <a:latin typeface="Times New Roman"/>
                          <a:ea typeface="Times New Roman"/>
                          <a:cs typeface="Times New Roman"/>
                        </a:rPr>
                        <a:t>11825,9</a:t>
                      </a:r>
                      <a:endParaRPr lang="ru-RU" sz="900" dirty="0">
                        <a:solidFill>
                          <a:schemeClr val="tx1"/>
                        </a:solidFill>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solidFill>
                            <a:schemeClr val="tx1"/>
                          </a:solidFill>
                          <a:latin typeface="Times New Roman"/>
                          <a:ea typeface="Times New Roman"/>
                          <a:cs typeface="Times New Roman"/>
                        </a:rPr>
                        <a:t>1917,4</a:t>
                      </a:r>
                      <a:endParaRPr lang="ru-RU" sz="900" dirty="0">
                        <a:solidFill>
                          <a:schemeClr val="tx1"/>
                        </a:solidFill>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solidFill>
                            <a:schemeClr val="tx1"/>
                          </a:solidFill>
                          <a:latin typeface="Times New Roman"/>
                          <a:ea typeface="Times New Roman"/>
                          <a:cs typeface="Times New Roman"/>
                        </a:rPr>
                        <a:t>2053,1</a:t>
                      </a:r>
                      <a:endParaRPr lang="ru-RU" sz="900" dirty="0">
                        <a:solidFill>
                          <a:schemeClr val="tx1"/>
                        </a:solidFill>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5405">
                <a:tc vMerge="1">
                  <a:txBody>
                    <a:bodyPr/>
                    <a:lstStyle/>
                    <a:p>
                      <a:endParaRPr lang="ru-RU"/>
                    </a:p>
                  </a:txBody>
                  <a:tcPr/>
                </a:tc>
                <a:tc>
                  <a:txBody>
                    <a:bodyPr/>
                    <a:lstStyle/>
                    <a:p>
                      <a:pPr algn="l" hangingPunct="0">
                        <a:lnSpc>
                          <a:spcPct val="115000"/>
                        </a:lnSpc>
                        <a:spcAft>
                          <a:spcPts val="0"/>
                        </a:spcAft>
                      </a:pPr>
                      <a:r>
                        <a:rPr lang="ru-RU" sz="700">
                          <a:latin typeface="Times New Roman"/>
                          <a:ea typeface="Times New Roman"/>
                          <a:cs typeface="Times New Roman"/>
                        </a:rPr>
                        <a:t>     налог на имущество физических лиц</a:t>
                      </a:r>
                      <a:endParaRPr lang="ru-RU" sz="900">
                        <a:latin typeface="Times New Roman"/>
                        <a:ea typeface="Times New Roman"/>
                        <a:cs typeface="Times New Roman"/>
                      </a:endParaRPr>
                    </a:p>
                  </a:txBody>
                  <a:tcPr marL="58967" marR="589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99,5</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113,8</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99,5</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solidFill>
                            <a:schemeClr val="tx1"/>
                          </a:solidFill>
                          <a:latin typeface="Times New Roman"/>
                          <a:ea typeface="Times New Roman"/>
                          <a:cs typeface="Times New Roman"/>
                        </a:rPr>
                        <a:t>70,3</a:t>
                      </a:r>
                      <a:endParaRPr lang="ru-RU" sz="900" dirty="0">
                        <a:solidFill>
                          <a:schemeClr val="tx1"/>
                        </a:solidFill>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solidFill>
                            <a:schemeClr val="tx1"/>
                          </a:solidFill>
                          <a:latin typeface="Times New Roman"/>
                          <a:ea typeface="Times New Roman"/>
                          <a:cs typeface="Times New Roman"/>
                        </a:rPr>
                        <a:t>70,4</a:t>
                      </a:r>
                      <a:endParaRPr lang="ru-RU" sz="900" dirty="0">
                        <a:solidFill>
                          <a:schemeClr val="tx1"/>
                        </a:solidFill>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solidFill>
                            <a:schemeClr val="tx1"/>
                          </a:solidFill>
                          <a:latin typeface="Times New Roman"/>
                          <a:ea typeface="Times New Roman"/>
                          <a:cs typeface="Times New Roman"/>
                        </a:rPr>
                        <a:t>70,4</a:t>
                      </a:r>
                      <a:endParaRPr lang="ru-RU" sz="900" dirty="0">
                        <a:solidFill>
                          <a:schemeClr val="tx1"/>
                        </a:solidFill>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7702">
                <a:tc vMerge="1">
                  <a:txBody>
                    <a:bodyPr/>
                    <a:lstStyle/>
                    <a:p>
                      <a:endParaRPr lang="ru-RU"/>
                    </a:p>
                  </a:txBody>
                  <a:tcPr/>
                </a:tc>
                <a:tc>
                  <a:txBody>
                    <a:bodyPr/>
                    <a:lstStyle/>
                    <a:p>
                      <a:pPr algn="l" hangingPunct="0">
                        <a:lnSpc>
                          <a:spcPct val="115000"/>
                        </a:lnSpc>
                        <a:spcAft>
                          <a:spcPts val="0"/>
                        </a:spcAft>
                      </a:pPr>
                      <a:r>
                        <a:rPr lang="ru-RU" sz="700">
                          <a:latin typeface="Times New Roman"/>
                          <a:ea typeface="Times New Roman"/>
                          <a:cs typeface="Times New Roman"/>
                        </a:rPr>
                        <a:t>     земельный налог</a:t>
                      </a:r>
                      <a:endParaRPr lang="ru-RU" sz="900">
                        <a:latin typeface="Times New Roman"/>
                        <a:ea typeface="Times New Roman"/>
                        <a:cs typeface="Times New Roman"/>
                      </a:endParaRPr>
                    </a:p>
                  </a:txBody>
                  <a:tcPr marL="58967" marR="589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1538,4</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latin typeface="Times New Roman"/>
                          <a:ea typeface="Times New Roman"/>
                          <a:cs typeface="Times New Roman"/>
                        </a:rPr>
                        <a:t>1414,0</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1395,9</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solidFill>
                            <a:schemeClr val="tx1"/>
                          </a:solidFill>
                          <a:latin typeface="Times New Roman"/>
                          <a:ea typeface="Times New Roman"/>
                          <a:cs typeface="Times New Roman"/>
                        </a:rPr>
                        <a:t>1145,0</a:t>
                      </a:r>
                      <a:endParaRPr lang="ru-RU" sz="900" dirty="0">
                        <a:solidFill>
                          <a:schemeClr val="tx1"/>
                        </a:solidFill>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solidFill>
                            <a:schemeClr val="tx1"/>
                          </a:solidFill>
                          <a:latin typeface="Times New Roman"/>
                          <a:ea typeface="Times New Roman"/>
                          <a:cs typeface="Times New Roman"/>
                        </a:rPr>
                        <a:t>1150,0</a:t>
                      </a:r>
                      <a:endParaRPr lang="ru-RU" sz="900" dirty="0">
                        <a:solidFill>
                          <a:schemeClr val="tx1"/>
                        </a:solidFill>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solidFill>
                            <a:schemeClr val="tx1"/>
                          </a:solidFill>
                          <a:latin typeface="Times New Roman"/>
                          <a:ea typeface="Times New Roman"/>
                          <a:cs typeface="Times New Roman"/>
                        </a:rPr>
                        <a:t>1160,0</a:t>
                      </a:r>
                      <a:endParaRPr lang="ru-RU" sz="900" dirty="0">
                        <a:solidFill>
                          <a:schemeClr val="tx1"/>
                        </a:solidFill>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5405">
                <a:tc vMerge="1">
                  <a:txBody>
                    <a:bodyPr/>
                    <a:lstStyle/>
                    <a:p>
                      <a:endParaRPr lang="ru-RU"/>
                    </a:p>
                  </a:txBody>
                  <a:tcPr/>
                </a:tc>
                <a:tc>
                  <a:txBody>
                    <a:bodyPr/>
                    <a:lstStyle/>
                    <a:p>
                      <a:pPr algn="l" hangingPunct="0">
                        <a:lnSpc>
                          <a:spcPct val="115000"/>
                        </a:lnSpc>
                        <a:spcAft>
                          <a:spcPts val="0"/>
                        </a:spcAft>
                      </a:pPr>
                      <a:r>
                        <a:rPr lang="ru-RU" sz="700">
                          <a:latin typeface="Times New Roman"/>
                          <a:ea typeface="Times New Roman"/>
                          <a:cs typeface="Times New Roman"/>
                        </a:rPr>
                        <a:t>     единый сельскохозяйственный налог</a:t>
                      </a:r>
                      <a:endParaRPr lang="ru-RU" sz="900">
                        <a:latin typeface="Times New Roman"/>
                        <a:ea typeface="Times New Roman"/>
                        <a:cs typeface="Times New Roman"/>
                      </a:endParaRPr>
                    </a:p>
                  </a:txBody>
                  <a:tcPr marL="58967" marR="589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802,2</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203,4</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63,5</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solidFill>
                            <a:schemeClr val="tx1"/>
                          </a:solidFill>
                          <a:latin typeface="Times New Roman"/>
                          <a:ea typeface="Times New Roman"/>
                          <a:cs typeface="Times New Roman"/>
                        </a:rPr>
                        <a:t>100,0</a:t>
                      </a:r>
                      <a:endParaRPr lang="ru-RU" sz="900" dirty="0">
                        <a:solidFill>
                          <a:schemeClr val="tx1"/>
                        </a:solidFill>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solidFill>
                            <a:schemeClr val="tx1"/>
                          </a:solidFill>
                          <a:latin typeface="Times New Roman"/>
                          <a:ea typeface="Times New Roman"/>
                          <a:cs typeface="Times New Roman"/>
                        </a:rPr>
                        <a:t>100,0</a:t>
                      </a:r>
                      <a:endParaRPr lang="ru-RU" sz="900" dirty="0">
                        <a:solidFill>
                          <a:schemeClr val="tx1"/>
                        </a:solidFill>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solidFill>
                            <a:schemeClr val="tx1"/>
                          </a:solidFill>
                          <a:latin typeface="Times New Roman"/>
                          <a:ea typeface="Times New Roman"/>
                          <a:cs typeface="Times New Roman"/>
                        </a:rPr>
                        <a:t>100,0</a:t>
                      </a:r>
                      <a:endParaRPr lang="ru-RU" sz="900" dirty="0">
                        <a:solidFill>
                          <a:schemeClr val="tx1"/>
                        </a:solidFill>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95405">
                <a:tc vMerge="1">
                  <a:txBody>
                    <a:bodyPr/>
                    <a:lstStyle/>
                    <a:p>
                      <a:endParaRPr lang="ru-RU"/>
                    </a:p>
                  </a:txBody>
                  <a:tcPr/>
                </a:tc>
                <a:tc>
                  <a:txBody>
                    <a:bodyPr/>
                    <a:lstStyle/>
                    <a:p>
                      <a:pPr algn="l" hangingPunct="0">
                        <a:lnSpc>
                          <a:spcPct val="115000"/>
                        </a:lnSpc>
                        <a:spcAft>
                          <a:spcPts val="0"/>
                        </a:spcAft>
                      </a:pPr>
                      <a:r>
                        <a:rPr lang="ru-RU" sz="700">
                          <a:latin typeface="Times New Roman"/>
                          <a:ea typeface="Times New Roman"/>
                          <a:cs typeface="Times New Roman"/>
                        </a:rPr>
                        <a:t>     единый налог на вмененный доход</a:t>
                      </a:r>
                      <a:endParaRPr lang="ru-RU" sz="900">
                        <a:latin typeface="Times New Roman"/>
                        <a:ea typeface="Times New Roman"/>
                        <a:cs typeface="Times New Roman"/>
                      </a:endParaRPr>
                    </a:p>
                  </a:txBody>
                  <a:tcPr marL="58967" marR="589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a:latin typeface="Times New Roman"/>
                          <a:ea typeface="Times New Roman"/>
                          <a:cs typeface="Times New Roman"/>
                        </a:rPr>
                        <a:t>0</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a:latin typeface="Times New Roman"/>
                          <a:ea typeface="Times New Roman"/>
                          <a:cs typeface="Times New Roman"/>
                        </a:rPr>
                        <a:t>0</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a:latin typeface="Times New Roman"/>
                          <a:ea typeface="Times New Roman"/>
                          <a:cs typeface="Times New Roman"/>
                        </a:rPr>
                        <a:t>0</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a:latin typeface="Times New Roman"/>
                          <a:ea typeface="Times New Roman"/>
                          <a:cs typeface="Times New Roman"/>
                        </a:rPr>
                        <a:t>0</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a:latin typeface="Times New Roman"/>
                          <a:ea typeface="Times New Roman"/>
                          <a:cs typeface="Times New Roman"/>
                        </a:rPr>
                        <a:t>0</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a:latin typeface="Times New Roman"/>
                          <a:ea typeface="Times New Roman"/>
                          <a:cs typeface="Times New Roman"/>
                        </a:rPr>
                        <a:t>0</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3108">
                <a:tc vMerge="1">
                  <a:txBody>
                    <a:bodyPr/>
                    <a:lstStyle/>
                    <a:p>
                      <a:endParaRPr lang="ru-RU"/>
                    </a:p>
                  </a:txBody>
                  <a:tcPr/>
                </a:tc>
                <a:tc>
                  <a:txBody>
                    <a:bodyPr/>
                    <a:lstStyle/>
                    <a:p>
                      <a:pPr algn="l" hangingPunct="0">
                        <a:lnSpc>
                          <a:spcPct val="115000"/>
                        </a:lnSpc>
                        <a:spcAft>
                          <a:spcPts val="0"/>
                        </a:spcAft>
                      </a:pPr>
                      <a:r>
                        <a:rPr lang="ru-RU" sz="700">
                          <a:latin typeface="Times New Roman"/>
                          <a:ea typeface="Times New Roman"/>
                          <a:cs typeface="Times New Roman"/>
                        </a:rPr>
                        <a:t>     налог, взимаемого в связи с применением патентной системы налогообложения</a:t>
                      </a:r>
                      <a:endParaRPr lang="ru-RU" sz="900">
                        <a:latin typeface="Times New Roman"/>
                        <a:ea typeface="Times New Roman"/>
                        <a:cs typeface="Times New Roman"/>
                      </a:endParaRPr>
                    </a:p>
                  </a:txBody>
                  <a:tcPr marL="58967" marR="589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a:latin typeface="Times New Roman"/>
                          <a:ea typeface="Times New Roman"/>
                          <a:cs typeface="Times New Roman"/>
                        </a:rPr>
                        <a:t>0</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a:latin typeface="Times New Roman"/>
                          <a:ea typeface="Times New Roman"/>
                          <a:cs typeface="Times New Roman"/>
                        </a:rPr>
                        <a:t>0</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a:latin typeface="Times New Roman"/>
                          <a:ea typeface="Times New Roman"/>
                          <a:cs typeface="Times New Roman"/>
                        </a:rPr>
                        <a:t>0</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a:latin typeface="Times New Roman"/>
                          <a:ea typeface="Times New Roman"/>
                          <a:cs typeface="Times New Roman"/>
                        </a:rPr>
                        <a:t>0</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a:latin typeface="Times New Roman"/>
                          <a:ea typeface="Times New Roman"/>
                          <a:cs typeface="Times New Roman"/>
                        </a:rPr>
                        <a:t>0</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a:latin typeface="Times New Roman"/>
                          <a:ea typeface="Times New Roman"/>
                          <a:cs typeface="Times New Roman"/>
                        </a:rPr>
                        <a:t>0</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7702">
                <a:tc vMerge="1">
                  <a:txBody>
                    <a:bodyPr/>
                    <a:lstStyle/>
                    <a:p>
                      <a:endParaRPr lang="ru-RU"/>
                    </a:p>
                  </a:txBody>
                  <a:tcPr/>
                </a:tc>
                <a:tc>
                  <a:txBody>
                    <a:bodyPr/>
                    <a:lstStyle/>
                    <a:p>
                      <a:pPr algn="l" hangingPunct="0">
                        <a:lnSpc>
                          <a:spcPct val="115000"/>
                        </a:lnSpc>
                        <a:spcAft>
                          <a:spcPts val="0"/>
                        </a:spcAft>
                      </a:pPr>
                      <a:r>
                        <a:rPr lang="ru-RU" sz="700">
                          <a:latin typeface="Times New Roman"/>
                          <a:ea typeface="Times New Roman"/>
                          <a:cs typeface="Times New Roman"/>
                        </a:rPr>
                        <a:t>     государственные пошлины</a:t>
                      </a:r>
                      <a:endParaRPr lang="ru-RU" sz="900">
                        <a:latin typeface="Times New Roman"/>
                        <a:ea typeface="Times New Roman"/>
                        <a:cs typeface="Times New Roman"/>
                      </a:endParaRPr>
                    </a:p>
                  </a:txBody>
                  <a:tcPr marL="58967" marR="589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17,6</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17,7</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5,9</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solidFill>
                            <a:schemeClr val="tx1"/>
                          </a:solidFill>
                          <a:latin typeface="Times New Roman"/>
                          <a:ea typeface="Times New Roman"/>
                          <a:cs typeface="Times New Roman"/>
                        </a:rPr>
                        <a:t>10,6</a:t>
                      </a:r>
                      <a:endParaRPr lang="ru-RU" sz="900" dirty="0">
                        <a:solidFill>
                          <a:schemeClr val="tx1"/>
                        </a:solidFill>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solidFill>
                            <a:schemeClr val="tx1"/>
                          </a:solidFill>
                          <a:latin typeface="Times New Roman"/>
                          <a:ea typeface="Times New Roman"/>
                          <a:cs typeface="Times New Roman"/>
                        </a:rPr>
                        <a:t>10,7</a:t>
                      </a:r>
                      <a:endParaRPr lang="ru-RU" sz="900" dirty="0">
                        <a:solidFill>
                          <a:schemeClr val="tx1"/>
                        </a:solidFill>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solidFill>
                            <a:schemeClr val="tx1"/>
                          </a:solidFill>
                          <a:latin typeface="Times New Roman"/>
                          <a:ea typeface="Times New Roman"/>
                          <a:cs typeface="Times New Roman"/>
                        </a:rPr>
                        <a:t>10,7</a:t>
                      </a:r>
                      <a:endParaRPr lang="ru-RU" sz="900" dirty="0">
                        <a:solidFill>
                          <a:schemeClr val="tx1"/>
                        </a:solidFill>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7702">
                <a:tc vMerge="1">
                  <a:txBody>
                    <a:bodyPr/>
                    <a:lstStyle/>
                    <a:p>
                      <a:endParaRPr lang="ru-RU"/>
                    </a:p>
                  </a:txBody>
                  <a:tcPr/>
                </a:tc>
                <a:tc>
                  <a:txBody>
                    <a:bodyPr/>
                    <a:lstStyle/>
                    <a:p>
                      <a:pPr algn="l" hangingPunct="0">
                        <a:lnSpc>
                          <a:spcPct val="115000"/>
                        </a:lnSpc>
                        <a:spcAft>
                          <a:spcPts val="0"/>
                        </a:spcAft>
                      </a:pPr>
                      <a:r>
                        <a:rPr lang="ru-RU" sz="700">
                          <a:latin typeface="Times New Roman"/>
                          <a:ea typeface="Times New Roman"/>
                          <a:cs typeface="Times New Roman"/>
                        </a:rPr>
                        <a:t>     торговый сбор</a:t>
                      </a:r>
                      <a:endParaRPr lang="ru-RU" sz="900">
                        <a:latin typeface="Times New Roman"/>
                        <a:ea typeface="Times New Roman"/>
                        <a:cs typeface="Times New Roman"/>
                      </a:endParaRPr>
                    </a:p>
                  </a:txBody>
                  <a:tcPr marL="58967" marR="589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endParaRPr lang="ru-RU" sz="7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endParaRPr lang="ru-RU" sz="7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endParaRPr lang="ru-RU" sz="7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endParaRPr lang="ru-RU" sz="7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endParaRPr lang="ru-RU" sz="7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endParaRPr lang="ru-RU" sz="7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7702">
                <a:tc>
                  <a:txBody>
                    <a:bodyPr/>
                    <a:lstStyle/>
                    <a:p>
                      <a:pPr algn="just" hangingPunct="0">
                        <a:lnSpc>
                          <a:spcPct val="115000"/>
                        </a:lnSpc>
                        <a:spcAft>
                          <a:spcPts val="0"/>
                        </a:spcAft>
                      </a:pPr>
                      <a:r>
                        <a:rPr lang="ru-RU" sz="700">
                          <a:latin typeface="Times New Roman"/>
                          <a:ea typeface="Times New Roman"/>
                          <a:cs typeface="Times New Roman"/>
                        </a:rPr>
                        <a:t>4</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lnSpc>
                          <a:spcPct val="115000"/>
                        </a:lnSpc>
                        <a:spcAft>
                          <a:spcPts val="0"/>
                        </a:spcAft>
                      </a:pPr>
                      <a:r>
                        <a:rPr lang="ru-RU" sz="700">
                          <a:latin typeface="Times New Roman"/>
                          <a:ea typeface="Times New Roman"/>
                          <a:cs typeface="Times New Roman"/>
                        </a:rPr>
                        <a:t>Неналоговые доходы</a:t>
                      </a:r>
                      <a:endParaRPr lang="ru-RU" sz="900">
                        <a:latin typeface="Times New Roman"/>
                        <a:ea typeface="Times New Roman"/>
                        <a:cs typeface="Times New Roman"/>
                      </a:endParaRPr>
                    </a:p>
                  </a:txBody>
                  <a:tcPr marL="58967" marR="589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564,8</a:t>
                      </a:r>
                    </a:p>
                    <a:p>
                      <a:pPr algn="just" hangingPunct="0">
                        <a:lnSpc>
                          <a:spcPct val="115000"/>
                        </a:lnSpc>
                        <a:spcAft>
                          <a:spcPts val="0"/>
                        </a:spcAft>
                      </a:pP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377,8</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458,2</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latin typeface="Times New Roman"/>
                          <a:ea typeface="Times New Roman"/>
                          <a:cs typeface="Times New Roman"/>
                        </a:rPr>
                        <a:t>241,9</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latin typeface="Times New Roman"/>
                          <a:ea typeface="Times New Roman"/>
                          <a:cs typeface="Times New Roman"/>
                        </a:rPr>
                        <a:t>235,1</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latin typeface="Times New Roman"/>
                          <a:ea typeface="Times New Roman"/>
                          <a:cs typeface="Times New Roman"/>
                        </a:rPr>
                        <a:t>235,1</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7702">
                <a:tc>
                  <a:txBody>
                    <a:bodyPr/>
                    <a:lstStyle/>
                    <a:p>
                      <a:pPr algn="just" hangingPunct="0">
                        <a:lnSpc>
                          <a:spcPct val="115000"/>
                        </a:lnSpc>
                        <a:spcAft>
                          <a:spcPts val="0"/>
                        </a:spcAft>
                      </a:pPr>
                      <a:r>
                        <a:rPr lang="ru-RU" sz="700">
                          <a:latin typeface="Times New Roman"/>
                          <a:ea typeface="Times New Roman"/>
                          <a:cs typeface="Times New Roman"/>
                        </a:rPr>
                        <a:t>5</a:t>
                      </a:r>
                      <a:endParaRPr lang="ru-RU" sz="90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hangingPunct="0">
                        <a:lnSpc>
                          <a:spcPct val="115000"/>
                        </a:lnSpc>
                        <a:spcAft>
                          <a:spcPts val="0"/>
                        </a:spcAft>
                      </a:pPr>
                      <a:r>
                        <a:rPr lang="ru-RU" sz="700">
                          <a:latin typeface="Times New Roman"/>
                          <a:ea typeface="Times New Roman"/>
                          <a:cs typeface="Times New Roman"/>
                        </a:rPr>
                        <a:t>Безвозмездные поступления</a:t>
                      </a:r>
                      <a:endParaRPr lang="ru-RU" sz="900">
                        <a:latin typeface="Times New Roman"/>
                        <a:ea typeface="Times New Roman"/>
                        <a:cs typeface="Times New Roman"/>
                      </a:endParaRPr>
                    </a:p>
                  </a:txBody>
                  <a:tcPr marL="58967" marR="5896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14739,1</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13708,7</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700" dirty="0" smtClean="0">
                          <a:latin typeface="Times New Roman"/>
                          <a:ea typeface="Times New Roman"/>
                          <a:cs typeface="Times New Roman"/>
                        </a:rPr>
                        <a:t>13351,8</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latin typeface="Times New Roman"/>
                          <a:ea typeface="Times New Roman"/>
                          <a:cs typeface="Times New Roman"/>
                        </a:rPr>
                        <a:t>18950,3</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latin typeface="Times New Roman"/>
                          <a:ea typeface="Times New Roman"/>
                          <a:cs typeface="Times New Roman"/>
                        </a:rPr>
                        <a:t>7316,5</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lnSpc>
                          <a:spcPct val="115000"/>
                        </a:lnSpc>
                        <a:spcAft>
                          <a:spcPts val="0"/>
                        </a:spcAft>
                      </a:pPr>
                      <a:r>
                        <a:rPr lang="ru-RU" sz="900" dirty="0" smtClean="0">
                          <a:latin typeface="Times New Roman"/>
                          <a:ea typeface="Times New Roman"/>
                          <a:cs typeface="Times New Roman"/>
                        </a:rPr>
                        <a:t>7058,4</a:t>
                      </a:r>
                      <a:endParaRPr lang="ru-RU" sz="900" dirty="0">
                        <a:latin typeface="Times New Roman"/>
                        <a:ea typeface="Times New Roman"/>
                        <a:cs typeface="Times New Roman"/>
                      </a:endParaRPr>
                    </a:p>
                  </a:txBody>
                  <a:tcPr marL="58967" marR="5896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587731537"/>
      </p:ext>
    </p:extLst>
  </p:cSld>
  <p:clrMapOvr>
    <a:masterClrMapping/>
  </p:clrMapOvr>
  <p:transition>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60338"/>
            <a:ext cx="8458200" cy="754062"/>
          </a:xfrm>
        </p:spPr>
        <p:txBody>
          <a:bodyPr>
            <a:normAutofit/>
          </a:bodyPr>
          <a:lstStyle/>
          <a:p>
            <a:pPr algn="ctr"/>
            <a:r>
              <a:rPr lang="ru-RU" dirty="0" smtClean="0">
                <a:latin typeface="Times New Roman" panose="02020603050405020304" pitchFamily="18" charset="0"/>
                <a:cs typeface="Times New Roman" panose="02020603050405020304" pitchFamily="18" charset="0"/>
              </a:rPr>
              <a:t>РАСХОДЫ БЮДЖЕТА </a:t>
            </a:r>
            <a:endParaRPr lang="ru-RU" dirty="0">
              <a:latin typeface="Times New Roman" panose="02020603050405020304" pitchFamily="18" charset="0"/>
              <a:cs typeface="Times New Roman" panose="02020603050405020304" pitchFamily="18" charset="0"/>
            </a:endParaRPr>
          </a:p>
        </p:txBody>
      </p:sp>
      <p:sp>
        <p:nvSpPr>
          <p:cNvPr id="3" name="Содержимое 2"/>
          <p:cNvSpPr>
            <a:spLocks noGrp="1"/>
          </p:cNvSpPr>
          <p:nvPr>
            <p:ph idx="1"/>
          </p:nvPr>
        </p:nvSpPr>
        <p:spPr>
          <a:xfrm>
            <a:off x="431275" y="3287209"/>
            <a:ext cx="8544773" cy="1984587"/>
          </a:xfrm>
        </p:spPr>
        <p:txBody>
          <a:bodyPr/>
          <a:lstStyle/>
          <a:p>
            <a:pPr algn="ctr">
              <a:buNone/>
            </a:pPr>
            <a:r>
              <a:rPr lang="ru-RU" i="1" dirty="0" smtClean="0">
                <a:latin typeface="Times New Roman" panose="02020603050405020304" pitchFamily="18" charset="0"/>
                <a:cs typeface="Times New Roman" panose="02020603050405020304" pitchFamily="18" charset="0"/>
              </a:rPr>
              <a:t>На какие цели расходуются средства бюджета?</a:t>
            </a:r>
          </a:p>
          <a:p>
            <a:pPr algn="ctr">
              <a:buNone/>
            </a:pPr>
            <a:endParaRPr lang="ru-RU" i="1" dirty="0" smtClean="0"/>
          </a:p>
          <a:p>
            <a:r>
              <a:rPr lang="ru-RU" sz="1400" dirty="0" smtClean="0">
                <a:latin typeface="Times New Roman" pitchFamily="18" charset="0"/>
                <a:cs typeface="Times New Roman" pitchFamily="18" charset="0"/>
              </a:rPr>
              <a:t>На функционирование учреждений социальной сферы ( культуры, физкультуры и </a:t>
            </a:r>
            <a:r>
              <a:rPr lang="ru-RU" sz="1400" dirty="0">
                <a:latin typeface="Times New Roman" pitchFamily="18" charset="0"/>
                <a:cs typeface="Times New Roman" pitchFamily="18" charset="0"/>
              </a:rPr>
              <a:t>спорта и др</a:t>
            </a:r>
            <a:r>
              <a:rPr lang="ru-RU" sz="1400" dirty="0" smtClean="0">
                <a:latin typeface="Times New Roman" pitchFamily="18" charset="0"/>
                <a:cs typeface="Times New Roman" pitchFamily="18" charset="0"/>
              </a:rPr>
              <a:t>.) и органов </a:t>
            </a:r>
            <a:r>
              <a:rPr lang="ru-RU" sz="1400" dirty="0">
                <a:latin typeface="Times New Roman" pitchFamily="18" charset="0"/>
                <a:cs typeface="Times New Roman" pitchFamily="18" charset="0"/>
              </a:rPr>
              <a:t>местного </a:t>
            </a:r>
            <a:r>
              <a:rPr lang="ru-RU" sz="1400" dirty="0" smtClean="0">
                <a:latin typeface="Times New Roman" pitchFamily="18" charset="0"/>
                <a:cs typeface="Times New Roman" pitchFamily="18" charset="0"/>
              </a:rPr>
              <a:t>самоуправления;</a:t>
            </a:r>
          </a:p>
          <a:p>
            <a:r>
              <a:rPr lang="ru-RU" sz="1400" dirty="0" smtClean="0">
                <a:latin typeface="Times New Roman" pitchFamily="18" charset="0"/>
                <a:cs typeface="Times New Roman" pitchFamily="18" charset="0"/>
              </a:rPr>
              <a:t>На выполнение передаваемых государственных полномочий Российской Федерации</a:t>
            </a:r>
          </a:p>
        </p:txBody>
      </p:sp>
      <p:sp>
        <p:nvSpPr>
          <p:cNvPr id="4" name="Номер слайда 3"/>
          <p:cNvSpPr>
            <a:spLocks noGrp="1"/>
          </p:cNvSpPr>
          <p:nvPr>
            <p:ph type="sldNum" sz="quarter" idx="10"/>
          </p:nvPr>
        </p:nvSpPr>
        <p:spPr/>
        <p:txBody>
          <a:bodyPr/>
          <a:lstStyle/>
          <a:p>
            <a:pPr>
              <a:defRPr/>
            </a:pPr>
            <a:fld id="{67FD1E93-168C-4E3F-B839-29F00AE4705B}" type="slidenum">
              <a:rPr lang="ru-RU" smtClean="0"/>
              <a:pPr>
                <a:defRPr/>
              </a:pPr>
              <a:t>12</a:t>
            </a:fld>
            <a:endParaRPr lang="ru-RU" dirty="0"/>
          </a:p>
        </p:txBody>
      </p:sp>
      <p:sp>
        <p:nvSpPr>
          <p:cNvPr id="6" name="Заголовок 1"/>
          <p:cNvSpPr txBox="1">
            <a:spLocks/>
          </p:cNvSpPr>
          <p:nvPr/>
        </p:nvSpPr>
        <p:spPr>
          <a:xfrm>
            <a:off x="476250" y="914400"/>
            <a:ext cx="8458200" cy="2141316"/>
          </a:xfrm>
          <a:prstGeom prst="rect">
            <a:avLst/>
          </a:prstGeom>
          <a:effectLst>
            <a:outerShdw blurRad="25400" dist="25400" dir="2400000" algn="ctr" rotWithShape="0">
              <a:schemeClr val="tx1">
                <a:lumMod val="65000"/>
                <a:lumOff val="35000"/>
                <a:alpha val="71000"/>
              </a:schemeClr>
            </a:outerShdw>
          </a:effectLst>
        </p:spPr>
        <p:txBody>
          <a:bodyPr vert="horz" lIns="91440" tIns="45720" rIns="91440" bIns="45720" rtlCol="0" anchor="ctr">
            <a:noAutofit/>
          </a:bodyPr>
          <a:lstStyle/>
          <a:p>
            <a:pPr lvl="0" algn="just">
              <a:defRPr/>
            </a:pPr>
            <a:r>
              <a:rPr kumimoji="0" lang="ru-RU" i="0" u="none" strike="noStrike" kern="1200" cap="none" spc="0" normalizeH="0" baseline="0" noProof="0" dirty="0" smtClean="0">
                <a:ln>
                  <a:noFill/>
                </a:ln>
                <a:uLnTx/>
                <a:uFillTx/>
                <a:latin typeface="Times New Roman" panose="02020603050405020304" pitchFamily="18" charset="0"/>
                <a:ea typeface="+mj-ea"/>
                <a:cs typeface="Times New Roman" pitchFamily="18" charset="0"/>
              </a:rPr>
              <a:t>Расходы бюджета - это средства, выплачиваемые из бюджета на реализацию расходных обязательств </a:t>
            </a:r>
            <a:r>
              <a:rPr kumimoji="0" lang="ru-RU" i="0" u="none" strike="noStrike" kern="1200" cap="none" spc="0" normalizeH="0" baseline="0" noProof="0" dirty="0" err="1" smtClean="0">
                <a:ln>
                  <a:noFill/>
                </a:ln>
                <a:uLnTx/>
                <a:uFillTx/>
                <a:latin typeface="Times New Roman" panose="02020603050405020304" pitchFamily="18" charset="0"/>
                <a:ea typeface="+mj-ea"/>
                <a:cs typeface="Times New Roman" pitchFamily="18" charset="0"/>
              </a:rPr>
              <a:t>Колобовского</a:t>
            </a:r>
            <a:r>
              <a:rPr kumimoji="0" lang="ru-RU" i="0" u="none" strike="noStrike" kern="1200" cap="none" spc="0" normalizeH="0" baseline="0" noProof="0" dirty="0" smtClean="0">
                <a:ln>
                  <a:noFill/>
                </a:ln>
                <a:uLnTx/>
                <a:uFillTx/>
                <a:latin typeface="Times New Roman" panose="02020603050405020304" pitchFamily="18" charset="0"/>
                <a:ea typeface="+mj-ea"/>
                <a:cs typeface="Times New Roman" pitchFamily="18" charset="0"/>
              </a:rPr>
              <a:t> городского поселения, то есть расходов, необходимость которых установлена </a:t>
            </a:r>
            <a:r>
              <a:rPr lang="ru-RU" dirty="0">
                <a:latin typeface="Times New Roman" panose="02020603050405020304" pitchFamily="18" charset="0"/>
                <a:cs typeface="Times New Roman" panose="02020603050405020304" pitchFamily="18" charset="0"/>
              </a:rPr>
              <a:t>муниципальными правовыми актами органов местного самоуправления в соответствии с федеральными </a:t>
            </a:r>
            <a:r>
              <a:rPr lang="ru-RU" dirty="0" smtClean="0">
                <a:latin typeface="Times New Roman" panose="02020603050405020304" pitchFamily="18" charset="0"/>
                <a:cs typeface="Times New Roman" panose="02020603050405020304" pitchFamily="18" charset="0"/>
              </a:rPr>
              <a:t>законами, законами </a:t>
            </a:r>
            <a:r>
              <a:rPr lang="ru-RU" dirty="0">
                <a:latin typeface="Times New Roman" panose="02020603050405020304" pitchFamily="18" charset="0"/>
                <a:cs typeface="Times New Roman" panose="02020603050405020304" pitchFamily="18" charset="0"/>
              </a:rPr>
              <a:t>субъекта Российской </a:t>
            </a:r>
            <a:r>
              <a:rPr lang="ru-RU" dirty="0" smtClean="0">
                <a:latin typeface="Times New Roman" panose="02020603050405020304" pitchFamily="18" charset="0"/>
                <a:cs typeface="Times New Roman" panose="02020603050405020304" pitchFamily="18" charset="0"/>
              </a:rPr>
              <a:t>Федерации.</a:t>
            </a:r>
            <a:endParaRPr kumimoji="0" lang="ru-RU" i="0" u="none" strike="noStrike" kern="1200" cap="none" spc="0" normalizeH="0" baseline="0" noProof="0" dirty="0">
              <a:ln>
                <a:noFill/>
              </a:ln>
              <a:uLnTx/>
              <a:uFillTx/>
              <a:latin typeface="Times New Roman" pitchFamily="18" charset="0"/>
              <a:ea typeface="+mj-ea"/>
              <a:cs typeface="Times New Roman" pitchFamily="18" charset="0"/>
            </a:endParaRPr>
          </a:p>
        </p:txBody>
      </p:sp>
      <p:pic>
        <p:nvPicPr>
          <p:cNvPr id="17412" name="Picture 4" descr="http://fotohomka.ru/images/Oct/28/f7c74d9322439fdc71d0820b5963d959/mini_5.jpg"/>
          <p:cNvPicPr>
            <a:picLocks noChangeAspect="1" noChangeArrowheads="1"/>
          </p:cNvPicPr>
          <p:nvPr/>
        </p:nvPicPr>
        <p:blipFill>
          <a:blip r:embed="rId3" cstate="print"/>
          <a:srcRect/>
          <a:stretch>
            <a:fillRect/>
          </a:stretch>
        </p:blipFill>
        <p:spPr bwMode="auto">
          <a:xfrm>
            <a:off x="340126" y="5490410"/>
            <a:ext cx="1068796" cy="1196139"/>
          </a:xfrm>
          <a:prstGeom prst="rect">
            <a:avLst/>
          </a:prstGeom>
          <a:noFill/>
        </p:spPr>
      </p:pic>
      <p:pic>
        <p:nvPicPr>
          <p:cNvPr id="17414" name="Picture 6" descr="http://chelnews.com/uploads/posts/2012-11/1352177962_chelovechek_i_meshki_dol.jpg"/>
          <p:cNvPicPr>
            <a:picLocks noChangeAspect="1" noChangeArrowheads="1"/>
          </p:cNvPicPr>
          <p:nvPr/>
        </p:nvPicPr>
        <p:blipFill>
          <a:blip r:embed="rId4" cstate="print"/>
          <a:srcRect/>
          <a:stretch>
            <a:fillRect/>
          </a:stretch>
        </p:blipFill>
        <p:spPr bwMode="auto">
          <a:xfrm>
            <a:off x="4621686" y="5019869"/>
            <a:ext cx="1392725" cy="1326405"/>
          </a:xfrm>
          <a:prstGeom prst="rect">
            <a:avLst/>
          </a:prstGeom>
          <a:noFill/>
        </p:spPr>
      </p:pic>
      <p:pic>
        <p:nvPicPr>
          <p:cNvPr id="17416" name="Picture 8" descr="http://dist.school688.ru/uploads/images/chudiki/3d-chelovechek-34.jpg"/>
          <p:cNvPicPr>
            <a:picLocks noChangeAspect="1" noChangeArrowheads="1"/>
          </p:cNvPicPr>
          <p:nvPr/>
        </p:nvPicPr>
        <p:blipFill>
          <a:blip r:embed="rId5" cstate="print"/>
          <a:srcRect/>
          <a:stretch>
            <a:fillRect/>
          </a:stretch>
        </p:blipFill>
        <p:spPr bwMode="auto">
          <a:xfrm>
            <a:off x="6200807" y="5411754"/>
            <a:ext cx="1151715" cy="1194319"/>
          </a:xfrm>
          <a:prstGeom prst="rect">
            <a:avLst/>
          </a:prstGeom>
          <a:noFill/>
        </p:spPr>
      </p:pic>
      <p:pic>
        <p:nvPicPr>
          <p:cNvPr id="17418" name="Picture 10" descr="http://hq-wallpapers.ru/wallpapers/2/hq-wallpapers_ru_abstraction3d_5645_1280x1024.jpg"/>
          <p:cNvPicPr>
            <a:picLocks noChangeAspect="1" noChangeArrowheads="1"/>
          </p:cNvPicPr>
          <p:nvPr/>
        </p:nvPicPr>
        <p:blipFill>
          <a:blip r:embed="rId6" cstate="print"/>
          <a:srcRect/>
          <a:stretch>
            <a:fillRect/>
          </a:stretch>
        </p:blipFill>
        <p:spPr bwMode="auto">
          <a:xfrm>
            <a:off x="7589487" y="4926563"/>
            <a:ext cx="1283925" cy="1492143"/>
          </a:xfrm>
          <a:prstGeom prst="rect">
            <a:avLst/>
          </a:prstGeom>
          <a:noFill/>
        </p:spPr>
      </p:pic>
      <p:pic>
        <p:nvPicPr>
          <p:cNvPr id="17420" name="Picture 12" descr="http://oribel-biznes.ru/wp-content/uploads/2012/06/%D1%87%D0%B5%D0%BB%D0%BE%D0%B2%D0%B5%D1%87%D0%B5%D0%BA-%D1%81-%D0%BA%D0%BE%D0%BC%D0%BF%D1%8C%D1%8E%D1%82%D0%B5%D1%80%D0%BE%D0%BC-200x200.jpg"/>
          <p:cNvPicPr>
            <a:picLocks noChangeAspect="1" noChangeArrowheads="1"/>
          </p:cNvPicPr>
          <p:nvPr/>
        </p:nvPicPr>
        <p:blipFill>
          <a:blip r:embed="rId7"/>
          <a:srcRect/>
          <a:stretch>
            <a:fillRect/>
          </a:stretch>
        </p:blipFill>
        <p:spPr bwMode="auto">
          <a:xfrm>
            <a:off x="1698170" y="5075853"/>
            <a:ext cx="1194318" cy="1277876"/>
          </a:xfrm>
          <a:prstGeom prst="rect">
            <a:avLst/>
          </a:prstGeom>
          <a:noFill/>
        </p:spPr>
      </p:pic>
      <p:pic>
        <p:nvPicPr>
          <p:cNvPr id="17422" name="Picture 14" descr="Картинки по запросу человечки для презентации"/>
          <p:cNvPicPr>
            <a:picLocks noChangeAspect="1" noChangeArrowheads="1"/>
          </p:cNvPicPr>
          <p:nvPr/>
        </p:nvPicPr>
        <p:blipFill>
          <a:blip r:embed="rId8"/>
          <a:srcRect/>
          <a:stretch>
            <a:fillRect/>
          </a:stretch>
        </p:blipFill>
        <p:spPr bwMode="auto">
          <a:xfrm>
            <a:off x="3144417" y="5444992"/>
            <a:ext cx="1156996" cy="1203459"/>
          </a:xfrm>
          <a:prstGeom prst="rect">
            <a:avLst/>
          </a:prstGeom>
          <a:noFill/>
        </p:spPr>
      </p:pic>
    </p:spTree>
  </p:cSld>
  <p:clrMapOvr>
    <a:masterClrMapping/>
  </p:clrMapOvr>
  <p:transition>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75759" y="81023"/>
            <a:ext cx="7845965" cy="937549"/>
          </a:xfrm>
        </p:spPr>
        <p:txBody>
          <a:bodyPr>
            <a:noAutofit/>
          </a:bodyPr>
          <a:lstStyle/>
          <a:p>
            <a:pPr algn="ctr"/>
            <a:r>
              <a:rPr lang="ru-RU" sz="1800" b="1" dirty="0" smtClean="0">
                <a:solidFill>
                  <a:schemeClr val="accent6">
                    <a:lumMod val="50000"/>
                  </a:schemeClr>
                </a:solidFill>
                <a:latin typeface="Times New Roman" pitchFamily="18" charset="0"/>
                <a:cs typeface="Times New Roman" pitchFamily="18" charset="0"/>
              </a:rPr>
              <a:t>Структура расходов бюджета Колобовского городского поселения на 2023год и плановый период 2024-2025годов</a:t>
            </a:r>
            <a:endParaRPr lang="ru-RU" sz="1800" b="1" dirty="0">
              <a:solidFill>
                <a:schemeClr val="accent6">
                  <a:lumMod val="50000"/>
                </a:schemeClr>
              </a:solidFill>
              <a:latin typeface="Times New Roman" pitchFamily="18" charset="0"/>
              <a:cs typeface="Times New Roman" pitchFamily="18" charset="0"/>
            </a:endParaRPr>
          </a:p>
        </p:txBody>
      </p:sp>
      <p:pic>
        <p:nvPicPr>
          <p:cNvPr id="7" name="Picture 8" descr="Долг"/>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7460779" y="1163782"/>
            <a:ext cx="647700" cy="4841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 name="Picture 9" descr="ЖКХ"/>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3645467" y="1126594"/>
            <a:ext cx="719137" cy="5032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 name="Picture 12" descr="Культура"/>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4914451" y="1079806"/>
            <a:ext cx="720725" cy="5064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2" name="Picture 14" descr="нац"/>
          <p:cNvPicPr>
            <a:picLocks noChangeAspect="1" noChangeArrowheads="1"/>
          </p:cNvPicPr>
          <p:nvPr/>
        </p:nvPicPr>
        <p:blipFill>
          <a:blip r:embed="rId5">
            <a:extLst>
              <a:ext uri="{28A0092B-C50C-407E-A947-70E740481C1C}">
                <a14:useLocalDpi xmlns="" xmlns:a14="http://schemas.microsoft.com/office/drawing/2010/main" val="0"/>
              </a:ext>
            </a:extLst>
          </a:blip>
          <a:srcRect/>
          <a:stretch>
            <a:fillRect/>
          </a:stretch>
        </p:blipFill>
        <p:spPr bwMode="auto">
          <a:xfrm>
            <a:off x="1281182" y="1135595"/>
            <a:ext cx="647700" cy="4889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3" name="Picture 15" descr="нац"/>
          <p:cNvPicPr>
            <a:picLocks noChangeAspect="1" noChangeArrowheads="1"/>
          </p:cNvPicPr>
          <p:nvPr/>
        </p:nvPicPr>
        <p:blipFill>
          <a:blip r:embed="rId6">
            <a:extLst>
              <a:ext uri="{28A0092B-C50C-407E-A947-70E740481C1C}">
                <a14:useLocalDpi xmlns="" xmlns:a14="http://schemas.microsoft.com/office/drawing/2010/main" val="0"/>
              </a:ext>
            </a:extLst>
          </a:blip>
          <a:srcRect/>
          <a:stretch>
            <a:fillRect/>
          </a:stretch>
        </p:blipFill>
        <p:spPr bwMode="auto">
          <a:xfrm>
            <a:off x="2262869" y="1163782"/>
            <a:ext cx="647700" cy="4762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 name="Picture 17" descr="Общегос-е"/>
          <p:cNvPicPr>
            <a:picLocks noChangeAspect="1" noChangeArrowheads="1"/>
          </p:cNvPicPr>
          <p:nvPr/>
        </p:nvPicPr>
        <p:blipFill>
          <a:blip r:embed="rId7">
            <a:extLst>
              <a:ext uri="{28A0092B-C50C-407E-A947-70E740481C1C}">
                <a14:useLocalDpi xmlns="" xmlns:a14="http://schemas.microsoft.com/office/drawing/2010/main" val="0"/>
              </a:ext>
            </a:extLst>
          </a:blip>
          <a:srcRect/>
          <a:stretch>
            <a:fillRect/>
          </a:stretch>
        </p:blipFill>
        <p:spPr bwMode="auto">
          <a:xfrm>
            <a:off x="149343" y="1177291"/>
            <a:ext cx="719137" cy="5032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19" descr="Соц"/>
          <p:cNvPicPr>
            <a:picLocks noChangeAspect="1" noChangeArrowheads="1"/>
          </p:cNvPicPr>
          <p:nvPr/>
        </p:nvPicPr>
        <p:blipFill>
          <a:blip r:embed="rId8">
            <a:extLst>
              <a:ext uri="{28A0092B-C50C-407E-A947-70E740481C1C}">
                <a14:useLocalDpi xmlns="" xmlns:a14="http://schemas.microsoft.com/office/drawing/2010/main" val="0"/>
              </a:ext>
            </a:extLst>
          </a:blip>
          <a:srcRect/>
          <a:stretch>
            <a:fillRect/>
          </a:stretch>
        </p:blipFill>
        <p:spPr bwMode="auto">
          <a:xfrm>
            <a:off x="6115230" y="1070476"/>
            <a:ext cx="788987" cy="5365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8" name="Text Box 21"/>
          <p:cNvSpPr txBox="1">
            <a:spLocks noChangeArrowheads="1"/>
          </p:cNvSpPr>
          <p:nvPr/>
        </p:nvSpPr>
        <p:spPr bwMode="auto">
          <a:xfrm>
            <a:off x="90799" y="1920242"/>
            <a:ext cx="1079500" cy="369332"/>
          </a:xfrm>
          <a:prstGeom prst="rect">
            <a:avLst/>
          </a:prstGeom>
          <a:solidFill>
            <a:srgbClr val="DDDDDD"/>
          </a:solidFill>
          <a:ln w="2857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defPPr>
              <a:defRPr lang="ru-RU"/>
            </a:defPPr>
            <a:lvl1pPr algn="ctr" rtl="0" fontAlgn="base">
              <a:spcBef>
                <a:spcPct val="0"/>
              </a:spcBef>
              <a:spcAft>
                <a:spcPct val="0"/>
              </a:spcAft>
              <a:defRPr sz="900" kern="1200">
                <a:solidFill>
                  <a:schemeClr val="tx1"/>
                </a:solidFill>
                <a:latin typeface="Arial" charset="0"/>
                <a:ea typeface="+mn-ea"/>
                <a:cs typeface="+mn-cs"/>
              </a:defRPr>
            </a:lvl1pPr>
            <a:lvl2pPr marL="457200" algn="ctr" rtl="0" fontAlgn="base">
              <a:spcBef>
                <a:spcPct val="0"/>
              </a:spcBef>
              <a:spcAft>
                <a:spcPct val="0"/>
              </a:spcAft>
              <a:defRPr sz="900" kern="1200">
                <a:solidFill>
                  <a:schemeClr val="tx1"/>
                </a:solidFill>
                <a:latin typeface="Arial" charset="0"/>
                <a:ea typeface="+mn-ea"/>
                <a:cs typeface="+mn-cs"/>
              </a:defRPr>
            </a:lvl2pPr>
            <a:lvl3pPr marL="914400" algn="ctr" rtl="0" fontAlgn="base">
              <a:spcBef>
                <a:spcPct val="0"/>
              </a:spcBef>
              <a:spcAft>
                <a:spcPct val="0"/>
              </a:spcAft>
              <a:defRPr sz="900" kern="1200">
                <a:solidFill>
                  <a:schemeClr val="tx1"/>
                </a:solidFill>
                <a:latin typeface="Arial" charset="0"/>
                <a:ea typeface="+mn-ea"/>
                <a:cs typeface="+mn-cs"/>
              </a:defRPr>
            </a:lvl3pPr>
            <a:lvl4pPr marL="1371600" algn="ctr" rtl="0" fontAlgn="base">
              <a:spcBef>
                <a:spcPct val="0"/>
              </a:spcBef>
              <a:spcAft>
                <a:spcPct val="0"/>
              </a:spcAft>
              <a:defRPr sz="900" kern="1200">
                <a:solidFill>
                  <a:schemeClr val="tx1"/>
                </a:solidFill>
                <a:latin typeface="Arial" charset="0"/>
                <a:ea typeface="+mn-ea"/>
                <a:cs typeface="+mn-cs"/>
              </a:defRPr>
            </a:lvl4pPr>
            <a:lvl5pPr marL="1828800" algn="ctr" rtl="0" fontAlgn="base">
              <a:spcBef>
                <a:spcPct val="0"/>
              </a:spcBef>
              <a:spcAft>
                <a:spcPct val="0"/>
              </a:spcAft>
              <a:defRPr sz="900" kern="1200">
                <a:solidFill>
                  <a:schemeClr val="tx1"/>
                </a:solidFill>
                <a:latin typeface="Arial" charset="0"/>
                <a:ea typeface="+mn-ea"/>
                <a:cs typeface="+mn-cs"/>
              </a:defRPr>
            </a:lvl5pPr>
            <a:lvl6pPr marL="2286000" algn="l" defTabSz="914400" rtl="0" eaLnBrk="1" latinLnBrk="0" hangingPunct="1">
              <a:defRPr sz="900" kern="1200">
                <a:solidFill>
                  <a:schemeClr val="tx1"/>
                </a:solidFill>
                <a:latin typeface="Arial" charset="0"/>
                <a:ea typeface="+mn-ea"/>
                <a:cs typeface="+mn-cs"/>
              </a:defRPr>
            </a:lvl6pPr>
            <a:lvl7pPr marL="2743200" algn="l" defTabSz="914400" rtl="0" eaLnBrk="1" latinLnBrk="0" hangingPunct="1">
              <a:defRPr sz="900" kern="1200">
                <a:solidFill>
                  <a:schemeClr val="tx1"/>
                </a:solidFill>
                <a:latin typeface="Arial" charset="0"/>
                <a:ea typeface="+mn-ea"/>
                <a:cs typeface="+mn-cs"/>
              </a:defRPr>
            </a:lvl7pPr>
            <a:lvl8pPr marL="3200400" algn="l" defTabSz="914400" rtl="0" eaLnBrk="1" latinLnBrk="0" hangingPunct="1">
              <a:defRPr sz="900" kern="1200">
                <a:solidFill>
                  <a:schemeClr val="tx1"/>
                </a:solidFill>
                <a:latin typeface="Arial" charset="0"/>
                <a:ea typeface="+mn-ea"/>
                <a:cs typeface="+mn-cs"/>
              </a:defRPr>
            </a:lvl8pPr>
            <a:lvl9pPr marL="3657600" algn="l" defTabSz="914400" rtl="0" eaLnBrk="1" latinLnBrk="0" hangingPunct="1">
              <a:defRPr sz="900" kern="1200">
                <a:solidFill>
                  <a:schemeClr val="tx1"/>
                </a:solidFill>
                <a:latin typeface="Arial" charset="0"/>
                <a:ea typeface="+mn-ea"/>
                <a:cs typeface="+mn-cs"/>
              </a:defRPr>
            </a:lvl9pPr>
          </a:lstStyle>
          <a:p>
            <a:pPr eaLnBrk="1" hangingPunct="1">
              <a:spcBef>
                <a:spcPct val="50000"/>
              </a:spcBef>
            </a:pPr>
            <a:r>
              <a:rPr lang="ru-RU" altLang="ru-RU" b="1" dirty="0">
                <a:latin typeface="Times New Roman" pitchFamily="18" charset="0"/>
                <a:cs typeface="Times New Roman" pitchFamily="18" charset="0"/>
              </a:rPr>
              <a:t>Общегосударст-венные вопрос</a:t>
            </a:r>
            <a:r>
              <a:rPr lang="ru-RU" altLang="ru-RU" b="1" dirty="0">
                <a:latin typeface="Times New Roman" pitchFamily="18" charset="0"/>
              </a:rPr>
              <a:t>ы</a:t>
            </a:r>
          </a:p>
        </p:txBody>
      </p:sp>
      <p:sp>
        <p:nvSpPr>
          <p:cNvPr id="19" name="Text Box 26"/>
          <p:cNvSpPr txBox="1">
            <a:spLocks noChangeArrowheads="1"/>
          </p:cNvSpPr>
          <p:nvPr/>
        </p:nvSpPr>
        <p:spPr bwMode="auto">
          <a:xfrm>
            <a:off x="899693" y="2435290"/>
            <a:ext cx="1442291" cy="655134"/>
          </a:xfrm>
          <a:prstGeom prst="rect">
            <a:avLst/>
          </a:prstGeom>
          <a:solidFill>
            <a:srgbClr val="DDDDDD"/>
          </a:solidFill>
          <a:ln w="2857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defPPr>
              <a:defRPr lang="ru-RU"/>
            </a:defPPr>
            <a:lvl1pPr algn="ctr" rtl="0" fontAlgn="base">
              <a:spcBef>
                <a:spcPct val="0"/>
              </a:spcBef>
              <a:spcAft>
                <a:spcPct val="0"/>
              </a:spcAft>
              <a:defRPr sz="900" kern="1200">
                <a:solidFill>
                  <a:schemeClr val="tx1"/>
                </a:solidFill>
                <a:latin typeface="Arial" charset="0"/>
                <a:ea typeface="+mn-ea"/>
                <a:cs typeface="+mn-cs"/>
              </a:defRPr>
            </a:lvl1pPr>
            <a:lvl2pPr marL="457200" algn="ctr" rtl="0" fontAlgn="base">
              <a:spcBef>
                <a:spcPct val="0"/>
              </a:spcBef>
              <a:spcAft>
                <a:spcPct val="0"/>
              </a:spcAft>
              <a:defRPr sz="900" kern="1200">
                <a:solidFill>
                  <a:schemeClr val="tx1"/>
                </a:solidFill>
                <a:latin typeface="Arial" charset="0"/>
                <a:ea typeface="+mn-ea"/>
                <a:cs typeface="+mn-cs"/>
              </a:defRPr>
            </a:lvl2pPr>
            <a:lvl3pPr marL="914400" algn="ctr" rtl="0" fontAlgn="base">
              <a:spcBef>
                <a:spcPct val="0"/>
              </a:spcBef>
              <a:spcAft>
                <a:spcPct val="0"/>
              </a:spcAft>
              <a:defRPr sz="900" kern="1200">
                <a:solidFill>
                  <a:schemeClr val="tx1"/>
                </a:solidFill>
                <a:latin typeface="Arial" charset="0"/>
                <a:ea typeface="+mn-ea"/>
                <a:cs typeface="+mn-cs"/>
              </a:defRPr>
            </a:lvl3pPr>
            <a:lvl4pPr marL="1371600" algn="ctr" rtl="0" fontAlgn="base">
              <a:spcBef>
                <a:spcPct val="0"/>
              </a:spcBef>
              <a:spcAft>
                <a:spcPct val="0"/>
              </a:spcAft>
              <a:defRPr sz="900" kern="1200">
                <a:solidFill>
                  <a:schemeClr val="tx1"/>
                </a:solidFill>
                <a:latin typeface="Arial" charset="0"/>
                <a:ea typeface="+mn-ea"/>
                <a:cs typeface="+mn-cs"/>
              </a:defRPr>
            </a:lvl4pPr>
            <a:lvl5pPr marL="1828800" algn="ctr" rtl="0" fontAlgn="base">
              <a:spcBef>
                <a:spcPct val="0"/>
              </a:spcBef>
              <a:spcAft>
                <a:spcPct val="0"/>
              </a:spcAft>
              <a:defRPr sz="900" kern="1200">
                <a:solidFill>
                  <a:schemeClr val="tx1"/>
                </a:solidFill>
                <a:latin typeface="Arial" charset="0"/>
                <a:ea typeface="+mn-ea"/>
                <a:cs typeface="+mn-cs"/>
              </a:defRPr>
            </a:lvl5pPr>
            <a:lvl6pPr marL="2286000" algn="l" defTabSz="914400" rtl="0" eaLnBrk="1" latinLnBrk="0" hangingPunct="1">
              <a:defRPr sz="900" kern="1200">
                <a:solidFill>
                  <a:schemeClr val="tx1"/>
                </a:solidFill>
                <a:latin typeface="Arial" charset="0"/>
                <a:ea typeface="+mn-ea"/>
                <a:cs typeface="+mn-cs"/>
              </a:defRPr>
            </a:lvl6pPr>
            <a:lvl7pPr marL="2743200" algn="l" defTabSz="914400" rtl="0" eaLnBrk="1" latinLnBrk="0" hangingPunct="1">
              <a:defRPr sz="900" kern="1200">
                <a:solidFill>
                  <a:schemeClr val="tx1"/>
                </a:solidFill>
                <a:latin typeface="Arial" charset="0"/>
                <a:ea typeface="+mn-ea"/>
                <a:cs typeface="+mn-cs"/>
              </a:defRPr>
            </a:lvl7pPr>
            <a:lvl8pPr marL="3200400" algn="l" defTabSz="914400" rtl="0" eaLnBrk="1" latinLnBrk="0" hangingPunct="1">
              <a:defRPr sz="900" kern="1200">
                <a:solidFill>
                  <a:schemeClr val="tx1"/>
                </a:solidFill>
                <a:latin typeface="Arial" charset="0"/>
                <a:ea typeface="+mn-ea"/>
                <a:cs typeface="+mn-cs"/>
              </a:defRPr>
            </a:lvl8pPr>
            <a:lvl9pPr marL="3657600" algn="l" defTabSz="914400" rtl="0" eaLnBrk="1" latinLnBrk="0" hangingPunct="1">
              <a:defRPr sz="900" kern="1200">
                <a:solidFill>
                  <a:schemeClr val="tx1"/>
                </a:solidFill>
                <a:latin typeface="Arial" charset="0"/>
                <a:ea typeface="+mn-ea"/>
                <a:cs typeface="+mn-cs"/>
              </a:defRPr>
            </a:lvl9pPr>
          </a:lstStyle>
          <a:p>
            <a:pPr eaLnBrk="1" hangingPunct="1">
              <a:spcBef>
                <a:spcPct val="50000"/>
              </a:spcBef>
            </a:pPr>
            <a:r>
              <a:rPr lang="ru-RU" altLang="ru-RU" b="1" dirty="0">
                <a:latin typeface="Times New Roman" pitchFamily="18" charset="0"/>
              </a:rPr>
              <a:t>Национальная безопасность и правоохранительная деятельность</a:t>
            </a:r>
          </a:p>
        </p:txBody>
      </p:sp>
      <p:sp>
        <p:nvSpPr>
          <p:cNvPr id="20" name="Text Box 28"/>
          <p:cNvSpPr txBox="1">
            <a:spLocks noChangeArrowheads="1"/>
          </p:cNvSpPr>
          <p:nvPr/>
        </p:nvSpPr>
        <p:spPr bwMode="auto">
          <a:xfrm>
            <a:off x="2062064" y="1931436"/>
            <a:ext cx="961053" cy="369332"/>
          </a:xfrm>
          <a:prstGeom prst="rect">
            <a:avLst/>
          </a:prstGeom>
          <a:solidFill>
            <a:srgbClr val="DDDDDD"/>
          </a:solidFill>
          <a:ln w="2857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defPPr>
              <a:defRPr lang="ru-RU"/>
            </a:defPPr>
            <a:lvl1pPr algn="ctr" rtl="0" fontAlgn="base">
              <a:spcBef>
                <a:spcPct val="0"/>
              </a:spcBef>
              <a:spcAft>
                <a:spcPct val="0"/>
              </a:spcAft>
              <a:defRPr sz="900" kern="1200">
                <a:solidFill>
                  <a:schemeClr val="tx1"/>
                </a:solidFill>
                <a:latin typeface="Arial" charset="0"/>
                <a:ea typeface="+mn-ea"/>
                <a:cs typeface="+mn-cs"/>
              </a:defRPr>
            </a:lvl1pPr>
            <a:lvl2pPr marL="457200" algn="ctr" rtl="0" fontAlgn="base">
              <a:spcBef>
                <a:spcPct val="0"/>
              </a:spcBef>
              <a:spcAft>
                <a:spcPct val="0"/>
              </a:spcAft>
              <a:defRPr sz="900" kern="1200">
                <a:solidFill>
                  <a:schemeClr val="tx1"/>
                </a:solidFill>
                <a:latin typeface="Arial" charset="0"/>
                <a:ea typeface="+mn-ea"/>
                <a:cs typeface="+mn-cs"/>
              </a:defRPr>
            </a:lvl2pPr>
            <a:lvl3pPr marL="914400" algn="ctr" rtl="0" fontAlgn="base">
              <a:spcBef>
                <a:spcPct val="0"/>
              </a:spcBef>
              <a:spcAft>
                <a:spcPct val="0"/>
              </a:spcAft>
              <a:defRPr sz="900" kern="1200">
                <a:solidFill>
                  <a:schemeClr val="tx1"/>
                </a:solidFill>
                <a:latin typeface="Arial" charset="0"/>
                <a:ea typeface="+mn-ea"/>
                <a:cs typeface="+mn-cs"/>
              </a:defRPr>
            </a:lvl3pPr>
            <a:lvl4pPr marL="1371600" algn="ctr" rtl="0" fontAlgn="base">
              <a:spcBef>
                <a:spcPct val="0"/>
              </a:spcBef>
              <a:spcAft>
                <a:spcPct val="0"/>
              </a:spcAft>
              <a:defRPr sz="900" kern="1200">
                <a:solidFill>
                  <a:schemeClr val="tx1"/>
                </a:solidFill>
                <a:latin typeface="Arial" charset="0"/>
                <a:ea typeface="+mn-ea"/>
                <a:cs typeface="+mn-cs"/>
              </a:defRPr>
            </a:lvl4pPr>
            <a:lvl5pPr marL="1828800" algn="ctr" rtl="0" fontAlgn="base">
              <a:spcBef>
                <a:spcPct val="0"/>
              </a:spcBef>
              <a:spcAft>
                <a:spcPct val="0"/>
              </a:spcAft>
              <a:defRPr sz="900" kern="1200">
                <a:solidFill>
                  <a:schemeClr val="tx1"/>
                </a:solidFill>
                <a:latin typeface="Arial" charset="0"/>
                <a:ea typeface="+mn-ea"/>
                <a:cs typeface="+mn-cs"/>
              </a:defRPr>
            </a:lvl5pPr>
            <a:lvl6pPr marL="2286000" algn="l" defTabSz="914400" rtl="0" eaLnBrk="1" latinLnBrk="0" hangingPunct="1">
              <a:defRPr sz="900" kern="1200">
                <a:solidFill>
                  <a:schemeClr val="tx1"/>
                </a:solidFill>
                <a:latin typeface="Arial" charset="0"/>
                <a:ea typeface="+mn-ea"/>
                <a:cs typeface="+mn-cs"/>
              </a:defRPr>
            </a:lvl6pPr>
            <a:lvl7pPr marL="2743200" algn="l" defTabSz="914400" rtl="0" eaLnBrk="1" latinLnBrk="0" hangingPunct="1">
              <a:defRPr sz="900" kern="1200">
                <a:solidFill>
                  <a:schemeClr val="tx1"/>
                </a:solidFill>
                <a:latin typeface="Arial" charset="0"/>
                <a:ea typeface="+mn-ea"/>
                <a:cs typeface="+mn-cs"/>
              </a:defRPr>
            </a:lvl7pPr>
            <a:lvl8pPr marL="3200400" algn="l" defTabSz="914400" rtl="0" eaLnBrk="1" latinLnBrk="0" hangingPunct="1">
              <a:defRPr sz="900" kern="1200">
                <a:solidFill>
                  <a:schemeClr val="tx1"/>
                </a:solidFill>
                <a:latin typeface="Arial" charset="0"/>
                <a:ea typeface="+mn-ea"/>
                <a:cs typeface="+mn-cs"/>
              </a:defRPr>
            </a:lvl8pPr>
            <a:lvl9pPr marL="3657600" algn="l" defTabSz="914400" rtl="0" eaLnBrk="1" latinLnBrk="0" hangingPunct="1">
              <a:defRPr sz="900" kern="1200">
                <a:solidFill>
                  <a:schemeClr val="tx1"/>
                </a:solidFill>
                <a:latin typeface="Arial" charset="0"/>
                <a:ea typeface="+mn-ea"/>
                <a:cs typeface="+mn-cs"/>
              </a:defRPr>
            </a:lvl9pPr>
          </a:lstStyle>
          <a:p>
            <a:pPr eaLnBrk="1" hangingPunct="1">
              <a:spcBef>
                <a:spcPct val="50000"/>
              </a:spcBef>
            </a:pPr>
            <a:r>
              <a:rPr lang="ru-RU" altLang="ru-RU" b="1" dirty="0">
                <a:latin typeface="Times New Roman" pitchFamily="18" charset="0"/>
              </a:rPr>
              <a:t>Национальная экономика</a:t>
            </a:r>
          </a:p>
        </p:txBody>
      </p:sp>
      <p:sp>
        <p:nvSpPr>
          <p:cNvPr id="21" name="Text Box 33"/>
          <p:cNvSpPr txBox="1">
            <a:spLocks noChangeArrowheads="1"/>
          </p:cNvSpPr>
          <p:nvPr/>
        </p:nvSpPr>
        <p:spPr bwMode="auto">
          <a:xfrm>
            <a:off x="3480317" y="2276669"/>
            <a:ext cx="970385" cy="507831"/>
          </a:xfrm>
          <a:prstGeom prst="rect">
            <a:avLst/>
          </a:prstGeom>
          <a:solidFill>
            <a:srgbClr val="DDDDDD"/>
          </a:solidFill>
          <a:ln w="2857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defPPr>
              <a:defRPr lang="ru-RU"/>
            </a:defPPr>
            <a:lvl1pPr algn="ctr" rtl="0" fontAlgn="base">
              <a:spcBef>
                <a:spcPct val="0"/>
              </a:spcBef>
              <a:spcAft>
                <a:spcPct val="0"/>
              </a:spcAft>
              <a:defRPr sz="900" kern="1200">
                <a:solidFill>
                  <a:schemeClr val="tx1"/>
                </a:solidFill>
                <a:latin typeface="Arial" charset="0"/>
                <a:ea typeface="+mn-ea"/>
                <a:cs typeface="+mn-cs"/>
              </a:defRPr>
            </a:lvl1pPr>
            <a:lvl2pPr marL="457200" algn="ctr" rtl="0" fontAlgn="base">
              <a:spcBef>
                <a:spcPct val="0"/>
              </a:spcBef>
              <a:spcAft>
                <a:spcPct val="0"/>
              </a:spcAft>
              <a:defRPr sz="900" kern="1200">
                <a:solidFill>
                  <a:schemeClr val="tx1"/>
                </a:solidFill>
                <a:latin typeface="Arial" charset="0"/>
                <a:ea typeface="+mn-ea"/>
                <a:cs typeface="+mn-cs"/>
              </a:defRPr>
            </a:lvl2pPr>
            <a:lvl3pPr marL="914400" algn="ctr" rtl="0" fontAlgn="base">
              <a:spcBef>
                <a:spcPct val="0"/>
              </a:spcBef>
              <a:spcAft>
                <a:spcPct val="0"/>
              </a:spcAft>
              <a:defRPr sz="900" kern="1200">
                <a:solidFill>
                  <a:schemeClr val="tx1"/>
                </a:solidFill>
                <a:latin typeface="Arial" charset="0"/>
                <a:ea typeface="+mn-ea"/>
                <a:cs typeface="+mn-cs"/>
              </a:defRPr>
            </a:lvl3pPr>
            <a:lvl4pPr marL="1371600" algn="ctr" rtl="0" fontAlgn="base">
              <a:spcBef>
                <a:spcPct val="0"/>
              </a:spcBef>
              <a:spcAft>
                <a:spcPct val="0"/>
              </a:spcAft>
              <a:defRPr sz="900" kern="1200">
                <a:solidFill>
                  <a:schemeClr val="tx1"/>
                </a:solidFill>
                <a:latin typeface="Arial" charset="0"/>
                <a:ea typeface="+mn-ea"/>
                <a:cs typeface="+mn-cs"/>
              </a:defRPr>
            </a:lvl4pPr>
            <a:lvl5pPr marL="1828800" algn="ctr" rtl="0" fontAlgn="base">
              <a:spcBef>
                <a:spcPct val="0"/>
              </a:spcBef>
              <a:spcAft>
                <a:spcPct val="0"/>
              </a:spcAft>
              <a:defRPr sz="900" kern="1200">
                <a:solidFill>
                  <a:schemeClr val="tx1"/>
                </a:solidFill>
                <a:latin typeface="Arial" charset="0"/>
                <a:ea typeface="+mn-ea"/>
                <a:cs typeface="+mn-cs"/>
              </a:defRPr>
            </a:lvl5pPr>
            <a:lvl6pPr marL="2286000" algn="l" defTabSz="914400" rtl="0" eaLnBrk="1" latinLnBrk="0" hangingPunct="1">
              <a:defRPr sz="900" kern="1200">
                <a:solidFill>
                  <a:schemeClr val="tx1"/>
                </a:solidFill>
                <a:latin typeface="Arial" charset="0"/>
                <a:ea typeface="+mn-ea"/>
                <a:cs typeface="+mn-cs"/>
              </a:defRPr>
            </a:lvl6pPr>
            <a:lvl7pPr marL="2743200" algn="l" defTabSz="914400" rtl="0" eaLnBrk="1" latinLnBrk="0" hangingPunct="1">
              <a:defRPr sz="900" kern="1200">
                <a:solidFill>
                  <a:schemeClr val="tx1"/>
                </a:solidFill>
                <a:latin typeface="Arial" charset="0"/>
                <a:ea typeface="+mn-ea"/>
                <a:cs typeface="+mn-cs"/>
              </a:defRPr>
            </a:lvl7pPr>
            <a:lvl8pPr marL="3200400" algn="l" defTabSz="914400" rtl="0" eaLnBrk="1" latinLnBrk="0" hangingPunct="1">
              <a:defRPr sz="900" kern="1200">
                <a:solidFill>
                  <a:schemeClr val="tx1"/>
                </a:solidFill>
                <a:latin typeface="Arial" charset="0"/>
                <a:ea typeface="+mn-ea"/>
                <a:cs typeface="+mn-cs"/>
              </a:defRPr>
            </a:lvl8pPr>
            <a:lvl9pPr marL="3657600" algn="l" defTabSz="914400" rtl="0" eaLnBrk="1" latinLnBrk="0" hangingPunct="1">
              <a:defRPr sz="900" kern="1200">
                <a:solidFill>
                  <a:schemeClr val="tx1"/>
                </a:solidFill>
                <a:latin typeface="Arial" charset="0"/>
                <a:ea typeface="+mn-ea"/>
                <a:cs typeface="+mn-cs"/>
              </a:defRPr>
            </a:lvl9pPr>
          </a:lstStyle>
          <a:p>
            <a:pPr eaLnBrk="1" hangingPunct="1">
              <a:spcBef>
                <a:spcPct val="50000"/>
              </a:spcBef>
            </a:pPr>
            <a:r>
              <a:rPr lang="ru-RU" altLang="ru-RU" b="1" dirty="0">
                <a:latin typeface="Times New Roman" pitchFamily="18" charset="0"/>
              </a:rPr>
              <a:t>Жилищно-коммунальное хозяйство</a:t>
            </a:r>
          </a:p>
        </p:txBody>
      </p:sp>
      <p:sp>
        <p:nvSpPr>
          <p:cNvPr id="23" name="Text Box 39"/>
          <p:cNvSpPr txBox="1">
            <a:spLocks noChangeArrowheads="1"/>
          </p:cNvSpPr>
          <p:nvPr/>
        </p:nvSpPr>
        <p:spPr bwMode="auto">
          <a:xfrm>
            <a:off x="4711959" y="2360644"/>
            <a:ext cx="1250302" cy="230832"/>
          </a:xfrm>
          <a:prstGeom prst="rect">
            <a:avLst/>
          </a:prstGeom>
          <a:solidFill>
            <a:srgbClr val="DDDDDD"/>
          </a:solidFill>
          <a:ln w="2857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defPPr>
              <a:defRPr lang="ru-RU"/>
            </a:defPPr>
            <a:lvl1pPr algn="ctr" rtl="0" fontAlgn="base">
              <a:spcBef>
                <a:spcPct val="0"/>
              </a:spcBef>
              <a:spcAft>
                <a:spcPct val="0"/>
              </a:spcAft>
              <a:defRPr sz="900" kern="1200">
                <a:solidFill>
                  <a:schemeClr val="tx1"/>
                </a:solidFill>
                <a:latin typeface="Arial" charset="0"/>
                <a:ea typeface="+mn-ea"/>
                <a:cs typeface="+mn-cs"/>
              </a:defRPr>
            </a:lvl1pPr>
            <a:lvl2pPr marL="457200" algn="ctr" rtl="0" fontAlgn="base">
              <a:spcBef>
                <a:spcPct val="0"/>
              </a:spcBef>
              <a:spcAft>
                <a:spcPct val="0"/>
              </a:spcAft>
              <a:defRPr sz="900" kern="1200">
                <a:solidFill>
                  <a:schemeClr val="tx1"/>
                </a:solidFill>
                <a:latin typeface="Arial" charset="0"/>
                <a:ea typeface="+mn-ea"/>
                <a:cs typeface="+mn-cs"/>
              </a:defRPr>
            </a:lvl2pPr>
            <a:lvl3pPr marL="914400" algn="ctr" rtl="0" fontAlgn="base">
              <a:spcBef>
                <a:spcPct val="0"/>
              </a:spcBef>
              <a:spcAft>
                <a:spcPct val="0"/>
              </a:spcAft>
              <a:defRPr sz="900" kern="1200">
                <a:solidFill>
                  <a:schemeClr val="tx1"/>
                </a:solidFill>
                <a:latin typeface="Arial" charset="0"/>
                <a:ea typeface="+mn-ea"/>
                <a:cs typeface="+mn-cs"/>
              </a:defRPr>
            </a:lvl3pPr>
            <a:lvl4pPr marL="1371600" algn="ctr" rtl="0" fontAlgn="base">
              <a:spcBef>
                <a:spcPct val="0"/>
              </a:spcBef>
              <a:spcAft>
                <a:spcPct val="0"/>
              </a:spcAft>
              <a:defRPr sz="900" kern="1200">
                <a:solidFill>
                  <a:schemeClr val="tx1"/>
                </a:solidFill>
                <a:latin typeface="Arial" charset="0"/>
                <a:ea typeface="+mn-ea"/>
                <a:cs typeface="+mn-cs"/>
              </a:defRPr>
            </a:lvl4pPr>
            <a:lvl5pPr marL="1828800" algn="ctr" rtl="0" fontAlgn="base">
              <a:spcBef>
                <a:spcPct val="0"/>
              </a:spcBef>
              <a:spcAft>
                <a:spcPct val="0"/>
              </a:spcAft>
              <a:defRPr sz="900" kern="1200">
                <a:solidFill>
                  <a:schemeClr val="tx1"/>
                </a:solidFill>
                <a:latin typeface="Arial" charset="0"/>
                <a:ea typeface="+mn-ea"/>
                <a:cs typeface="+mn-cs"/>
              </a:defRPr>
            </a:lvl5pPr>
            <a:lvl6pPr marL="2286000" algn="l" defTabSz="914400" rtl="0" eaLnBrk="1" latinLnBrk="0" hangingPunct="1">
              <a:defRPr sz="900" kern="1200">
                <a:solidFill>
                  <a:schemeClr val="tx1"/>
                </a:solidFill>
                <a:latin typeface="Arial" charset="0"/>
                <a:ea typeface="+mn-ea"/>
                <a:cs typeface="+mn-cs"/>
              </a:defRPr>
            </a:lvl6pPr>
            <a:lvl7pPr marL="2743200" algn="l" defTabSz="914400" rtl="0" eaLnBrk="1" latinLnBrk="0" hangingPunct="1">
              <a:defRPr sz="900" kern="1200">
                <a:solidFill>
                  <a:schemeClr val="tx1"/>
                </a:solidFill>
                <a:latin typeface="Arial" charset="0"/>
                <a:ea typeface="+mn-ea"/>
                <a:cs typeface="+mn-cs"/>
              </a:defRPr>
            </a:lvl7pPr>
            <a:lvl8pPr marL="3200400" algn="l" defTabSz="914400" rtl="0" eaLnBrk="1" latinLnBrk="0" hangingPunct="1">
              <a:defRPr sz="900" kern="1200">
                <a:solidFill>
                  <a:schemeClr val="tx1"/>
                </a:solidFill>
                <a:latin typeface="Arial" charset="0"/>
                <a:ea typeface="+mn-ea"/>
                <a:cs typeface="+mn-cs"/>
              </a:defRPr>
            </a:lvl8pPr>
            <a:lvl9pPr marL="3657600" algn="l" defTabSz="914400" rtl="0" eaLnBrk="1" latinLnBrk="0" hangingPunct="1">
              <a:defRPr sz="900" kern="1200">
                <a:solidFill>
                  <a:schemeClr val="tx1"/>
                </a:solidFill>
                <a:latin typeface="Arial" charset="0"/>
                <a:ea typeface="+mn-ea"/>
                <a:cs typeface="+mn-cs"/>
              </a:defRPr>
            </a:lvl9pPr>
          </a:lstStyle>
          <a:p>
            <a:pPr eaLnBrk="1" hangingPunct="1">
              <a:spcBef>
                <a:spcPct val="50000"/>
              </a:spcBef>
            </a:pPr>
            <a:r>
              <a:rPr lang="ru-RU" altLang="ru-RU" b="1" dirty="0" smtClean="0">
                <a:latin typeface="Times New Roman" pitchFamily="18" charset="0"/>
              </a:rPr>
              <a:t>Культура</a:t>
            </a:r>
            <a:endParaRPr lang="ru-RU" altLang="ru-RU" b="1" dirty="0">
              <a:latin typeface="Times New Roman" pitchFamily="18" charset="0"/>
            </a:endParaRPr>
          </a:p>
        </p:txBody>
      </p:sp>
      <p:sp>
        <p:nvSpPr>
          <p:cNvPr id="24" name="Text Box 42"/>
          <p:cNvSpPr txBox="1">
            <a:spLocks noChangeArrowheads="1"/>
          </p:cNvSpPr>
          <p:nvPr/>
        </p:nvSpPr>
        <p:spPr bwMode="auto">
          <a:xfrm>
            <a:off x="5906278" y="1828799"/>
            <a:ext cx="1306285" cy="369332"/>
          </a:xfrm>
          <a:prstGeom prst="rect">
            <a:avLst/>
          </a:prstGeom>
          <a:solidFill>
            <a:srgbClr val="DDDDDD"/>
          </a:solidFill>
          <a:ln w="2857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square">
            <a:spAutoFit/>
          </a:bodyPr>
          <a:lstStyle>
            <a:defPPr>
              <a:defRPr lang="ru-RU"/>
            </a:defPPr>
            <a:lvl1pPr algn="ctr" rtl="0" fontAlgn="base">
              <a:spcBef>
                <a:spcPct val="0"/>
              </a:spcBef>
              <a:spcAft>
                <a:spcPct val="0"/>
              </a:spcAft>
              <a:defRPr sz="900" kern="1200">
                <a:solidFill>
                  <a:schemeClr val="tx1"/>
                </a:solidFill>
                <a:latin typeface="Arial" charset="0"/>
                <a:ea typeface="+mn-ea"/>
                <a:cs typeface="+mn-cs"/>
              </a:defRPr>
            </a:lvl1pPr>
            <a:lvl2pPr marL="457200" algn="ctr" rtl="0" fontAlgn="base">
              <a:spcBef>
                <a:spcPct val="0"/>
              </a:spcBef>
              <a:spcAft>
                <a:spcPct val="0"/>
              </a:spcAft>
              <a:defRPr sz="900" kern="1200">
                <a:solidFill>
                  <a:schemeClr val="tx1"/>
                </a:solidFill>
                <a:latin typeface="Arial" charset="0"/>
                <a:ea typeface="+mn-ea"/>
                <a:cs typeface="+mn-cs"/>
              </a:defRPr>
            </a:lvl2pPr>
            <a:lvl3pPr marL="914400" algn="ctr" rtl="0" fontAlgn="base">
              <a:spcBef>
                <a:spcPct val="0"/>
              </a:spcBef>
              <a:spcAft>
                <a:spcPct val="0"/>
              </a:spcAft>
              <a:defRPr sz="900" kern="1200">
                <a:solidFill>
                  <a:schemeClr val="tx1"/>
                </a:solidFill>
                <a:latin typeface="Arial" charset="0"/>
                <a:ea typeface="+mn-ea"/>
                <a:cs typeface="+mn-cs"/>
              </a:defRPr>
            </a:lvl3pPr>
            <a:lvl4pPr marL="1371600" algn="ctr" rtl="0" fontAlgn="base">
              <a:spcBef>
                <a:spcPct val="0"/>
              </a:spcBef>
              <a:spcAft>
                <a:spcPct val="0"/>
              </a:spcAft>
              <a:defRPr sz="900" kern="1200">
                <a:solidFill>
                  <a:schemeClr val="tx1"/>
                </a:solidFill>
                <a:latin typeface="Arial" charset="0"/>
                <a:ea typeface="+mn-ea"/>
                <a:cs typeface="+mn-cs"/>
              </a:defRPr>
            </a:lvl4pPr>
            <a:lvl5pPr marL="1828800" algn="ctr" rtl="0" fontAlgn="base">
              <a:spcBef>
                <a:spcPct val="0"/>
              </a:spcBef>
              <a:spcAft>
                <a:spcPct val="0"/>
              </a:spcAft>
              <a:defRPr sz="900" kern="1200">
                <a:solidFill>
                  <a:schemeClr val="tx1"/>
                </a:solidFill>
                <a:latin typeface="Arial" charset="0"/>
                <a:ea typeface="+mn-ea"/>
                <a:cs typeface="+mn-cs"/>
              </a:defRPr>
            </a:lvl5pPr>
            <a:lvl6pPr marL="2286000" algn="l" defTabSz="914400" rtl="0" eaLnBrk="1" latinLnBrk="0" hangingPunct="1">
              <a:defRPr sz="900" kern="1200">
                <a:solidFill>
                  <a:schemeClr val="tx1"/>
                </a:solidFill>
                <a:latin typeface="Arial" charset="0"/>
                <a:ea typeface="+mn-ea"/>
                <a:cs typeface="+mn-cs"/>
              </a:defRPr>
            </a:lvl6pPr>
            <a:lvl7pPr marL="2743200" algn="l" defTabSz="914400" rtl="0" eaLnBrk="1" latinLnBrk="0" hangingPunct="1">
              <a:defRPr sz="900" kern="1200">
                <a:solidFill>
                  <a:schemeClr val="tx1"/>
                </a:solidFill>
                <a:latin typeface="Arial" charset="0"/>
                <a:ea typeface="+mn-ea"/>
                <a:cs typeface="+mn-cs"/>
              </a:defRPr>
            </a:lvl7pPr>
            <a:lvl8pPr marL="3200400" algn="l" defTabSz="914400" rtl="0" eaLnBrk="1" latinLnBrk="0" hangingPunct="1">
              <a:defRPr sz="900" kern="1200">
                <a:solidFill>
                  <a:schemeClr val="tx1"/>
                </a:solidFill>
                <a:latin typeface="Arial" charset="0"/>
                <a:ea typeface="+mn-ea"/>
                <a:cs typeface="+mn-cs"/>
              </a:defRPr>
            </a:lvl8pPr>
            <a:lvl9pPr marL="3657600" algn="l" defTabSz="914400" rtl="0" eaLnBrk="1" latinLnBrk="0" hangingPunct="1">
              <a:defRPr sz="900" kern="1200">
                <a:solidFill>
                  <a:schemeClr val="tx1"/>
                </a:solidFill>
                <a:latin typeface="Arial" charset="0"/>
                <a:ea typeface="+mn-ea"/>
                <a:cs typeface="+mn-cs"/>
              </a:defRPr>
            </a:lvl9pPr>
          </a:lstStyle>
          <a:p>
            <a:pPr eaLnBrk="1" hangingPunct="1">
              <a:spcBef>
                <a:spcPct val="50000"/>
              </a:spcBef>
            </a:pPr>
            <a:r>
              <a:rPr lang="ru-RU" altLang="ru-RU" b="1" dirty="0">
                <a:latin typeface="Times New Roman" pitchFamily="18" charset="0"/>
              </a:rPr>
              <a:t>Социальная политика</a:t>
            </a:r>
          </a:p>
        </p:txBody>
      </p:sp>
      <p:sp>
        <p:nvSpPr>
          <p:cNvPr id="27" name="Text Box 48"/>
          <p:cNvSpPr txBox="1">
            <a:spLocks noChangeArrowheads="1"/>
          </p:cNvSpPr>
          <p:nvPr/>
        </p:nvSpPr>
        <p:spPr bwMode="auto">
          <a:xfrm>
            <a:off x="7129463" y="2501266"/>
            <a:ext cx="1295400" cy="666750"/>
          </a:xfrm>
          <a:prstGeom prst="rect">
            <a:avLst/>
          </a:prstGeom>
          <a:solidFill>
            <a:srgbClr val="DDDDDD"/>
          </a:solidFill>
          <a:ln w="28575">
            <a:solidFill>
              <a:schemeClr val="tx1"/>
            </a:solidFill>
            <a:miter lim="800000"/>
            <a:headEnd/>
            <a:tailEn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defPPr>
              <a:defRPr lang="ru-RU"/>
            </a:defPPr>
            <a:lvl1pPr algn="ctr" rtl="0" fontAlgn="base">
              <a:spcBef>
                <a:spcPct val="0"/>
              </a:spcBef>
              <a:spcAft>
                <a:spcPct val="0"/>
              </a:spcAft>
              <a:defRPr sz="900" kern="1200">
                <a:solidFill>
                  <a:schemeClr val="tx1"/>
                </a:solidFill>
                <a:latin typeface="Arial" charset="0"/>
                <a:ea typeface="+mn-ea"/>
                <a:cs typeface="+mn-cs"/>
              </a:defRPr>
            </a:lvl1pPr>
            <a:lvl2pPr marL="457200" algn="ctr" rtl="0" fontAlgn="base">
              <a:spcBef>
                <a:spcPct val="0"/>
              </a:spcBef>
              <a:spcAft>
                <a:spcPct val="0"/>
              </a:spcAft>
              <a:defRPr sz="900" kern="1200">
                <a:solidFill>
                  <a:schemeClr val="tx1"/>
                </a:solidFill>
                <a:latin typeface="Arial" charset="0"/>
                <a:ea typeface="+mn-ea"/>
                <a:cs typeface="+mn-cs"/>
              </a:defRPr>
            </a:lvl2pPr>
            <a:lvl3pPr marL="914400" algn="ctr" rtl="0" fontAlgn="base">
              <a:spcBef>
                <a:spcPct val="0"/>
              </a:spcBef>
              <a:spcAft>
                <a:spcPct val="0"/>
              </a:spcAft>
              <a:defRPr sz="900" kern="1200">
                <a:solidFill>
                  <a:schemeClr val="tx1"/>
                </a:solidFill>
                <a:latin typeface="Arial" charset="0"/>
                <a:ea typeface="+mn-ea"/>
                <a:cs typeface="+mn-cs"/>
              </a:defRPr>
            </a:lvl3pPr>
            <a:lvl4pPr marL="1371600" algn="ctr" rtl="0" fontAlgn="base">
              <a:spcBef>
                <a:spcPct val="0"/>
              </a:spcBef>
              <a:spcAft>
                <a:spcPct val="0"/>
              </a:spcAft>
              <a:defRPr sz="900" kern="1200">
                <a:solidFill>
                  <a:schemeClr val="tx1"/>
                </a:solidFill>
                <a:latin typeface="Arial" charset="0"/>
                <a:ea typeface="+mn-ea"/>
                <a:cs typeface="+mn-cs"/>
              </a:defRPr>
            </a:lvl4pPr>
            <a:lvl5pPr marL="1828800" algn="ctr" rtl="0" fontAlgn="base">
              <a:spcBef>
                <a:spcPct val="0"/>
              </a:spcBef>
              <a:spcAft>
                <a:spcPct val="0"/>
              </a:spcAft>
              <a:defRPr sz="900" kern="1200">
                <a:solidFill>
                  <a:schemeClr val="tx1"/>
                </a:solidFill>
                <a:latin typeface="Arial" charset="0"/>
                <a:ea typeface="+mn-ea"/>
                <a:cs typeface="+mn-cs"/>
              </a:defRPr>
            </a:lvl5pPr>
            <a:lvl6pPr marL="2286000" algn="l" defTabSz="914400" rtl="0" eaLnBrk="1" latinLnBrk="0" hangingPunct="1">
              <a:defRPr sz="900" kern="1200">
                <a:solidFill>
                  <a:schemeClr val="tx1"/>
                </a:solidFill>
                <a:latin typeface="Arial" charset="0"/>
                <a:ea typeface="+mn-ea"/>
                <a:cs typeface="+mn-cs"/>
              </a:defRPr>
            </a:lvl6pPr>
            <a:lvl7pPr marL="2743200" algn="l" defTabSz="914400" rtl="0" eaLnBrk="1" latinLnBrk="0" hangingPunct="1">
              <a:defRPr sz="900" kern="1200">
                <a:solidFill>
                  <a:schemeClr val="tx1"/>
                </a:solidFill>
                <a:latin typeface="Arial" charset="0"/>
                <a:ea typeface="+mn-ea"/>
                <a:cs typeface="+mn-cs"/>
              </a:defRPr>
            </a:lvl7pPr>
            <a:lvl8pPr marL="3200400" algn="l" defTabSz="914400" rtl="0" eaLnBrk="1" latinLnBrk="0" hangingPunct="1">
              <a:defRPr sz="900" kern="1200">
                <a:solidFill>
                  <a:schemeClr val="tx1"/>
                </a:solidFill>
                <a:latin typeface="Arial" charset="0"/>
                <a:ea typeface="+mn-ea"/>
                <a:cs typeface="+mn-cs"/>
              </a:defRPr>
            </a:lvl8pPr>
            <a:lvl9pPr marL="3657600" algn="l" defTabSz="914400" rtl="0" eaLnBrk="1" latinLnBrk="0" hangingPunct="1">
              <a:defRPr sz="900" kern="1200">
                <a:solidFill>
                  <a:schemeClr val="tx1"/>
                </a:solidFill>
                <a:latin typeface="Arial" charset="0"/>
                <a:ea typeface="+mn-ea"/>
                <a:cs typeface="+mn-cs"/>
              </a:defRPr>
            </a:lvl9pPr>
          </a:lstStyle>
          <a:p>
            <a:pPr eaLnBrk="1" hangingPunct="1">
              <a:spcBef>
                <a:spcPct val="50000"/>
              </a:spcBef>
            </a:pPr>
            <a:r>
              <a:rPr lang="ru-RU" altLang="ru-RU" b="1" dirty="0">
                <a:latin typeface="Times New Roman" pitchFamily="18" charset="0"/>
              </a:rPr>
              <a:t>Обслуживание государственного и муниципального долга</a:t>
            </a:r>
          </a:p>
        </p:txBody>
      </p:sp>
      <p:sp>
        <p:nvSpPr>
          <p:cNvPr id="29" name="Rectangle 15"/>
          <p:cNvSpPr>
            <a:spLocks noChangeArrowheads="1"/>
          </p:cNvSpPr>
          <p:nvPr/>
        </p:nvSpPr>
        <p:spPr bwMode="auto">
          <a:xfrm>
            <a:off x="342904" y="3453766"/>
            <a:ext cx="8459782" cy="517526"/>
          </a:xfrm>
          <a:prstGeom prst="rect">
            <a:avLst/>
          </a:prstGeom>
          <a:ln/>
          <a:extLst/>
        </p:spPr>
        <p:style>
          <a:lnRef idx="1">
            <a:schemeClr val="accent3"/>
          </a:lnRef>
          <a:fillRef idx="3">
            <a:schemeClr val="accent3"/>
          </a:fillRef>
          <a:effectRef idx="2">
            <a:schemeClr val="accent3"/>
          </a:effectRef>
          <a:fontRef idx="minor">
            <a:schemeClr val="lt1"/>
          </a:fontRef>
        </p:style>
        <p:txBody>
          <a:bodyPr>
            <a:spAutoFit/>
          </a:bodyPr>
          <a:lstStyle>
            <a:defPPr>
              <a:defRPr lang="ru-RU"/>
            </a:defPPr>
            <a:lvl1pPr algn="ctr" rtl="0" fontAlgn="base">
              <a:spcBef>
                <a:spcPct val="0"/>
              </a:spcBef>
              <a:spcAft>
                <a:spcPct val="0"/>
              </a:spcAft>
              <a:defRPr sz="900" kern="1200">
                <a:solidFill>
                  <a:schemeClr val="tx1"/>
                </a:solidFill>
                <a:latin typeface="Arial" charset="0"/>
                <a:ea typeface="+mn-ea"/>
                <a:cs typeface="+mn-cs"/>
              </a:defRPr>
            </a:lvl1pPr>
            <a:lvl2pPr marL="457200" algn="ctr" rtl="0" fontAlgn="base">
              <a:spcBef>
                <a:spcPct val="0"/>
              </a:spcBef>
              <a:spcAft>
                <a:spcPct val="0"/>
              </a:spcAft>
              <a:defRPr sz="900" kern="1200">
                <a:solidFill>
                  <a:schemeClr val="tx1"/>
                </a:solidFill>
                <a:latin typeface="Arial" charset="0"/>
                <a:ea typeface="+mn-ea"/>
                <a:cs typeface="+mn-cs"/>
              </a:defRPr>
            </a:lvl2pPr>
            <a:lvl3pPr marL="914400" algn="ctr" rtl="0" fontAlgn="base">
              <a:spcBef>
                <a:spcPct val="0"/>
              </a:spcBef>
              <a:spcAft>
                <a:spcPct val="0"/>
              </a:spcAft>
              <a:defRPr sz="900" kern="1200">
                <a:solidFill>
                  <a:schemeClr val="tx1"/>
                </a:solidFill>
                <a:latin typeface="Arial" charset="0"/>
                <a:ea typeface="+mn-ea"/>
                <a:cs typeface="+mn-cs"/>
              </a:defRPr>
            </a:lvl3pPr>
            <a:lvl4pPr marL="1371600" algn="ctr" rtl="0" fontAlgn="base">
              <a:spcBef>
                <a:spcPct val="0"/>
              </a:spcBef>
              <a:spcAft>
                <a:spcPct val="0"/>
              </a:spcAft>
              <a:defRPr sz="900" kern="1200">
                <a:solidFill>
                  <a:schemeClr val="tx1"/>
                </a:solidFill>
                <a:latin typeface="Arial" charset="0"/>
                <a:ea typeface="+mn-ea"/>
                <a:cs typeface="+mn-cs"/>
              </a:defRPr>
            </a:lvl4pPr>
            <a:lvl5pPr marL="1828800" algn="ctr" rtl="0" fontAlgn="base">
              <a:spcBef>
                <a:spcPct val="0"/>
              </a:spcBef>
              <a:spcAft>
                <a:spcPct val="0"/>
              </a:spcAft>
              <a:defRPr sz="900" kern="1200">
                <a:solidFill>
                  <a:schemeClr val="tx1"/>
                </a:solidFill>
                <a:latin typeface="Arial" charset="0"/>
                <a:ea typeface="+mn-ea"/>
                <a:cs typeface="+mn-cs"/>
              </a:defRPr>
            </a:lvl5pPr>
            <a:lvl6pPr marL="2286000" algn="l" defTabSz="914400" rtl="0" eaLnBrk="1" latinLnBrk="0" hangingPunct="1">
              <a:defRPr sz="900" kern="1200">
                <a:solidFill>
                  <a:schemeClr val="tx1"/>
                </a:solidFill>
                <a:latin typeface="Arial" charset="0"/>
                <a:ea typeface="+mn-ea"/>
                <a:cs typeface="+mn-cs"/>
              </a:defRPr>
            </a:lvl6pPr>
            <a:lvl7pPr marL="2743200" algn="l" defTabSz="914400" rtl="0" eaLnBrk="1" latinLnBrk="0" hangingPunct="1">
              <a:defRPr sz="900" kern="1200">
                <a:solidFill>
                  <a:schemeClr val="tx1"/>
                </a:solidFill>
                <a:latin typeface="Arial" charset="0"/>
                <a:ea typeface="+mn-ea"/>
                <a:cs typeface="+mn-cs"/>
              </a:defRPr>
            </a:lvl7pPr>
            <a:lvl8pPr marL="3200400" algn="l" defTabSz="914400" rtl="0" eaLnBrk="1" latinLnBrk="0" hangingPunct="1">
              <a:defRPr sz="900" kern="1200">
                <a:solidFill>
                  <a:schemeClr val="tx1"/>
                </a:solidFill>
                <a:latin typeface="Arial" charset="0"/>
                <a:ea typeface="+mn-ea"/>
                <a:cs typeface="+mn-cs"/>
              </a:defRPr>
            </a:lvl8pPr>
            <a:lvl9pPr marL="3657600" algn="l" defTabSz="914400" rtl="0" eaLnBrk="1" latinLnBrk="0" hangingPunct="1">
              <a:defRPr sz="900" kern="1200">
                <a:solidFill>
                  <a:schemeClr val="tx1"/>
                </a:solidFill>
                <a:latin typeface="Arial" charset="0"/>
                <a:ea typeface="+mn-ea"/>
                <a:cs typeface="+mn-cs"/>
              </a:defRPr>
            </a:lvl9pPr>
          </a:lstStyle>
          <a:p>
            <a:pPr algn="ctr">
              <a:defRPr/>
            </a:pPr>
            <a:r>
              <a:rPr lang="ru-RU" sz="1400" b="1" dirty="0" smtClean="0">
                <a:latin typeface="Times New Roman" pitchFamily="18" charset="0"/>
              </a:rPr>
              <a:t>Каждый из разделов классификации имеет перечень подразделов, которые отражают основные направления реализации соответствующей функции</a:t>
            </a:r>
          </a:p>
        </p:txBody>
      </p:sp>
      <p:cxnSp>
        <p:nvCxnSpPr>
          <p:cNvPr id="33" name="Прямая соединительная линия 32"/>
          <p:cNvCxnSpPr>
            <a:stCxn id="15" idx="2"/>
          </p:cNvCxnSpPr>
          <p:nvPr/>
        </p:nvCxnSpPr>
        <p:spPr>
          <a:xfrm flipH="1">
            <a:off x="508911" y="1680529"/>
            <a:ext cx="1" cy="21913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Прямая соединительная линия 42"/>
          <p:cNvCxnSpPr>
            <a:stCxn id="12" idx="2"/>
          </p:cNvCxnSpPr>
          <p:nvPr/>
        </p:nvCxnSpPr>
        <p:spPr>
          <a:xfrm>
            <a:off x="1605032" y="1624545"/>
            <a:ext cx="0" cy="7524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Прямая соединительная линия 48"/>
          <p:cNvCxnSpPr>
            <a:stCxn id="13" idx="2"/>
          </p:cNvCxnSpPr>
          <p:nvPr/>
        </p:nvCxnSpPr>
        <p:spPr>
          <a:xfrm>
            <a:off x="2586719" y="1640032"/>
            <a:ext cx="0" cy="255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Прямая соединительная линия 50"/>
          <p:cNvCxnSpPr>
            <a:endCxn id="21" idx="0"/>
          </p:cNvCxnSpPr>
          <p:nvPr/>
        </p:nvCxnSpPr>
        <p:spPr>
          <a:xfrm rot="5400000">
            <a:off x="3667751" y="1927590"/>
            <a:ext cx="646838" cy="5132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Прямая соединительная линия 60"/>
          <p:cNvCxnSpPr>
            <a:stCxn id="10" idx="2"/>
          </p:cNvCxnSpPr>
          <p:nvPr/>
        </p:nvCxnSpPr>
        <p:spPr>
          <a:xfrm flipH="1">
            <a:off x="5274813" y="1586219"/>
            <a:ext cx="1" cy="79374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Прямая соединительная линия 62"/>
          <p:cNvCxnSpPr>
            <a:stCxn id="17" idx="2"/>
          </p:cNvCxnSpPr>
          <p:nvPr/>
        </p:nvCxnSpPr>
        <p:spPr>
          <a:xfrm flipH="1">
            <a:off x="6509723" y="1607051"/>
            <a:ext cx="1" cy="1825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Прямая соединительная линия 68"/>
          <p:cNvCxnSpPr>
            <a:endCxn id="27" idx="0"/>
          </p:cNvCxnSpPr>
          <p:nvPr/>
        </p:nvCxnSpPr>
        <p:spPr>
          <a:xfrm>
            <a:off x="7777163" y="1671004"/>
            <a:ext cx="0" cy="83026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Номер слайда 3"/>
          <p:cNvSpPr>
            <a:spLocks noGrp="1"/>
          </p:cNvSpPr>
          <p:nvPr>
            <p:ph type="sldNum" sz="quarter" idx="4294967295"/>
          </p:nvPr>
        </p:nvSpPr>
        <p:spPr>
          <a:xfrm>
            <a:off x="8534400" y="6364309"/>
            <a:ext cx="609600" cy="521208"/>
          </a:xfrm>
          <a:prstGeom prst="rect">
            <a:avLst/>
          </a:prstGeom>
        </p:spPr>
        <p:txBody>
          <a:bodyPr/>
          <a:lstStyle/>
          <a:p>
            <a:r>
              <a:rPr lang="ru-RU" dirty="0" smtClean="0">
                <a:solidFill>
                  <a:schemeClr val="tx1"/>
                </a:solidFill>
              </a:rPr>
              <a:t>26</a:t>
            </a:r>
            <a:endParaRPr lang="ru-RU" dirty="0">
              <a:solidFill>
                <a:schemeClr val="tx1"/>
              </a:solidFill>
            </a:endParaRPr>
          </a:p>
        </p:txBody>
      </p:sp>
      <p:pic>
        <p:nvPicPr>
          <p:cNvPr id="46" name="Picture 4" descr="Картинки по запросу расходы бюджета вопрос"/>
          <p:cNvPicPr>
            <a:picLocks noChangeAspect="1" noChangeArrowheads="1"/>
          </p:cNvPicPr>
          <p:nvPr/>
        </p:nvPicPr>
        <p:blipFill>
          <a:blip r:embed="rId9" cstate="print">
            <a:extLst>
              <a:ext uri="{28A0092B-C50C-407E-A947-70E740481C1C}">
                <a14:useLocalDpi xmlns="" xmlns:a14="http://schemas.microsoft.com/office/drawing/2010/main" val="0"/>
              </a:ext>
            </a:extLst>
          </a:blip>
          <a:srcRect/>
          <a:stretch>
            <a:fillRect/>
          </a:stretch>
        </p:blipFill>
        <p:spPr bwMode="auto">
          <a:xfrm>
            <a:off x="298580" y="4217437"/>
            <a:ext cx="3309040" cy="2192694"/>
          </a:xfrm>
          <a:prstGeom prst="rect">
            <a:avLst/>
          </a:prstGeom>
          <a:noFill/>
          <a:effectLst>
            <a:softEdge rad="355600"/>
          </a:effectLst>
          <a:extLst>
            <a:ext uri="{909E8E84-426E-40DD-AFC4-6F175D3DCCD1}">
              <a14:hiddenFill xmlns="" xmlns:a14="http://schemas.microsoft.com/office/drawing/2010/main">
                <a:solidFill>
                  <a:srgbClr val="FFFFFF"/>
                </a:solidFill>
              </a14:hiddenFill>
            </a:ext>
          </a:extLst>
        </p:spPr>
      </p:pic>
      <p:sp>
        <p:nvSpPr>
          <p:cNvPr id="47" name="Блок-схема: альтернативный процесс 46"/>
          <p:cNvSpPr/>
          <p:nvPr/>
        </p:nvSpPr>
        <p:spPr>
          <a:xfrm>
            <a:off x="4898572" y="4114799"/>
            <a:ext cx="2957804" cy="1119674"/>
          </a:xfrm>
          <a:prstGeom prst="flowChartAlternateProcess">
            <a:avLst/>
          </a:prstGeom>
          <a:solidFill>
            <a:srgbClr val="FF0000">
              <a:alpha val="31000"/>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b="1" dirty="0" smtClean="0"/>
              <a:t>РАСХОДЫ </a:t>
            </a:r>
            <a:r>
              <a:rPr lang="ru-RU" b="1" dirty="0"/>
              <a:t>БЮДЖЕТА </a:t>
            </a:r>
            <a:r>
              <a:rPr lang="ru-RU" dirty="0"/>
              <a:t>распределены по:</a:t>
            </a:r>
          </a:p>
        </p:txBody>
      </p:sp>
      <p:sp>
        <p:nvSpPr>
          <p:cNvPr id="48" name="Выгнутая влево стрелка 47"/>
          <p:cNvSpPr/>
          <p:nvPr/>
        </p:nvSpPr>
        <p:spPr>
          <a:xfrm rot="2330396">
            <a:off x="3759650" y="4215743"/>
            <a:ext cx="776613" cy="1605878"/>
          </a:xfrm>
          <a:prstGeom prst="curvedRightArrow">
            <a:avLst>
              <a:gd name="adj1" fmla="val 25000"/>
              <a:gd name="adj2" fmla="val 47928"/>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50" name="Выгнутая вправо стрелка 49"/>
          <p:cNvSpPr/>
          <p:nvPr/>
        </p:nvSpPr>
        <p:spPr>
          <a:xfrm rot="19880112">
            <a:off x="8227350" y="4088884"/>
            <a:ext cx="603990" cy="1590597"/>
          </a:xfrm>
          <a:prstGeom prst="curvedLeftArrow">
            <a:avLst>
              <a:gd name="adj1" fmla="val 26485"/>
              <a:gd name="adj2" fmla="val 28735"/>
              <a:gd name="adj3" fmla="val 2820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52" name="Блок-схема: подготовка 51"/>
          <p:cNvSpPr/>
          <p:nvPr/>
        </p:nvSpPr>
        <p:spPr>
          <a:xfrm flipH="1">
            <a:off x="3909527" y="5551714"/>
            <a:ext cx="2388636" cy="1119674"/>
          </a:xfrm>
          <a:prstGeom prst="flowChartPreparation">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400" dirty="0" smtClean="0"/>
              <a:t>9 </a:t>
            </a:r>
            <a:r>
              <a:rPr lang="ru-RU" sz="1400" dirty="0"/>
              <a:t>разделам бюджетной классификации</a:t>
            </a:r>
          </a:p>
        </p:txBody>
      </p:sp>
      <p:sp>
        <p:nvSpPr>
          <p:cNvPr id="53" name="Блок-схема: подготовка 52"/>
          <p:cNvSpPr/>
          <p:nvPr/>
        </p:nvSpPr>
        <p:spPr>
          <a:xfrm>
            <a:off x="6382139" y="5299787"/>
            <a:ext cx="2369975" cy="1334277"/>
          </a:xfrm>
          <a:prstGeom prst="flowChartPreparation">
            <a:avLst/>
          </a:prstGeom>
          <a:solidFill>
            <a:srgbClr val="0070C0">
              <a:alpha val="69000"/>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ru-RU" sz="1400" dirty="0" smtClean="0"/>
              <a:t>11 муниципальным </a:t>
            </a:r>
            <a:r>
              <a:rPr lang="ru-RU" sz="1400" dirty="0" err="1" smtClean="0"/>
              <a:t>программамм</a:t>
            </a:r>
            <a:endParaRPr lang="ru-RU" sz="1400" dirty="0"/>
          </a:p>
        </p:txBody>
      </p:sp>
    </p:spTree>
    <p:extLst>
      <p:ext uri="{BB962C8B-B14F-4D97-AF65-F5344CB8AC3E}">
        <p14:creationId xmlns="" xmlns:p14="http://schemas.microsoft.com/office/powerpoint/2010/main" val="447752174"/>
      </p:ext>
    </p:extLst>
  </p:cSld>
  <p:clrMapOvr>
    <a:masterClrMapping/>
  </p:clrMapOvr>
  <mc:AlternateContent xmlns:mc="http://schemas.openxmlformats.org/markup-compatibility/2006">
    <mc:Choice xmlns=""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938" y="160337"/>
            <a:ext cx="8451142" cy="670087"/>
          </a:xfrm>
        </p:spPr>
        <p:txBody>
          <a:bodyPr>
            <a:noAutofit/>
          </a:bodyPr>
          <a:lstStyle/>
          <a:p>
            <a:pPr algn="ctr"/>
            <a:r>
              <a:rPr lang="ru-RU" sz="1600" dirty="0" smtClean="0">
                <a:solidFill>
                  <a:schemeClr val="accent6">
                    <a:lumMod val="50000"/>
                  </a:schemeClr>
                </a:solidFill>
              </a:rPr>
              <a:t>Структура расходов бюджета по разделам и подразделам классификации расходов бюджета Колобовского городского поселения</a:t>
            </a:r>
            <a:br>
              <a:rPr lang="ru-RU" sz="1600" dirty="0" smtClean="0">
                <a:solidFill>
                  <a:schemeClr val="accent6">
                    <a:lumMod val="50000"/>
                  </a:schemeClr>
                </a:solidFill>
              </a:rPr>
            </a:br>
            <a:r>
              <a:rPr lang="ru-RU" sz="1600" smtClean="0">
                <a:solidFill>
                  <a:schemeClr val="accent6">
                    <a:lumMod val="50000"/>
                  </a:schemeClr>
                </a:solidFill>
              </a:rPr>
              <a:t>на 2023 </a:t>
            </a:r>
            <a:r>
              <a:rPr lang="ru-RU" sz="1600" dirty="0" smtClean="0">
                <a:solidFill>
                  <a:schemeClr val="accent6">
                    <a:lumMod val="50000"/>
                  </a:schemeClr>
                </a:solidFill>
              </a:rPr>
              <a:t>год и плановый </a:t>
            </a:r>
            <a:r>
              <a:rPr lang="ru-RU" sz="1600" smtClean="0">
                <a:solidFill>
                  <a:schemeClr val="accent6">
                    <a:lumMod val="50000"/>
                  </a:schemeClr>
                </a:solidFill>
              </a:rPr>
              <a:t>период 2024-2025 </a:t>
            </a:r>
            <a:r>
              <a:rPr lang="ru-RU" sz="1600" dirty="0" smtClean="0">
                <a:solidFill>
                  <a:schemeClr val="accent6">
                    <a:lumMod val="50000"/>
                  </a:schemeClr>
                </a:solidFill>
              </a:rPr>
              <a:t>годов</a:t>
            </a:r>
            <a:endParaRPr lang="ru-RU" sz="1600" dirty="0">
              <a:solidFill>
                <a:schemeClr val="accent6">
                  <a:lumMod val="50000"/>
                </a:schemeClr>
              </a:solidFill>
            </a:endParaRPr>
          </a:p>
        </p:txBody>
      </p:sp>
      <p:sp>
        <p:nvSpPr>
          <p:cNvPr id="4" name="Номер слайда 3"/>
          <p:cNvSpPr>
            <a:spLocks noGrp="1"/>
          </p:cNvSpPr>
          <p:nvPr>
            <p:ph type="sldNum" sz="quarter" idx="10"/>
          </p:nvPr>
        </p:nvSpPr>
        <p:spPr/>
        <p:txBody>
          <a:bodyPr/>
          <a:lstStyle/>
          <a:p>
            <a:pPr>
              <a:defRPr/>
            </a:pPr>
            <a:fld id="{67FD1E93-168C-4E3F-B839-29F00AE4705B}" type="slidenum">
              <a:rPr lang="ru-RU" smtClean="0"/>
              <a:pPr>
                <a:defRPr/>
              </a:pPr>
              <a:t>14</a:t>
            </a:fld>
            <a:endParaRPr lang="ru-RU" dirty="0"/>
          </a:p>
        </p:txBody>
      </p:sp>
      <p:pic>
        <p:nvPicPr>
          <p:cNvPr id="7" name="Picture 7" descr="C:\Documents and Settings\Savina\Рабочий стол\Яна Савина\Савина (работа)\СЛАЙДЫ 2013\Бюджет для граждан 2016\картинки\432278_original.jpg"/>
          <p:cNvPicPr>
            <a:picLocks noChangeAspect="1" noChangeArrowheads="1"/>
          </p:cNvPicPr>
          <p:nvPr/>
        </p:nvPicPr>
        <p:blipFill>
          <a:blip r:embed="rId2">
            <a:lum bright="70000" contrast="-70000"/>
          </a:blip>
          <a:srcRect/>
          <a:stretch>
            <a:fillRect/>
          </a:stretch>
        </p:blipFill>
        <p:spPr bwMode="auto">
          <a:xfrm>
            <a:off x="1474237" y="5523722"/>
            <a:ext cx="5710334" cy="1068149"/>
          </a:xfrm>
          <a:prstGeom prst="rect">
            <a:avLst/>
          </a:prstGeom>
          <a:noFill/>
          <a:effectLst>
            <a:softEdge rad="317500"/>
          </a:effectLst>
        </p:spPr>
      </p:pic>
      <p:graphicFrame>
        <p:nvGraphicFramePr>
          <p:cNvPr id="6" name="Диаграмма 5"/>
          <p:cNvGraphicFramePr/>
          <p:nvPr>
            <p:extLst>
              <p:ext uri="{D42A27DB-BD31-4B8C-83A1-F6EECF244321}">
                <p14:modId xmlns="" xmlns:p14="http://schemas.microsoft.com/office/powerpoint/2010/main" val="2299859844"/>
              </p:ext>
            </p:extLst>
          </p:nvPr>
        </p:nvGraphicFramePr>
        <p:xfrm>
          <a:off x="7557796" y="1017037"/>
          <a:ext cx="1250301" cy="157687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Диаграмма 8"/>
          <p:cNvGraphicFramePr/>
          <p:nvPr>
            <p:extLst>
              <p:ext uri="{D42A27DB-BD31-4B8C-83A1-F6EECF244321}">
                <p14:modId xmlns="" xmlns:p14="http://schemas.microsoft.com/office/powerpoint/2010/main" val="633892258"/>
              </p:ext>
            </p:extLst>
          </p:nvPr>
        </p:nvGraphicFramePr>
        <p:xfrm>
          <a:off x="7259216" y="2761862"/>
          <a:ext cx="1604866" cy="1707502"/>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0" name="Диаграмма 9"/>
          <p:cNvGraphicFramePr/>
          <p:nvPr>
            <p:extLst>
              <p:ext uri="{D42A27DB-BD31-4B8C-83A1-F6EECF244321}">
                <p14:modId xmlns="" xmlns:p14="http://schemas.microsoft.com/office/powerpoint/2010/main" val="2140760921"/>
              </p:ext>
            </p:extLst>
          </p:nvPr>
        </p:nvGraphicFramePr>
        <p:xfrm>
          <a:off x="7193902" y="4814595"/>
          <a:ext cx="1670180" cy="145557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1" name="Таблица 10"/>
          <p:cNvGraphicFramePr>
            <a:graphicFrameLocks noGrp="1"/>
          </p:cNvGraphicFramePr>
          <p:nvPr/>
        </p:nvGraphicFramePr>
        <p:xfrm>
          <a:off x="567737" y="914400"/>
          <a:ext cx="6560649" cy="4848483"/>
        </p:xfrm>
        <a:graphic>
          <a:graphicData uri="http://schemas.openxmlformats.org/drawingml/2006/table">
            <a:tbl>
              <a:tblPr/>
              <a:tblGrid>
                <a:gridCol w="415489"/>
                <a:gridCol w="3081901"/>
                <a:gridCol w="1037904"/>
                <a:gridCol w="1088356"/>
                <a:gridCol w="936999"/>
              </a:tblGrid>
              <a:tr h="157642">
                <a:tc rowSpan="2">
                  <a:txBody>
                    <a:bodyPr/>
                    <a:lstStyle/>
                    <a:p>
                      <a:pPr algn="ctr" fontAlgn="b"/>
                      <a:r>
                        <a:rPr lang="ru-RU" sz="800" b="0" i="0" u="none" strike="noStrike" dirty="0">
                          <a:solidFill>
                            <a:srgbClr val="000000"/>
                          </a:solidFill>
                          <a:latin typeface="Times New Roman"/>
                        </a:rPr>
                        <a:t>Раздел, подраздел</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fontAlgn="b"/>
                      <a:r>
                        <a:rPr lang="ru-RU" sz="800" b="0" i="0" u="none" strike="noStrike">
                          <a:solidFill>
                            <a:srgbClr val="000000"/>
                          </a:solidFill>
                          <a:latin typeface="Times New Roman"/>
                        </a:rPr>
                        <a:t>Наименование</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fontAlgn="b"/>
                      <a:r>
                        <a:rPr lang="ru-RU" sz="800" b="0" i="0" u="none" strike="noStrike" dirty="0">
                          <a:solidFill>
                            <a:srgbClr val="000000"/>
                          </a:solidFill>
                          <a:latin typeface="Times New Roman"/>
                        </a:rPr>
                        <a:t>Сумма, руб.</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r>
              <a:tr h="157642">
                <a:tc vMerge="1">
                  <a:txBody>
                    <a:bodyPr/>
                    <a:lstStyle/>
                    <a:p>
                      <a:endParaRPr lang="ru-RU"/>
                    </a:p>
                  </a:txBody>
                  <a:tcPr/>
                </a:tc>
                <a:tc vMerge="1">
                  <a:txBody>
                    <a:bodyPr/>
                    <a:lstStyle/>
                    <a:p>
                      <a:endParaRPr lang="ru-RU"/>
                    </a:p>
                  </a:txBody>
                  <a:tcPr/>
                </a:tc>
                <a:tc>
                  <a:txBody>
                    <a:bodyPr/>
                    <a:lstStyle/>
                    <a:p>
                      <a:pPr algn="ctr" fontAlgn="b"/>
                      <a:r>
                        <a:rPr lang="ru-RU" sz="800" b="0" i="0" u="none" strike="noStrike" dirty="0" smtClean="0">
                          <a:solidFill>
                            <a:srgbClr val="000000"/>
                          </a:solidFill>
                          <a:latin typeface="Times New Roman"/>
                        </a:rPr>
                        <a:t>2023год</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2024 </a:t>
                      </a:r>
                      <a:r>
                        <a:rPr lang="ru-RU" sz="800" b="0" i="0" u="none" strike="noStrike" dirty="0">
                          <a:solidFill>
                            <a:srgbClr val="000000"/>
                          </a:solidFill>
                          <a:latin typeface="Times New Roman"/>
                        </a:rPr>
                        <a:t>год</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2025 </a:t>
                      </a:r>
                      <a:r>
                        <a:rPr lang="ru-RU" sz="800" b="0" i="0" u="none" strike="noStrike" dirty="0">
                          <a:solidFill>
                            <a:srgbClr val="000000"/>
                          </a:solidFill>
                          <a:latin typeface="Times New Roman"/>
                        </a:rPr>
                        <a:t>год</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7642">
                <a:tc>
                  <a:txBody>
                    <a:bodyPr/>
                    <a:lstStyle/>
                    <a:p>
                      <a:pPr algn="r" fontAlgn="b"/>
                      <a:r>
                        <a:rPr lang="ru-RU" sz="800" b="1" i="0" u="none" strike="noStrike">
                          <a:solidFill>
                            <a:srgbClr val="000000"/>
                          </a:solidFill>
                          <a:latin typeface="Times New Roman"/>
                        </a:rPr>
                        <a:t>0100</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a:solidFill>
                            <a:srgbClr val="000000"/>
                          </a:solidFill>
                          <a:latin typeface="Times New Roman"/>
                        </a:rPr>
                        <a:t>ОБЩЕГОСУДАРСТВЕННЫЕ РАСХОДЫ</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dirty="0" smtClean="0">
                          <a:solidFill>
                            <a:srgbClr val="000000"/>
                          </a:solidFill>
                          <a:latin typeface="Times New Roman"/>
                        </a:rPr>
                        <a:t>6560001,94</a:t>
                      </a:r>
                      <a:endParaRPr lang="ru-RU" sz="800" b="1"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dirty="0" smtClean="0">
                          <a:solidFill>
                            <a:srgbClr val="000000"/>
                          </a:solidFill>
                          <a:latin typeface="Times New Roman"/>
                        </a:rPr>
                        <a:t>5685149,13</a:t>
                      </a:r>
                      <a:endParaRPr lang="ru-RU" sz="800" b="1"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dirty="0" smtClean="0">
                          <a:solidFill>
                            <a:srgbClr val="000000"/>
                          </a:solidFill>
                          <a:latin typeface="Times New Roman"/>
                        </a:rPr>
                        <a:t>5561863,21</a:t>
                      </a:r>
                      <a:endParaRPr lang="ru-RU" sz="800" b="1"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r>
              <a:tr h="307709">
                <a:tc>
                  <a:txBody>
                    <a:bodyPr/>
                    <a:lstStyle/>
                    <a:p>
                      <a:pPr algn="r" fontAlgn="b"/>
                      <a:r>
                        <a:rPr lang="ru-RU" sz="800" b="0" i="0" u="none" strike="noStrike">
                          <a:solidFill>
                            <a:srgbClr val="000000"/>
                          </a:solidFill>
                          <a:latin typeface="Times New Roman"/>
                        </a:rPr>
                        <a:t>0102</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a:solidFill>
                            <a:srgbClr val="000000"/>
                          </a:solidFill>
                          <a:latin typeface="Times New Roman"/>
                        </a:rPr>
                        <a:t>Функционирование высшего должностного лица субъекта Российской Федерации и муниципального образования</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1223350,0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1223350,00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1223350,00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7778">
                <a:tc>
                  <a:txBody>
                    <a:bodyPr/>
                    <a:lstStyle/>
                    <a:p>
                      <a:pPr algn="r" fontAlgn="b"/>
                      <a:r>
                        <a:rPr lang="ru-RU" sz="800" b="0" i="0" u="none" strike="noStrike">
                          <a:solidFill>
                            <a:srgbClr val="000000"/>
                          </a:solidFill>
                          <a:latin typeface="Times New Roman"/>
                        </a:rPr>
                        <a:t>0104</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a:solidFill>
                            <a:srgbClr val="000000"/>
                          </a:solidFill>
                          <a:latin typeface="Times New Roman"/>
                        </a:rPr>
                        <a:t>Функционирование Правительства  Российской Федерации, высших исполнительных органов государственной власти субъектов Российской Федерации, местных администраций</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4059927,26</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3945007,26</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3946513,21</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7642">
                <a:tc>
                  <a:txBody>
                    <a:bodyPr/>
                    <a:lstStyle/>
                    <a:p>
                      <a:pPr algn="r" fontAlgn="b"/>
                      <a:r>
                        <a:rPr lang="ru-RU" sz="800" b="0" i="0" u="none" strike="noStrike" dirty="0" smtClean="0">
                          <a:solidFill>
                            <a:srgbClr val="000000"/>
                          </a:solidFill>
                          <a:latin typeface="Times New Roman"/>
                        </a:rPr>
                        <a:t>0106</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Обеспечение деятельности финансовых,</a:t>
                      </a:r>
                      <a:r>
                        <a:rPr lang="ru-RU" sz="800" b="0" i="0" u="none" strike="noStrike" baseline="0" dirty="0" smtClean="0">
                          <a:solidFill>
                            <a:srgbClr val="000000"/>
                          </a:solidFill>
                          <a:latin typeface="Times New Roman"/>
                        </a:rPr>
                        <a:t> налоговых и таможенных органов и органов финансового (финансово-бюджетного) надзора</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75791,87</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75791,87</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75791,87</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7642">
                <a:tc>
                  <a:txBody>
                    <a:bodyPr/>
                    <a:lstStyle/>
                    <a:p>
                      <a:pPr algn="r" fontAlgn="b"/>
                      <a:r>
                        <a:rPr lang="ru-RU" sz="800" b="0" i="0" u="none" strike="noStrike" dirty="0">
                          <a:solidFill>
                            <a:srgbClr val="000000"/>
                          </a:solidFill>
                          <a:latin typeface="Times New Roman"/>
                        </a:rPr>
                        <a:t>0111</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a:solidFill>
                            <a:srgbClr val="000000"/>
                          </a:solidFill>
                          <a:latin typeface="Times New Roman"/>
                        </a:rPr>
                        <a:t>Резервные фонды</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5000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5000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5000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7642">
                <a:tc>
                  <a:txBody>
                    <a:bodyPr/>
                    <a:lstStyle/>
                    <a:p>
                      <a:pPr algn="r" fontAlgn="b"/>
                      <a:r>
                        <a:rPr lang="ru-RU" sz="800" b="0" i="0" u="none" strike="noStrike">
                          <a:solidFill>
                            <a:srgbClr val="000000"/>
                          </a:solidFill>
                          <a:latin typeface="Times New Roman"/>
                        </a:rPr>
                        <a:t>0113</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a:solidFill>
                            <a:srgbClr val="000000"/>
                          </a:solidFill>
                          <a:latin typeface="Times New Roman"/>
                        </a:rPr>
                        <a:t>Другие общегосударственные вопросы</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1195932,81</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436000,00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387000,00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7642">
                <a:tc>
                  <a:txBody>
                    <a:bodyPr/>
                    <a:lstStyle/>
                    <a:p>
                      <a:pPr algn="r" fontAlgn="b"/>
                      <a:r>
                        <a:rPr lang="ru-RU" sz="800" b="1" i="0" u="none" strike="noStrike">
                          <a:solidFill>
                            <a:srgbClr val="000000"/>
                          </a:solidFill>
                          <a:latin typeface="Times New Roman"/>
                        </a:rPr>
                        <a:t>0200</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a:solidFill>
                            <a:srgbClr val="000000"/>
                          </a:solidFill>
                          <a:latin typeface="Times New Roman"/>
                        </a:rPr>
                        <a:t>НАЦИОНАЛЬНАЯ ОБОРОНА</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dirty="0" smtClean="0">
                          <a:solidFill>
                            <a:srgbClr val="000000"/>
                          </a:solidFill>
                          <a:latin typeface="Times New Roman"/>
                        </a:rPr>
                        <a:t>288600,00</a:t>
                      </a:r>
                      <a:endParaRPr lang="ru-RU" sz="800" b="1"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dirty="0" smtClean="0">
                          <a:solidFill>
                            <a:srgbClr val="000000"/>
                          </a:solidFill>
                          <a:latin typeface="Times New Roman"/>
                        </a:rPr>
                        <a:t>301500,00</a:t>
                      </a:r>
                      <a:endParaRPr lang="ru-RU" sz="800" b="1"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dirty="0" smtClean="0">
                          <a:solidFill>
                            <a:srgbClr val="000000"/>
                          </a:solidFill>
                          <a:latin typeface="Times New Roman"/>
                        </a:rPr>
                        <a:t>312180,00</a:t>
                      </a:r>
                      <a:endParaRPr lang="ru-RU" sz="800" b="1"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r>
              <a:tr h="157642">
                <a:tc>
                  <a:txBody>
                    <a:bodyPr/>
                    <a:lstStyle/>
                    <a:p>
                      <a:pPr algn="r" fontAlgn="b"/>
                      <a:r>
                        <a:rPr lang="ru-RU" sz="800" b="0" i="0" u="none" strike="noStrike">
                          <a:solidFill>
                            <a:srgbClr val="000000"/>
                          </a:solidFill>
                          <a:latin typeface="Times New Roman"/>
                        </a:rPr>
                        <a:t>0203</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a:solidFill>
                            <a:srgbClr val="000000"/>
                          </a:solidFill>
                          <a:latin typeface="Times New Roman"/>
                        </a:rPr>
                        <a:t>Мобилизационная и вневойсковая подготовка</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288600,00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301500,00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312180,00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07709">
                <a:tc>
                  <a:txBody>
                    <a:bodyPr/>
                    <a:lstStyle/>
                    <a:p>
                      <a:pPr algn="r" fontAlgn="b"/>
                      <a:r>
                        <a:rPr lang="ru-RU" sz="800" b="1" i="0" u="none" strike="noStrike">
                          <a:solidFill>
                            <a:srgbClr val="000000"/>
                          </a:solidFill>
                          <a:latin typeface="Times New Roman"/>
                        </a:rPr>
                        <a:t>0300</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dirty="0">
                          <a:solidFill>
                            <a:srgbClr val="000000"/>
                          </a:solidFill>
                          <a:latin typeface="Times New Roman"/>
                        </a:rPr>
                        <a:t>НАЦИОНАЛЬНАЯ БЕЗОПАСНОСТЬ И ПРАВООХРАНИЕЛЬНАЯ ДЕЯТЕЛЬНОСТЬ</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dirty="0" smtClean="0">
                          <a:solidFill>
                            <a:srgbClr val="000000"/>
                          </a:solidFill>
                          <a:latin typeface="Times New Roman"/>
                        </a:rPr>
                        <a:t>94312,00</a:t>
                      </a:r>
                      <a:endParaRPr lang="ru-RU" sz="800" b="1"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dirty="0" smtClean="0">
                          <a:solidFill>
                            <a:srgbClr val="000000"/>
                          </a:solidFill>
                          <a:latin typeface="Times New Roman"/>
                        </a:rPr>
                        <a:t>94312,00</a:t>
                      </a:r>
                      <a:endParaRPr lang="ru-RU" sz="800" b="1"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dirty="0" smtClean="0">
                          <a:solidFill>
                            <a:srgbClr val="000000"/>
                          </a:solidFill>
                          <a:latin typeface="Times New Roman"/>
                        </a:rPr>
                        <a:t>94312,00</a:t>
                      </a:r>
                      <a:endParaRPr lang="ru-RU" sz="800" b="1"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r>
              <a:tr h="312926">
                <a:tc>
                  <a:txBody>
                    <a:bodyPr/>
                    <a:lstStyle/>
                    <a:p>
                      <a:pPr algn="r" fontAlgn="b"/>
                      <a:r>
                        <a:rPr lang="ru-RU" sz="800" b="0" i="0" u="none" strike="noStrike">
                          <a:solidFill>
                            <a:srgbClr val="000000"/>
                          </a:solidFill>
                          <a:latin typeface="Times New Roman"/>
                        </a:rPr>
                        <a:t>0309</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a:solidFill>
                            <a:srgbClr val="000000"/>
                          </a:solidFill>
                          <a:latin typeface="Times New Roman"/>
                        </a:rPr>
                        <a:t>Защита населения и территории от чрезвычайных ситуаций природного и техногенного характера, гражданская оборона</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25200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25200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25200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7642">
                <a:tc>
                  <a:txBody>
                    <a:bodyPr/>
                    <a:lstStyle/>
                    <a:p>
                      <a:pPr algn="r" fontAlgn="b"/>
                      <a:r>
                        <a:rPr lang="ru-RU" sz="800" b="0" i="0" u="none" strike="noStrike">
                          <a:solidFill>
                            <a:srgbClr val="000000"/>
                          </a:solidFill>
                          <a:latin typeface="Times New Roman"/>
                        </a:rPr>
                        <a:t>0310</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a:solidFill>
                            <a:srgbClr val="000000"/>
                          </a:solidFill>
                          <a:latin typeface="Times New Roman"/>
                        </a:rPr>
                        <a:t>Обеспечение пожарной безопасности</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69112,00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69112,00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69112,00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7642">
                <a:tc>
                  <a:txBody>
                    <a:bodyPr/>
                    <a:lstStyle/>
                    <a:p>
                      <a:pPr algn="r" fontAlgn="b"/>
                      <a:r>
                        <a:rPr lang="ru-RU" sz="800" b="1" i="0" u="none" strike="noStrike">
                          <a:solidFill>
                            <a:srgbClr val="000000"/>
                          </a:solidFill>
                          <a:latin typeface="Times New Roman"/>
                        </a:rPr>
                        <a:t>0400</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a:solidFill>
                            <a:srgbClr val="000000"/>
                          </a:solidFill>
                          <a:latin typeface="Times New Roman"/>
                        </a:rPr>
                        <a:t>НАЦИОНАЛЬНАЯ ЭКОНОМИКА</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dirty="0" smtClean="0">
                          <a:solidFill>
                            <a:srgbClr val="000000"/>
                          </a:solidFill>
                          <a:latin typeface="Times New Roman"/>
                        </a:rPr>
                        <a:t>6311905,21</a:t>
                      </a:r>
                      <a:endParaRPr lang="ru-RU" sz="800" b="1"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dirty="0" smtClean="0">
                          <a:solidFill>
                            <a:srgbClr val="000000"/>
                          </a:solidFill>
                          <a:latin typeface="Times New Roman"/>
                        </a:rPr>
                        <a:t>1950000,00</a:t>
                      </a:r>
                      <a:endParaRPr lang="ru-RU" sz="800" b="1"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dirty="0" smtClean="0">
                          <a:solidFill>
                            <a:srgbClr val="000000"/>
                          </a:solidFill>
                          <a:latin typeface="Times New Roman"/>
                        </a:rPr>
                        <a:t>2000000,00</a:t>
                      </a:r>
                      <a:endParaRPr lang="ru-RU" sz="800" b="1"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r>
              <a:tr h="157642">
                <a:tc>
                  <a:txBody>
                    <a:bodyPr/>
                    <a:lstStyle/>
                    <a:p>
                      <a:pPr algn="r" fontAlgn="b"/>
                      <a:r>
                        <a:rPr lang="ru-RU" sz="800" b="0" i="0" u="none" strike="noStrike">
                          <a:solidFill>
                            <a:srgbClr val="000000"/>
                          </a:solidFill>
                          <a:latin typeface="Times New Roman"/>
                        </a:rPr>
                        <a:t>0409</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a:solidFill>
                            <a:srgbClr val="000000"/>
                          </a:solidFill>
                          <a:latin typeface="Times New Roman"/>
                        </a:rPr>
                        <a:t>Дорожное хозяйство (дорожные фонды)</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6311905,21</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1950000,00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2000000,00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8887">
                <a:tc>
                  <a:txBody>
                    <a:bodyPr/>
                    <a:lstStyle/>
                    <a:p>
                      <a:pPr algn="r" fontAlgn="b"/>
                      <a:r>
                        <a:rPr lang="ru-RU" sz="800" b="1" i="0" u="none" strike="noStrike">
                          <a:solidFill>
                            <a:srgbClr val="000000"/>
                          </a:solidFill>
                          <a:latin typeface="Times New Roman"/>
                        </a:rPr>
                        <a:t>0500</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a:solidFill>
                            <a:srgbClr val="000000"/>
                          </a:solidFill>
                          <a:latin typeface="Times New Roman"/>
                        </a:rPr>
                        <a:t>ЖИЛИЩНО-КОММУНАЛЬНОЕ ХОЗЯЙСТВО</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dirty="0" smtClean="0">
                          <a:solidFill>
                            <a:srgbClr val="000000"/>
                          </a:solidFill>
                          <a:latin typeface="Times New Roman"/>
                        </a:rPr>
                        <a:t>8639579,82</a:t>
                      </a:r>
                      <a:endParaRPr lang="ru-RU" sz="800" b="1"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dirty="0" smtClean="0">
                          <a:solidFill>
                            <a:srgbClr val="000000"/>
                          </a:solidFill>
                          <a:latin typeface="Times New Roman"/>
                        </a:rPr>
                        <a:t>3676314,14</a:t>
                      </a:r>
                      <a:endParaRPr lang="ru-RU" sz="800" b="1"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dirty="0" smtClean="0">
                          <a:solidFill>
                            <a:srgbClr val="000000"/>
                          </a:solidFill>
                          <a:latin typeface="Times New Roman"/>
                        </a:rPr>
                        <a:t>3460489,00</a:t>
                      </a:r>
                      <a:endParaRPr lang="ru-RU" sz="800" b="1"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r>
              <a:tr h="157642">
                <a:tc>
                  <a:txBody>
                    <a:bodyPr/>
                    <a:lstStyle/>
                    <a:p>
                      <a:pPr algn="r" fontAlgn="b"/>
                      <a:r>
                        <a:rPr lang="ru-RU" sz="800" b="0" i="0" u="none" strike="noStrike">
                          <a:solidFill>
                            <a:srgbClr val="000000"/>
                          </a:solidFill>
                          <a:latin typeface="Times New Roman"/>
                        </a:rPr>
                        <a:t>0501</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a:solidFill>
                            <a:srgbClr val="000000"/>
                          </a:solidFill>
                          <a:latin typeface="Times New Roman"/>
                        </a:rPr>
                        <a:t>Жилищное хозяйство</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778968,00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500000,00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505000,00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7642">
                <a:tc>
                  <a:txBody>
                    <a:bodyPr/>
                    <a:lstStyle/>
                    <a:p>
                      <a:pPr algn="r" fontAlgn="b"/>
                      <a:r>
                        <a:rPr lang="ru-RU" sz="800" b="0" i="0" u="none" strike="noStrike">
                          <a:solidFill>
                            <a:srgbClr val="000000"/>
                          </a:solidFill>
                          <a:latin typeface="Times New Roman"/>
                        </a:rPr>
                        <a:t>0502</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a:solidFill>
                            <a:srgbClr val="000000"/>
                          </a:solidFill>
                          <a:latin typeface="Times New Roman"/>
                        </a:rPr>
                        <a:t>Коммунальное хозяйство</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119684,75</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5000,00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5000,00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7642">
                <a:tc>
                  <a:txBody>
                    <a:bodyPr/>
                    <a:lstStyle/>
                    <a:p>
                      <a:pPr algn="r" fontAlgn="b"/>
                      <a:r>
                        <a:rPr lang="ru-RU" sz="800" b="0" i="0" u="none" strike="noStrike">
                          <a:solidFill>
                            <a:srgbClr val="000000"/>
                          </a:solidFill>
                          <a:latin typeface="Times New Roman"/>
                        </a:rPr>
                        <a:t>0503</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a:solidFill>
                            <a:srgbClr val="000000"/>
                          </a:solidFill>
                          <a:latin typeface="Times New Roman"/>
                        </a:rPr>
                        <a:t>Благоустройство</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6913504,57</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2411825,14</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2190000,00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7642">
                <a:tc>
                  <a:txBody>
                    <a:bodyPr/>
                    <a:lstStyle/>
                    <a:p>
                      <a:pPr algn="r" fontAlgn="b"/>
                      <a:r>
                        <a:rPr lang="ru-RU" sz="800" b="0" i="0" u="none" strike="noStrike" dirty="0" smtClean="0">
                          <a:solidFill>
                            <a:srgbClr val="000000"/>
                          </a:solidFill>
                          <a:latin typeface="Times New Roman"/>
                        </a:rPr>
                        <a:t>0505</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Другие</a:t>
                      </a:r>
                      <a:r>
                        <a:rPr lang="ru-RU" sz="800" b="0" i="0" u="none" strike="noStrike" baseline="0" dirty="0" smtClean="0">
                          <a:solidFill>
                            <a:srgbClr val="000000"/>
                          </a:solidFill>
                          <a:latin typeface="Times New Roman"/>
                        </a:rPr>
                        <a:t> вопросы в области благоустройства</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827422,50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759489,00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760489,00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7642">
                <a:tc>
                  <a:txBody>
                    <a:bodyPr/>
                    <a:lstStyle/>
                    <a:p>
                      <a:pPr algn="r" fontAlgn="b"/>
                      <a:r>
                        <a:rPr lang="ru-RU" sz="800" b="1" i="0" u="none" strike="noStrike" dirty="0">
                          <a:solidFill>
                            <a:srgbClr val="000000"/>
                          </a:solidFill>
                          <a:latin typeface="Times New Roman"/>
                        </a:rPr>
                        <a:t>0800</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dirty="0">
                          <a:solidFill>
                            <a:srgbClr val="000000"/>
                          </a:solidFill>
                          <a:latin typeface="Times New Roman"/>
                        </a:rPr>
                        <a:t>КУЛЬТУРА,КИНЕМАТОГРАФИЯ</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dirty="0" smtClean="0">
                          <a:solidFill>
                            <a:srgbClr val="000000"/>
                          </a:solidFill>
                          <a:latin typeface="Times New Roman"/>
                        </a:rPr>
                        <a:t>5348242,06</a:t>
                      </a:r>
                      <a:endParaRPr lang="ru-RU" sz="800" b="1"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dirty="0" smtClean="0">
                          <a:solidFill>
                            <a:srgbClr val="000000"/>
                          </a:solidFill>
                          <a:latin typeface="Times New Roman"/>
                        </a:rPr>
                        <a:t>3312852,73</a:t>
                      </a:r>
                      <a:endParaRPr lang="ru-RU" sz="800" b="1"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dirty="0" smtClean="0">
                          <a:solidFill>
                            <a:srgbClr val="000000"/>
                          </a:solidFill>
                          <a:latin typeface="Times New Roman"/>
                        </a:rPr>
                        <a:t>3409426,79</a:t>
                      </a:r>
                      <a:endParaRPr lang="ru-RU" sz="800" b="1"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r>
              <a:tr h="157642">
                <a:tc>
                  <a:txBody>
                    <a:bodyPr/>
                    <a:lstStyle/>
                    <a:p>
                      <a:pPr algn="r" fontAlgn="b"/>
                      <a:r>
                        <a:rPr lang="ru-RU" sz="800" b="0" i="0" u="none" strike="noStrike">
                          <a:solidFill>
                            <a:srgbClr val="000000"/>
                          </a:solidFill>
                          <a:latin typeface="Times New Roman"/>
                        </a:rPr>
                        <a:t>0801</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a:solidFill>
                            <a:srgbClr val="000000"/>
                          </a:solidFill>
                          <a:latin typeface="Times New Roman"/>
                        </a:rPr>
                        <a:t>Культура </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5348242,06</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3312852,73</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3409426,79</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7642">
                <a:tc>
                  <a:txBody>
                    <a:bodyPr/>
                    <a:lstStyle/>
                    <a:p>
                      <a:pPr algn="r" fontAlgn="b"/>
                      <a:r>
                        <a:rPr lang="ru-RU" sz="800" b="1" i="0" u="none" strike="noStrike">
                          <a:solidFill>
                            <a:srgbClr val="000000"/>
                          </a:solidFill>
                          <a:latin typeface="Times New Roman"/>
                        </a:rPr>
                        <a:t>1000</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a:solidFill>
                            <a:srgbClr val="000000"/>
                          </a:solidFill>
                          <a:latin typeface="Times New Roman"/>
                        </a:rPr>
                        <a:t>СОЦИАЛЬНАЯ ПОЛИТИКА</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dirty="0" smtClean="0">
                          <a:solidFill>
                            <a:srgbClr val="000000"/>
                          </a:solidFill>
                          <a:latin typeface="Times New Roman"/>
                        </a:rPr>
                        <a:t>216663,00</a:t>
                      </a:r>
                      <a:endParaRPr lang="ru-RU" sz="800" b="1"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dirty="0" smtClean="0">
                          <a:solidFill>
                            <a:srgbClr val="000000"/>
                          </a:solidFill>
                          <a:latin typeface="Times New Roman"/>
                        </a:rPr>
                        <a:t>211080,00</a:t>
                      </a:r>
                      <a:endParaRPr lang="ru-RU" sz="800" b="1"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c>
                  <a:txBody>
                    <a:bodyPr/>
                    <a:lstStyle/>
                    <a:p>
                      <a:pPr algn="ctr" fontAlgn="b"/>
                      <a:r>
                        <a:rPr lang="ru-RU" sz="800" b="1" i="0" u="none" strike="noStrike" dirty="0" smtClean="0">
                          <a:solidFill>
                            <a:srgbClr val="000000"/>
                          </a:solidFill>
                          <a:latin typeface="Times New Roman"/>
                        </a:rPr>
                        <a:t>221080,00</a:t>
                      </a:r>
                      <a:endParaRPr lang="ru-RU" sz="800" b="1"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00"/>
                    </a:solidFill>
                  </a:tcPr>
                </a:tc>
              </a:tr>
              <a:tr h="149296">
                <a:tc>
                  <a:txBody>
                    <a:bodyPr/>
                    <a:lstStyle/>
                    <a:p>
                      <a:pPr algn="r" fontAlgn="b"/>
                      <a:r>
                        <a:rPr lang="ru-RU" sz="800" b="0" i="0" u="none" strike="noStrike">
                          <a:solidFill>
                            <a:srgbClr val="000000"/>
                          </a:solidFill>
                          <a:latin typeface="Times New Roman"/>
                        </a:rPr>
                        <a:t>1001</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a:solidFill>
                            <a:srgbClr val="000000"/>
                          </a:solidFill>
                          <a:latin typeface="Times New Roman"/>
                        </a:rPr>
                        <a:t>Пенсионное </a:t>
                      </a:r>
                      <a:r>
                        <a:rPr lang="ru-RU" sz="800" b="0" i="0" u="none" strike="noStrike" dirty="0" smtClean="0">
                          <a:solidFill>
                            <a:srgbClr val="000000"/>
                          </a:solidFill>
                          <a:latin typeface="Times New Roman"/>
                        </a:rPr>
                        <a:t>обеспечение</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216663,00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211080,00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800" b="0" i="0" u="none" strike="noStrike" dirty="0" smtClean="0">
                          <a:solidFill>
                            <a:srgbClr val="000000"/>
                          </a:solidFill>
                          <a:latin typeface="Times New Roman"/>
                        </a:rPr>
                        <a:t>221080,00</a:t>
                      </a:r>
                      <a:endParaRPr lang="ru-RU" sz="800" b="0"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57642">
                <a:tc gridSpan="2">
                  <a:txBody>
                    <a:bodyPr/>
                    <a:lstStyle/>
                    <a:p>
                      <a:pPr algn="ctr" fontAlgn="b"/>
                      <a:r>
                        <a:rPr lang="ru-RU" sz="800" b="1" i="0" u="none" strike="noStrike" dirty="0">
                          <a:solidFill>
                            <a:srgbClr val="000000"/>
                          </a:solidFill>
                          <a:latin typeface="Times New Roman"/>
                        </a:rPr>
                        <a:t>Всего</a:t>
                      </a: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99"/>
                    </a:solidFill>
                  </a:tcPr>
                </a:tc>
                <a:tc hMerge="1">
                  <a:txBody>
                    <a:bodyPr/>
                    <a:lstStyle/>
                    <a:p>
                      <a:endParaRPr lang="ru-RU"/>
                    </a:p>
                  </a:txBody>
                  <a:tcPr/>
                </a:tc>
                <a:tc>
                  <a:txBody>
                    <a:bodyPr/>
                    <a:lstStyle/>
                    <a:p>
                      <a:pPr algn="ctr" fontAlgn="b"/>
                      <a:r>
                        <a:rPr lang="ru-RU" sz="800" b="1" i="0" u="none" strike="noStrike" dirty="0" smtClean="0">
                          <a:solidFill>
                            <a:srgbClr val="000000"/>
                          </a:solidFill>
                          <a:latin typeface="Times New Roman"/>
                        </a:rPr>
                        <a:t>27459304,03</a:t>
                      </a:r>
                      <a:endParaRPr lang="ru-RU" sz="800" b="1"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99"/>
                    </a:solidFill>
                  </a:tcPr>
                </a:tc>
                <a:tc>
                  <a:txBody>
                    <a:bodyPr/>
                    <a:lstStyle/>
                    <a:p>
                      <a:pPr algn="ctr" fontAlgn="b"/>
                      <a:r>
                        <a:rPr lang="ru-RU" sz="800" b="1" i="0" u="none" strike="noStrike" dirty="0" smtClean="0">
                          <a:solidFill>
                            <a:srgbClr val="000000"/>
                          </a:solidFill>
                          <a:latin typeface="Times New Roman"/>
                        </a:rPr>
                        <a:t>15231208,00</a:t>
                      </a:r>
                      <a:endParaRPr lang="ru-RU" sz="800" b="1"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99"/>
                    </a:solidFill>
                  </a:tcPr>
                </a:tc>
                <a:tc>
                  <a:txBody>
                    <a:bodyPr/>
                    <a:lstStyle/>
                    <a:p>
                      <a:pPr algn="ctr" fontAlgn="b"/>
                      <a:r>
                        <a:rPr lang="ru-RU" sz="800" b="1" i="0" u="none" strike="noStrike" dirty="0" smtClean="0">
                          <a:solidFill>
                            <a:srgbClr val="000000"/>
                          </a:solidFill>
                          <a:latin typeface="Times New Roman"/>
                        </a:rPr>
                        <a:t>15059351,00</a:t>
                      </a:r>
                      <a:endParaRPr lang="ru-RU" sz="800" b="1" i="0" u="none" strike="noStrike" dirty="0">
                        <a:solidFill>
                          <a:srgbClr val="000000"/>
                        </a:solidFill>
                        <a:latin typeface="Times New Roman"/>
                      </a:endParaRPr>
                    </a:p>
                  </a:txBody>
                  <a:tcPr marL="6153" marR="6153" marT="6153"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C99"/>
                    </a:solidFill>
                  </a:tcPr>
                </a:tc>
              </a:tr>
            </a:tbl>
          </a:graphicData>
        </a:graphic>
      </p:graphicFrame>
      <p:pic>
        <p:nvPicPr>
          <p:cNvPr id="14" name="Picture 2" descr="Картинки по запросу расходы бюджета"/>
          <p:cNvPicPr>
            <a:picLocks noChangeAspect="1" noChangeArrowheads="1"/>
          </p:cNvPicPr>
          <p:nvPr/>
        </p:nvPicPr>
        <p:blipFill>
          <a:blip r:embed="rId6">
            <a:extLst>
              <a:ext uri="{28A0092B-C50C-407E-A947-70E740481C1C}">
                <a14:useLocalDpi xmlns="" xmlns:a14="http://schemas.microsoft.com/office/drawing/2010/main" val="0"/>
              </a:ext>
            </a:extLst>
          </a:blip>
          <a:srcRect/>
          <a:stretch>
            <a:fillRect/>
          </a:stretch>
        </p:blipFill>
        <p:spPr bwMode="auto">
          <a:xfrm>
            <a:off x="3806889" y="6135328"/>
            <a:ext cx="2751227" cy="498733"/>
          </a:xfrm>
          <a:prstGeom prst="rect">
            <a:avLst/>
          </a:prstGeom>
          <a:noFill/>
          <a:effectLst>
            <a:softEdge rad="736600"/>
          </a:effectLst>
          <a:extLst>
            <a:ext uri="{909E8E84-426E-40DD-AFC4-6F175D3DCCD1}">
              <a14:hiddenFill xmlns="" xmlns:a14="http://schemas.microsoft.com/office/drawing/2010/main">
                <a:solidFill>
                  <a:srgbClr val="FFFFFF"/>
                </a:solidFill>
              </a14:hiddenFill>
            </a:ext>
          </a:extLst>
        </p:spPr>
      </p:pic>
      <p:pic>
        <p:nvPicPr>
          <p:cNvPr id="15" name="Picture 2" descr="C:\Users\econ11\Desktop\Для презентации\i2PNSXI04.jpg"/>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648929" y="5987844"/>
            <a:ext cx="2231923" cy="69287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rgbClr val="FFFFFF"/>
                </a:solidFill>
              </a14:hiddenFill>
            </a:ext>
          </a:extLst>
        </p:spPr>
      </p:pic>
      <p:pic>
        <p:nvPicPr>
          <p:cNvPr id="16" name="Picture 7"/>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3833771" y="6056670"/>
            <a:ext cx="2793171" cy="102432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262219122"/>
      </p:ext>
    </p:extLst>
  </p:cSld>
  <p:clrMapOvr>
    <a:masterClrMapping/>
  </p:clrMapOvr>
  <p:transition>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txBox="1">
            <a:spLocks noGrp="1"/>
          </p:cNvSpPr>
          <p:nvPr>
            <p:ph type="title"/>
          </p:nvPr>
        </p:nvSpPr>
        <p:spPr>
          <a:xfrm>
            <a:off x="115747" y="7032"/>
            <a:ext cx="8405978" cy="1015663"/>
          </a:xfrm>
          <a:prstGeom prst="rect">
            <a:avLst/>
          </a:prstGeom>
          <a:noFill/>
        </p:spPr>
        <p:txBody>
          <a:bodyPr wrap="square" rtlCol="0">
            <a:spAutoFit/>
          </a:bodyPr>
          <a:lstStyle/>
          <a:p>
            <a:pPr algn="ctr"/>
            <a:r>
              <a:rPr lang="ru-RU" sz="2000" b="1" dirty="0" smtClean="0">
                <a:solidFill>
                  <a:schemeClr val="accent6">
                    <a:lumMod val="50000"/>
                  </a:schemeClr>
                </a:solidFill>
                <a:latin typeface="Times New Roman" pitchFamily="18" charset="0"/>
                <a:cs typeface="Times New Roman" pitchFamily="18" charset="0"/>
              </a:rPr>
              <a:t>Структура расходов Колобовского городского поселения по программным и не программным направлениям деятельности на </a:t>
            </a:r>
            <a:r>
              <a:rPr lang="ru-RU" sz="2000" b="1" dirty="0" smtClean="0">
                <a:solidFill>
                  <a:schemeClr val="accent6">
                    <a:lumMod val="50000"/>
                  </a:schemeClr>
                </a:solidFill>
                <a:latin typeface="Times New Roman" pitchFamily="18" charset="0"/>
                <a:cs typeface="Times New Roman" pitchFamily="18" charset="0"/>
              </a:rPr>
              <a:t>2023 </a:t>
            </a:r>
            <a:r>
              <a:rPr lang="ru-RU" sz="2000" b="1" dirty="0" smtClean="0">
                <a:solidFill>
                  <a:schemeClr val="accent6">
                    <a:lumMod val="50000"/>
                  </a:schemeClr>
                </a:solidFill>
                <a:latin typeface="Times New Roman" pitchFamily="18" charset="0"/>
                <a:cs typeface="Times New Roman" pitchFamily="18" charset="0"/>
              </a:rPr>
              <a:t>год и плановый период </a:t>
            </a:r>
            <a:r>
              <a:rPr lang="ru-RU" sz="2000" b="1" dirty="0" smtClean="0">
                <a:solidFill>
                  <a:schemeClr val="accent6">
                    <a:lumMod val="50000"/>
                  </a:schemeClr>
                </a:solidFill>
                <a:latin typeface="Times New Roman" pitchFamily="18" charset="0"/>
                <a:cs typeface="Times New Roman" pitchFamily="18" charset="0"/>
              </a:rPr>
              <a:t>2024-2025 </a:t>
            </a:r>
            <a:r>
              <a:rPr lang="ru-RU" sz="2000" b="1" dirty="0" smtClean="0">
                <a:solidFill>
                  <a:schemeClr val="accent6">
                    <a:lumMod val="50000"/>
                  </a:schemeClr>
                </a:solidFill>
                <a:latin typeface="Times New Roman" pitchFamily="18" charset="0"/>
                <a:cs typeface="Times New Roman" pitchFamily="18" charset="0"/>
              </a:rPr>
              <a:t>годов</a:t>
            </a:r>
          </a:p>
        </p:txBody>
      </p:sp>
      <p:sp>
        <p:nvSpPr>
          <p:cNvPr id="7" name="TextBox 6"/>
          <p:cNvSpPr txBox="1"/>
          <p:nvPr/>
        </p:nvSpPr>
        <p:spPr>
          <a:xfrm>
            <a:off x="254643" y="1191133"/>
            <a:ext cx="4074289" cy="307777"/>
          </a:xfrm>
          <a:prstGeom prst="rect">
            <a:avLst/>
          </a:prstGeom>
          <a:noFill/>
        </p:spPr>
        <p:txBody>
          <a:bodyPr wrap="square" rtlCol="0">
            <a:spAutoFit/>
          </a:bodyPr>
          <a:lstStyle/>
          <a:p>
            <a:r>
              <a:rPr lang="ru-RU" sz="1400" dirty="0" smtClean="0">
                <a:latin typeface="Times New Roman" panose="02020603050405020304" pitchFamily="18" charset="0"/>
                <a:cs typeface="Times New Roman" panose="02020603050405020304" pitchFamily="18" charset="0"/>
              </a:rPr>
              <a:t>.</a:t>
            </a:r>
            <a:endParaRPr lang="ru-RU" sz="1400" dirty="0">
              <a:latin typeface="Times New Roman" panose="02020603050405020304" pitchFamily="18" charset="0"/>
              <a:cs typeface="Times New Roman" panose="02020603050405020304" pitchFamily="18" charset="0"/>
            </a:endParaRPr>
          </a:p>
        </p:txBody>
      </p:sp>
      <p:graphicFrame>
        <p:nvGraphicFramePr>
          <p:cNvPr id="9" name="Объект 8"/>
          <p:cNvGraphicFramePr>
            <a:graphicFrameLocks noGrp="1"/>
          </p:cNvGraphicFramePr>
          <p:nvPr>
            <p:ph idx="1"/>
            <p:extLst>
              <p:ext uri="{D42A27DB-BD31-4B8C-83A1-F6EECF244321}">
                <p14:modId xmlns="" xmlns:p14="http://schemas.microsoft.com/office/powerpoint/2010/main" val="2610435504"/>
              </p:ext>
            </p:extLst>
          </p:nvPr>
        </p:nvGraphicFramePr>
        <p:xfrm>
          <a:off x="1" y="1130710"/>
          <a:ext cx="8750710" cy="57272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Номер слайда 3"/>
          <p:cNvSpPr>
            <a:spLocks noGrp="1"/>
          </p:cNvSpPr>
          <p:nvPr>
            <p:ph type="sldNum" sz="quarter" idx="10"/>
          </p:nvPr>
        </p:nvSpPr>
        <p:spPr/>
        <p:txBody>
          <a:bodyPr/>
          <a:lstStyle/>
          <a:p>
            <a:pPr>
              <a:defRPr/>
            </a:pPr>
            <a:fld id="{67FD1E93-168C-4E3F-B839-29F00AE4705B}" type="slidenum">
              <a:rPr lang="ru-RU" smtClean="0"/>
              <a:pPr>
                <a:defRPr/>
              </a:pPr>
              <a:t>15</a:t>
            </a:fld>
            <a:endParaRPr lang="ru-RU" dirty="0"/>
          </a:p>
        </p:txBody>
      </p:sp>
    </p:spTree>
    <p:extLst>
      <p:ext uri="{BB962C8B-B14F-4D97-AF65-F5344CB8AC3E}">
        <p14:creationId xmlns="" xmlns:p14="http://schemas.microsoft.com/office/powerpoint/2010/main" val="3086888994"/>
      </p:ext>
    </p:extLst>
  </p:cSld>
  <p:clrMapOvr>
    <a:masterClrMapping/>
  </p:clrMapOvr>
  <p:transition>
    <p:dissolv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0"/>
          </p:nvPr>
        </p:nvSpPr>
        <p:spPr>
          <a:xfrm>
            <a:off x="8682038" y="6594414"/>
            <a:ext cx="461962" cy="365125"/>
          </a:xfrm>
        </p:spPr>
        <p:txBody>
          <a:bodyPr/>
          <a:lstStyle/>
          <a:p>
            <a:pPr>
              <a:defRPr/>
            </a:pPr>
            <a:fld id="{67FD1E93-168C-4E3F-B839-29F00AE4705B}" type="slidenum">
              <a:rPr lang="ru-RU" smtClean="0"/>
              <a:pPr>
                <a:defRPr/>
              </a:pPr>
              <a:t>16</a:t>
            </a:fld>
            <a:endParaRPr lang="ru-RU" dirty="0"/>
          </a:p>
        </p:txBody>
      </p:sp>
      <p:sp>
        <p:nvSpPr>
          <p:cNvPr id="2" name="TextBox 1"/>
          <p:cNvSpPr txBox="1"/>
          <p:nvPr/>
        </p:nvSpPr>
        <p:spPr>
          <a:xfrm>
            <a:off x="601885" y="115218"/>
            <a:ext cx="7919840" cy="646331"/>
          </a:xfrm>
          <a:prstGeom prst="rect">
            <a:avLst/>
          </a:prstGeom>
          <a:noFill/>
        </p:spPr>
        <p:txBody>
          <a:bodyPr wrap="square" rtlCol="0">
            <a:spAutoFit/>
          </a:bodyPr>
          <a:lstStyle/>
          <a:p>
            <a:pPr algn="ctr"/>
            <a:r>
              <a:rPr lang="ru-RU" b="1" dirty="0" smtClean="0">
                <a:latin typeface="Times New Roman" panose="02020603050405020304" pitchFamily="18" charset="0"/>
                <a:cs typeface="Times New Roman" panose="02020603050405020304" pitchFamily="18" charset="0"/>
              </a:rPr>
              <a:t>Муниципальные программы Колобовского городского поселения на </a:t>
            </a:r>
            <a:r>
              <a:rPr lang="ru-RU" b="1" dirty="0" smtClean="0">
                <a:latin typeface="Times New Roman" panose="02020603050405020304" pitchFamily="18" charset="0"/>
                <a:cs typeface="Times New Roman" panose="02020603050405020304" pitchFamily="18" charset="0"/>
              </a:rPr>
              <a:t>2023 </a:t>
            </a:r>
            <a:r>
              <a:rPr lang="ru-RU" b="1" dirty="0" smtClean="0">
                <a:latin typeface="Times New Roman" panose="02020603050405020304" pitchFamily="18" charset="0"/>
                <a:cs typeface="Times New Roman" panose="02020603050405020304" pitchFamily="18" charset="0"/>
              </a:rPr>
              <a:t>год и плановый период </a:t>
            </a:r>
            <a:r>
              <a:rPr lang="ru-RU" b="1" dirty="0" smtClean="0">
                <a:latin typeface="Times New Roman" panose="02020603050405020304" pitchFamily="18" charset="0"/>
                <a:cs typeface="Times New Roman" panose="02020603050405020304" pitchFamily="18" charset="0"/>
              </a:rPr>
              <a:t>2024-2025 </a:t>
            </a:r>
            <a:r>
              <a:rPr lang="ru-RU" b="1" dirty="0" smtClean="0">
                <a:latin typeface="Times New Roman" panose="02020603050405020304" pitchFamily="18" charset="0"/>
                <a:cs typeface="Times New Roman" panose="02020603050405020304" pitchFamily="18" charset="0"/>
              </a:rPr>
              <a:t>годов</a:t>
            </a:r>
            <a:endParaRPr lang="ru-RU" b="1" dirty="0">
              <a:latin typeface="Times New Roman" panose="02020603050405020304" pitchFamily="18" charset="0"/>
              <a:cs typeface="Times New Roman" panose="02020603050405020304" pitchFamily="18" charset="0"/>
            </a:endParaRPr>
          </a:p>
        </p:txBody>
      </p:sp>
      <p:graphicFrame>
        <p:nvGraphicFramePr>
          <p:cNvPr id="9" name="Таблица 8"/>
          <p:cNvGraphicFramePr>
            <a:graphicFrameLocks noGrp="1"/>
          </p:cNvGraphicFramePr>
          <p:nvPr/>
        </p:nvGraphicFramePr>
        <p:xfrm>
          <a:off x="382553" y="699002"/>
          <a:ext cx="8083022" cy="6075424"/>
        </p:xfrm>
        <a:graphic>
          <a:graphicData uri="http://schemas.openxmlformats.org/drawingml/2006/table">
            <a:tbl>
              <a:tblPr/>
              <a:tblGrid>
                <a:gridCol w="3166731"/>
                <a:gridCol w="966940"/>
                <a:gridCol w="846072"/>
                <a:gridCol w="897442"/>
                <a:gridCol w="789991"/>
                <a:gridCol w="751071"/>
                <a:gridCol w="664775"/>
              </a:tblGrid>
              <a:tr h="1003082">
                <a:tc>
                  <a:txBody>
                    <a:bodyPr/>
                    <a:lstStyle/>
                    <a:p>
                      <a:pPr algn="ctr" fontAlgn="ctr"/>
                      <a:r>
                        <a:rPr lang="ru-RU" sz="800" b="1" i="0" u="none" strike="noStrike" dirty="0">
                          <a:latin typeface="Times New Roman"/>
                        </a:rPr>
                        <a:t>Наименование</a:t>
                      </a: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dirty="0">
                          <a:latin typeface="Times New Roman"/>
                        </a:rPr>
                        <a:t>Код целевой статьи расходов областного бюджета</a:t>
                      </a: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dirty="0">
                          <a:latin typeface="Times New Roman"/>
                        </a:rPr>
                        <a:t>Исполнено за </a:t>
                      </a:r>
                      <a:r>
                        <a:rPr lang="ru-RU" sz="800" b="1" i="0" u="none" strike="noStrike" dirty="0" smtClean="0">
                          <a:latin typeface="Times New Roman"/>
                        </a:rPr>
                        <a:t>2021 </a:t>
                      </a:r>
                      <a:r>
                        <a:rPr lang="ru-RU" sz="800" b="1" i="0" u="none" strike="noStrike" dirty="0">
                          <a:latin typeface="Times New Roman"/>
                        </a:rPr>
                        <a:t>год</a:t>
                      </a: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dirty="0">
                          <a:solidFill>
                            <a:schemeClr val="tx1"/>
                          </a:solidFill>
                          <a:latin typeface="Times New Roman"/>
                        </a:rPr>
                        <a:t>Ожидаемое исполнение за </a:t>
                      </a:r>
                      <a:r>
                        <a:rPr lang="ru-RU" sz="800" b="1" i="0" u="none" strike="noStrike" dirty="0" smtClean="0">
                          <a:solidFill>
                            <a:schemeClr val="tx1"/>
                          </a:solidFill>
                          <a:latin typeface="Times New Roman"/>
                        </a:rPr>
                        <a:t>2022год</a:t>
                      </a:r>
                      <a:endParaRPr lang="ru-RU" sz="800" b="1" i="0" u="none" strike="noStrike" dirty="0">
                        <a:solidFill>
                          <a:schemeClr val="tx1"/>
                        </a:solidFill>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dirty="0">
                          <a:solidFill>
                            <a:srgbClr val="000000"/>
                          </a:solidFill>
                          <a:latin typeface="Times New Roman"/>
                        </a:rPr>
                        <a:t>Проект </a:t>
                      </a:r>
                      <a:br>
                        <a:rPr lang="ru-RU" sz="800" b="1" i="0" u="none" strike="noStrike" dirty="0">
                          <a:solidFill>
                            <a:srgbClr val="000000"/>
                          </a:solidFill>
                          <a:latin typeface="Times New Roman"/>
                        </a:rPr>
                      </a:br>
                      <a:r>
                        <a:rPr lang="ru-RU" sz="800" b="1" i="0" u="none" strike="noStrike" dirty="0">
                          <a:solidFill>
                            <a:srgbClr val="000000"/>
                          </a:solidFill>
                          <a:latin typeface="Times New Roman"/>
                        </a:rPr>
                        <a:t>на </a:t>
                      </a:r>
                      <a:r>
                        <a:rPr lang="ru-RU" sz="800" b="1" i="0" u="none" strike="noStrike" dirty="0" smtClean="0">
                          <a:solidFill>
                            <a:srgbClr val="000000"/>
                          </a:solidFill>
                          <a:latin typeface="Times New Roman"/>
                        </a:rPr>
                        <a:t>2023 </a:t>
                      </a:r>
                      <a:r>
                        <a:rPr lang="ru-RU" sz="800" b="1" i="0" u="none" strike="noStrike" dirty="0">
                          <a:solidFill>
                            <a:srgbClr val="000000"/>
                          </a:solidFill>
                          <a:latin typeface="Times New Roman"/>
                        </a:rPr>
                        <a:t>год</a:t>
                      </a: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dirty="0">
                          <a:solidFill>
                            <a:srgbClr val="000000"/>
                          </a:solidFill>
                          <a:latin typeface="Times New Roman"/>
                        </a:rPr>
                        <a:t>Проект </a:t>
                      </a:r>
                      <a:br>
                        <a:rPr lang="ru-RU" sz="800" b="1" i="0" u="none" strike="noStrike" dirty="0">
                          <a:solidFill>
                            <a:srgbClr val="000000"/>
                          </a:solidFill>
                          <a:latin typeface="Times New Roman"/>
                        </a:rPr>
                      </a:br>
                      <a:r>
                        <a:rPr lang="ru-RU" sz="800" b="1" i="0" u="none" strike="noStrike" dirty="0">
                          <a:solidFill>
                            <a:srgbClr val="000000"/>
                          </a:solidFill>
                          <a:latin typeface="Times New Roman"/>
                        </a:rPr>
                        <a:t>на </a:t>
                      </a:r>
                      <a:r>
                        <a:rPr lang="ru-RU" sz="800" b="1" i="0" u="none" strike="noStrike" dirty="0" smtClean="0">
                          <a:solidFill>
                            <a:srgbClr val="000000"/>
                          </a:solidFill>
                          <a:latin typeface="Times New Roman"/>
                        </a:rPr>
                        <a:t>2024 </a:t>
                      </a:r>
                      <a:r>
                        <a:rPr lang="ru-RU" sz="800" b="1" i="0" u="none" strike="noStrike" dirty="0">
                          <a:solidFill>
                            <a:srgbClr val="000000"/>
                          </a:solidFill>
                          <a:latin typeface="Times New Roman"/>
                        </a:rPr>
                        <a:t>год</a:t>
                      </a: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dirty="0">
                          <a:solidFill>
                            <a:srgbClr val="000000"/>
                          </a:solidFill>
                          <a:latin typeface="Times New Roman"/>
                        </a:rPr>
                        <a:t>Проект </a:t>
                      </a:r>
                      <a:br>
                        <a:rPr lang="ru-RU" sz="800" b="1" i="0" u="none" strike="noStrike" dirty="0">
                          <a:solidFill>
                            <a:srgbClr val="000000"/>
                          </a:solidFill>
                          <a:latin typeface="Times New Roman"/>
                        </a:rPr>
                      </a:br>
                      <a:r>
                        <a:rPr lang="ru-RU" sz="800" b="1" i="0" u="none" strike="noStrike" dirty="0">
                          <a:solidFill>
                            <a:srgbClr val="000000"/>
                          </a:solidFill>
                          <a:latin typeface="Times New Roman"/>
                        </a:rPr>
                        <a:t>на </a:t>
                      </a:r>
                      <a:r>
                        <a:rPr lang="ru-RU" sz="800" b="1" i="0" u="none" strike="noStrike" dirty="0" smtClean="0">
                          <a:solidFill>
                            <a:srgbClr val="000000"/>
                          </a:solidFill>
                          <a:latin typeface="Times New Roman"/>
                        </a:rPr>
                        <a:t>2025 </a:t>
                      </a:r>
                      <a:r>
                        <a:rPr lang="ru-RU" sz="800" b="1" i="0" u="none" strike="noStrike" dirty="0">
                          <a:solidFill>
                            <a:srgbClr val="000000"/>
                          </a:solidFill>
                          <a:latin typeface="Times New Roman"/>
                        </a:rPr>
                        <a:t>год</a:t>
                      </a: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9296">
                <a:tc>
                  <a:txBody>
                    <a:bodyPr/>
                    <a:lstStyle/>
                    <a:p>
                      <a:pPr algn="ctr" fontAlgn="b"/>
                      <a:r>
                        <a:rPr lang="ru-RU" sz="800" b="0" i="0" u="none" strike="noStrike">
                          <a:latin typeface="Times New Roman"/>
                        </a:rPr>
                        <a:t>1</a:t>
                      </a:r>
                    </a:p>
                  </a:txBody>
                  <a:tcPr marL="4365" marR="4365" marT="43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800" b="0" i="0" u="none" strike="noStrike">
                          <a:latin typeface="Times New Roman"/>
                        </a:rPr>
                        <a:t>2</a:t>
                      </a:r>
                    </a:p>
                  </a:txBody>
                  <a:tcPr marL="4365" marR="4365" marT="43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800" b="0" i="0" u="none" strike="noStrike">
                          <a:latin typeface="Times New Roman"/>
                        </a:rPr>
                        <a:t>3</a:t>
                      </a:r>
                    </a:p>
                  </a:txBody>
                  <a:tcPr marL="4365" marR="4365" marT="4365"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latin typeface="Times New Roman"/>
                        </a:rPr>
                        <a:t>4</a:t>
                      </a: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latin typeface="Times New Roman"/>
                        </a:rPr>
                        <a:t>5</a:t>
                      </a: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a:solidFill>
                            <a:srgbClr val="000000"/>
                          </a:solidFill>
                          <a:latin typeface="Times New Roman"/>
                        </a:rPr>
                        <a:t>8</a:t>
                      </a: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a:solidFill>
                            <a:srgbClr val="000000"/>
                          </a:solidFill>
                          <a:latin typeface="Times New Roman"/>
                        </a:rPr>
                        <a:t>11</a:t>
                      </a: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878255">
                <a:tc>
                  <a:txBody>
                    <a:bodyPr/>
                    <a:lstStyle/>
                    <a:p>
                      <a:pPr algn="l" fontAlgn="b"/>
                      <a:r>
                        <a:rPr lang="ru-RU" sz="800" b="0" i="0" u="none" strike="noStrike">
                          <a:latin typeface="Times New Roman"/>
                        </a:rPr>
                        <a:t>Муниципальная программа Колобовского городского поселения «Обеспечение деятельности в области гражданской обороны, чрезвычайных  ситуаций, пожарной безопасности, безопасности людей на водных объектах и профилактике  терроризма и экстримизма»</a:t>
                      </a:r>
                    </a:p>
                  </a:txBody>
                  <a:tcPr marL="4365" marR="4365" marT="436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a:txBody>
                    <a:bodyPr/>
                    <a:lstStyle/>
                    <a:p>
                      <a:pPr algn="ctr" fontAlgn="ctr"/>
                      <a:r>
                        <a:rPr lang="ru-RU" sz="800" b="0" i="0" u="none" strike="noStrike">
                          <a:latin typeface="Times New Roman"/>
                        </a:rPr>
                        <a:t>0100000</a:t>
                      </a: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96,8</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93,9</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94,3</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94,3</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94,3</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90115">
                <a:tc>
                  <a:txBody>
                    <a:bodyPr/>
                    <a:lstStyle/>
                    <a:p>
                      <a:pPr algn="l" fontAlgn="b"/>
                      <a:r>
                        <a:rPr lang="ru-RU" sz="800" b="0" i="0" u="none" strike="noStrike">
                          <a:latin typeface="Times New Roman"/>
                        </a:rPr>
                        <a:t>Муниципальная программа «Развитие автомобильных дорог на территории Колобовского городского поселения»</a:t>
                      </a:r>
                    </a:p>
                  </a:txBody>
                  <a:tcPr marL="4365" marR="4365" marT="436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ru-RU" sz="800" b="0" i="0" u="none" strike="noStrike">
                          <a:solidFill>
                            <a:srgbClr val="000000"/>
                          </a:solidFill>
                          <a:latin typeface="Times New Roman"/>
                        </a:rPr>
                        <a:t>0200000</a:t>
                      </a: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3987</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3885,0</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6311,9</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1950,0</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2000,0</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03123">
                <a:tc>
                  <a:txBody>
                    <a:bodyPr/>
                    <a:lstStyle/>
                    <a:p>
                      <a:pPr algn="l" fontAlgn="b"/>
                      <a:r>
                        <a:rPr lang="ru-RU" sz="800" b="0" i="0" u="none" strike="noStrike">
                          <a:latin typeface="Times New Roman"/>
                        </a:rPr>
                        <a:t>Муниципальная программа «Обеспечение доступным и комфортным жильем, услугами жилищно-коммунального хозяйства населения Колобовского городского поселения»</a:t>
                      </a:r>
                    </a:p>
                  </a:txBody>
                  <a:tcPr marL="4365" marR="4365" marT="436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ru-RU" sz="800" b="0" i="0" u="none" strike="noStrike">
                          <a:solidFill>
                            <a:srgbClr val="000000"/>
                          </a:solidFill>
                          <a:latin typeface="Times New Roman"/>
                        </a:rPr>
                        <a:t>0300000</a:t>
                      </a: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625,8</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1241,9</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811,6</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480,0</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480,0</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44129">
                <a:tc>
                  <a:txBody>
                    <a:bodyPr/>
                    <a:lstStyle/>
                    <a:p>
                      <a:pPr algn="l" fontAlgn="b"/>
                      <a:r>
                        <a:rPr lang="ru-RU" sz="800" b="0" i="0" u="none" strike="noStrike">
                          <a:latin typeface="Times New Roman"/>
                        </a:rPr>
                        <a:t>Муниципальная программа «Совершенствование управлением муниципальной собственностью Колобовского городского поселения </a:t>
                      </a:r>
                    </a:p>
                  </a:txBody>
                  <a:tcPr marL="4365" marR="4365" marT="436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ru-RU" sz="800" b="0" i="0" u="none" strike="noStrike">
                          <a:solidFill>
                            <a:srgbClr val="000000"/>
                          </a:solidFill>
                          <a:latin typeface="Times New Roman"/>
                        </a:rPr>
                        <a:t>0400000</a:t>
                      </a: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133,0</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161,7</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30,0</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10,0</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15,0</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47004">
                <a:tc>
                  <a:txBody>
                    <a:bodyPr/>
                    <a:lstStyle/>
                    <a:p>
                      <a:pPr algn="l" fontAlgn="b"/>
                      <a:r>
                        <a:rPr lang="ru-RU" sz="800" b="0" i="0" u="none" strike="noStrike">
                          <a:latin typeface="Times New Roman"/>
                        </a:rPr>
                        <a:t>Муниципальная программа «Обеспечение мероприятий по благоустройству населенных пунктов Колобовского городского поселения»</a:t>
                      </a:r>
                    </a:p>
                  </a:txBody>
                  <a:tcPr marL="4365" marR="4365" marT="436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ru-RU" sz="800" b="0" i="0" u="none" strike="noStrike">
                          <a:solidFill>
                            <a:srgbClr val="000000"/>
                          </a:solidFill>
                          <a:latin typeface="Times New Roman"/>
                        </a:rPr>
                        <a:t>0500000</a:t>
                      </a: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2023,5</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2211,7</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2533,1</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2391,8</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2170,0</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23164">
                <a:tc>
                  <a:txBody>
                    <a:bodyPr/>
                    <a:lstStyle/>
                    <a:p>
                      <a:pPr algn="l" fontAlgn="b"/>
                      <a:r>
                        <a:rPr lang="ru-RU" sz="800" b="0" i="0" u="none" strike="noStrike">
                          <a:latin typeface="Times New Roman"/>
                        </a:rPr>
                        <a:t>Муниципальная программа «Развитие культуры и спорта на территории Колобовского городского поселения»</a:t>
                      </a:r>
                    </a:p>
                  </a:txBody>
                  <a:tcPr marL="4365" marR="4365" marT="436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ru-RU" sz="800" b="0" i="0" u="none" strike="noStrike">
                          <a:solidFill>
                            <a:srgbClr val="000000"/>
                          </a:solidFill>
                          <a:latin typeface="Times New Roman"/>
                        </a:rPr>
                        <a:t>0600000</a:t>
                      </a: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5437,2</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5540,8</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5348,3</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3312,9</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3409,4</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78949">
                <a:tc>
                  <a:txBody>
                    <a:bodyPr/>
                    <a:lstStyle/>
                    <a:p>
                      <a:pPr algn="l" fontAlgn="b"/>
                      <a:r>
                        <a:rPr lang="ru-RU" sz="800" b="0" i="0" u="none" strike="noStrike">
                          <a:latin typeface="Times New Roman"/>
                        </a:rPr>
                        <a:t>Муниципальная программа «Развитие местного самоуправления в Колобовском городском поселении»</a:t>
                      </a:r>
                    </a:p>
                  </a:txBody>
                  <a:tcPr marL="4365" marR="4365" marT="436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ru-RU" sz="800" b="0" i="0" u="none" strike="noStrike">
                          <a:solidFill>
                            <a:srgbClr val="000000"/>
                          </a:solidFill>
                          <a:latin typeface="Times New Roman"/>
                        </a:rPr>
                        <a:t>0700000</a:t>
                      </a: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4673,7</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5272,5</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6191,0</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5814,6</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5777,9</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33761">
                <a:tc>
                  <a:txBody>
                    <a:bodyPr/>
                    <a:lstStyle/>
                    <a:p>
                      <a:pPr algn="l" fontAlgn="b"/>
                      <a:r>
                        <a:rPr lang="ru-RU" sz="800" b="0" i="0" u="none" strike="noStrike">
                          <a:latin typeface="Times New Roman"/>
                        </a:rPr>
                        <a:t>Муниципальная программа «Поддержка субъектов малого предпринимательства»</a:t>
                      </a:r>
                    </a:p>
                  </a:txBody>
                  <a:tcPr marL="4365" marR="4365" marT="436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ru-RU" sz="800" b="0" i="0" u="none" strike="noStrike" dirty="0">
                          <a:solidFill>
                            <a:srgbClr val="000000"/>
                          </a:solidFill>
                          <a:latin typeface="Times New Roman"/>
                        </a:rPr>
                        <a:t>0800000</a:t>
                      </a: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0,0</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40</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78949">
                <a:tc>
                  <a:txBody>
                    <a:bodyPr/>
                    <a:lstStyle/>
                    <a:p>
                      <a:pPr algn="l" fontAlgn="b"/>
                      <a:r>
                        <a:rPr lang="ru-RU" sz="800" b="0" i="0" u="none" strike="noStrike">
                          <a:latin typeface="Times New Roman"/>
                        </a:rPr>
                        <a:t>Муниципальная программа «Улучшение условий охраны труда в Колобовском городском поселении»</a:t>
                      </a:r>
                    </a:p>
                  </a:txBody>
                  <a:tcPr marL="4365" marR="4365" marT="4365" marB="0" anchor="b">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ru-RU" sz="800" b="0" i="0" u="none" strike="noStrike">
                          <a:latin typeface="Times New Roman"/>
                        </a:rPr>
                        <a:t>0900000</a:t>
                      </a: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4</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18203">
                <a:tc>
                  <a:txBody>
                    <a:bodyPr/>
                    <a:lstStyle/>
                    <a:p>
                      <a:pPr algn="l" fontAlgn="b"/>
                      <a:r>
                        <a:rPr lang="ru-RU" sz="800" b="0" i="0" u="none" strike="noStrike" dirty="0">
                          <a:latin typeface="Times New Roman"/>
                        </a:rPr>
                        <a:t>Муниципальная программа "Формирование современной городской среды Колобовского городского </a:t>
                      </a:r>
                      <a:r>
                        <a:rPr lang="ru-RU" sz="800" b="0" i="0" u="none" strike="noStrike" dirty="0" smtClean="0">
                          <a:latin typeface="Times New Roman"/>
                        </a:rPr>
                        <a:t>поселения"</a:t>
                      </a:r>
                      <a:endParaRPr lang="ru-RU" sz="800" b="0" i="0" u="none" strike="noStrike" dirty="0">
                        <a:latin typeface="Times New Roman"/>
                      </a:endParaRPr>
                    </a:p>
                  </a:txBody>
                  <a:tcPr marL="4365" marR="4365" marT="4365" marB="0" anchor="b">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a:latin typeface="Times New Roman"/>
                        </a:rPr>
                        <a:t>1000000</a:t>
                      </a: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3999,4</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995,0</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4066,6</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0,00</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a:latin typeface="Times New Roman"/>
                        </a:rPr>
                        <a:t>0,0</a:t>
                      </a: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418203">
                <a:tc>
                  <a:txBody>
                    <a:bodyPr/>
                    <a:lstStyle/>
                    <a:p>
                      <a:pPr algn="l" fontAlgn="b"/>
                      <a:r>
                        <a:rPr lang="ru-RU" sz="800" b="0" i="0" u="none" strike="noStrike" dirty="0" smtClean="0">
                          <a:latin typeface="Times New Roman"/>
                        </a:rPr>
                        <a:t>Муниципальная программа</a:t>
                      </a:r>
                      <a:r>
                        <a:rPr lang="ru-RU" sz="800" b="0" i="0" u="none" strike="noStrike" baseline="0" dirty="0" smtClean="0">
                          <a:latin typeface="Times New Roman"/>
                        </a:rPr>
                        <a:t> «Обеспечение деятельности муниципального казенного учреждения «Управление благоустройства и хозяйственной деятельности»</a:t>
                      </a:r>
                      <a:endParaRPr lang="ru-RU" sz="800" b="0" i="0" u="none" strike="noStrike" dirty="0">
                        <a:latin typeface="Times New Roman"/>
                      </a:endParaRPr>
                    </a:p>
                  </a:txBody>
                  <a:tcPr marL="4365" marR="4365" marT="4365" marB="0" anchor="b">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1100000</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2273,0</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2576,9</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1198,3</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794,5</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795,5</a:t>
                      </a:r>
                      <a:endParaRPr lang="ru-RU" sz="800" b="0"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29191">
                <a:tc gridSpan="2">
                  <a:txBody>
                    <a:bodyPr/>
                    <a:lstStyle/>
                    <a:p>
                      <a:pPr algn="l" fontAlgn="ctr"/>
                      <a:r>
                        <a:rPr lang="ru-RU" sz="800" b="1" i="0" u="none" strike="noStrike" dirty="0">
                          <a:latin typeface="Times New Roman"/>
                        </a:rPr>
                        <a:t>ИТОГО:</a:t>
                      </a: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tc>
                <a:tc>
                  <a:txBody>
                    <a:bodyPr/>
                    <a:lstStyle/>
                    <a:p>
                      <a:pPr algn="r" fontAlgn="ctr"/>
                      <a:r>
                        <a:rPr lang="ru-RU" sz="800" b="1" i="0" u="none" strike="noStrike" dirty="0" smtClean="0">
                          <a:solidFill>
                            <a:schemeClr val="tx1"/>
                          </a:solidFill>
                          <a:latin typeface="Times New Roman"/>
                        </a:rPr>
                        <a:t>23481,8</a:t>
                      </a:r>
                      <a:endParaRPr lang="ru-RU" sz="800" b="1" i="0" u="none" strike="noStrike" dirty="0">
                        <a:solidFill>
                          <a:schemeClr val="tx1"/>
                        </a:solidFill>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1" i="0" u="none" strike="noStrike" dirty="0" smtClean="0">
                          <a:latin typeface="Times New Roman"/>
                        </a:rPr>
                        <a:t>23958,6</a:t>
                      </a:r>
                      <a:endParaRPr lang="ru-RU" sz="800" b="1"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1" i="0" u="none" strike="noStrike" dirty="0" smtClean="0">
                          <a:latin typeface="Times New Roman"/>
                        </a:rPr>
                        <a:t>27459,1</a:t>
                      </a:r>
                      <a:endParaRPr lang="ru-RU" sz="800" b="1"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1" i="0" u="none" strike="noStrike" dirty="0" smtClean="0">
                          <a:latin typeface="Times New Roman"/>
                        </a:rPr>
                        <a:t>14929,7</a:t>
                      </a:r>
                      <a:endParaRPr lang="ru-RU" sz="800" b="1"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1" i="0" u="none" strike="noStrike" dirty="0" smtClean="0">
                          <a:latin typeface="Times New Roman"/>
                        </a:rPr>
                        <a:t>14742,2</a:t>
                      </a:r>
                      <a:endParaRPr lang="ru-RU" sz="800" b="1" i="0" u="none" strike="noStrike" dirty="0">
                        <a:latin typeface="Times New Roman"/>
                      </a:endParaRPr>
                    </a:p>
                  </a:txBody>
                  <a:tcPr marL="4365" marR="4365" marT="436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1639847336"/>
      </p:ext>
    </p:extLst>
  </p:cSld>
  <p:clrMapOvr>
    <a:masterClrMapping/>
  </p:clrMapOvr>
  <p:transition>
    <p:dissolv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0"/>
          </p:nvPr>
        </p:nvSpPr>
        <p:spPr/>
        <p:txBody>
          <a:bodyPr/>
          <a:lstStyle/>
          <a:p>
            <a:pPr>
              <a:defRPr/>
            </a:pPr>
            <a:fld id="{4E9ED5B1-A891-4EC1-A0FA-F733B810D979}" type="slidenum">
              <a:rPr lang="ru-RU"/>
              <a:pPr>
                <a:defRPr/>
              </a:pPr>
              <a:t>17</a:t>
            </a:fld>
            <a:endParaRPr lang="ru-RU" dirty="0"/>
          </a:p>
        </p:txBody>
      </p:sp>
      <p:sp>
        <p:nvSpPr>
          <p:cNvPr id="2" name="Прямоугольник 1"/>
          <p:cNvSpPr/>
          <p:nvPr/>
        </p:nvSpPr>
        <p:spPr>
          <a:xfrm>
            <a:off x="173621" y="81037"/>
            <a:ext cx="8494518" cy="646331"/>
          </a:xfrm>
          <a:prstGeom prst="rect">
            <a:avLst/>
          </a:prstGeom>
          <a:effectLst>
            <a:glow rad="101600">
              <a:schemeClr val="accent2">
                <a:satMod val="175000"/>
                <a:alpha val="40000"/>
              </a:schemeClr>
            </a:glow>
          </a:effectLst>
        </p:spPr>
        <p:txBody>
          <a:bodyPr wrap="square">
            <a:spAutoFit/>
          </a:bodyPr>
          <a:lstStyle/>
          <a:p>
            <a:pPr algn="ctr"/>
            <a:r>
              <a:rPr lang="ru-RU" sz="1200" b="1" i="1" dirty="0" smtClean="0"/>
              <a:t>Муниципальная программа «Обеспечение мероприятий в        области гражданской обороны, чрезвычайных ситуаций, пожарной безопасности, безопасности людей на водных объектах и профилактике терроризма и </a:t>
            </a:r>
            <a:r>
              <a:rPr lang="ru-RU" sz="1200" b="1" i="1" dirty="0" err="1" smtClean="0"/>
              <a:t>экстримизма</a:t>
            </a:r>
            <a:r>
              <a:rPr lang="ru-RU" sz="1200" b="1" i="1" dirty="0" smtClean="0"/>
              <a:t>»</a:t>
            </a:r>
            <a:endParaRPr lang="ru-RU" sz="1200" dirty="0" smtClean="0"/>
          </a:p>
        </p:txBody>
      </p:sp>
      <p:sp>
        <p:nvSpPr>
          <p:cNvPr id="5" name="Прямоугольник 4"/>
          <p:cNvSpPr/>
          <p:nvPr/>
        </p:nvSpPr>
        <p:spPr>
          <a:xfrm>
            <a:off x="0" y="867746"/>
            <a:ext cx="8546841" cy="307777"/>
          </a:xfrm>
          <a:prstGeom prst="rect">
            <a:avLst/>
          </a:prstGeom>
        </p:spPr>
        <p:txBody>
          <a:bodyPr wrap="square">
            <a:spAutoFit/>
          </a:bodyPr>
          <a:lstStyle/>
          <a:p>
            <a:r>
              <a:rPr lang="ru-RU" sz="1400" dirty="0">
                <a:latin typeface="Times New Roman" panose="02020603050405020304" pitchFamily="18" charset="0"/>
                <a:cs typeface="Times New Roman" panose="02020603050405020304" pitchFamily="18" charset="0"/>
              </a:rPr>
              <a:t> </a:t>
            </a:r>
            <a:r>
              <a:rPr lang="ru-RU" sz="1400" b="1" dirty="0">
                <a:latin typeface="Times New Roman" panose="02020603050405020304" pitchFamily="18" charset="0"/>
                <a:cs typeface="Times New Roman" panose="02020603050405020304" pitchFamily="18" charset="0"/>
              </a:rPr>
              <a:t>Цель программы</a:t>
            </a:r>
            <a:r>
              <a:rPr lang="ru-RU" sz="1400" b="1" dirty="0" smtClean="0">
                <a:latin typeface="Times New Roman" panose="02020603050405020304" pitchFamily="18" charset="0"/>
                <a:cs typeface="Times New Roman" panose="02020603050405020304" pitchFamily="18" charset="0"/>
              </a:rPr>
              <a:t>:</a:t>
            </a:r>
            <a:endParaRPr lang="ru-RU" sz="1400" dirty="0">
              <a:latin typeface="Times New Roman" panose="02020603050405020304" pitchFamily="18" charset="0"/>
              <a:cs typeface="Times New Roman" panose="02020603050405020304" pitchFamily="18" charset="0"/>
            </a:endParaRPr>
          </a:p>
        </p:txBody>
      </p:sp>
      <p:graphicFrame>
        <p:nvGraphicFramePr>
          <p:cNvPr id="46" name="Таблица 45"/>
          <p:cNvGraphicFramePr>
            <a:graphicFrameLocks noGrp="1"/>
          </p:cNvGraphicFramePr>
          <p:nvPr/>
        </p:nvGraphicFramePr>
        <p:xfrm>
          <a:off x="2528594" y="1683974"/>
          <a:ext cx="6566246" cy="4426772"/>
        </p:xfrm>
        <a:graphic>
          <a:graphicData uri="http://schemas.openxmlformats.org/drawingml/2006/table">
            <a:tbl>
              <a:tblPr/>
              <a:tblGrid>
                <a:gridCol w="332197"/>
                <a:gridCol w="799757"/>
                <a:gridCol w="276087"/>
                <a:gridCol w="332666"/>
                <a:gridCol w="332666"/>
                <a:gridCol w="398824"/>
                <a:gridCol w="399292"/>
                <a:gridCol w="399292"/>
                <a:gridCol w="399292"/>
                <a:gridCol w="320120"/>
                <a:gridCol w="491613"/>
                <a:gridCol w="452284"/>
                <a:gridCol w="363793"/>
                <a:gridCol w="412955"/>
                <a:gridCol w="427704"/>
                <a:gridCol w="427704"/>
              </a:tblGrid>
              <a:tr h="196101">
                <a:tc rowSpan="2">
                  <a:txBody>
                    <a:bodyPr/>
                    <a:lstStyle/>
                    <a:p>
                      <a:pPr algn="ctr">
                        <a:lnSpc>
                          <a:spcPct val="115000"/>
                        </a:lnSpc>
                        <a:spcAft>
                          <a:spcPts val="0"/>
                        </a:spcAft>
                      </a:pPr>
                      <a:r>
                        <a:rPr lang="ru-RU" sz="1200" dirty="0">
                          <a:latin typeface="Times New Roman"/>
                          <a:ea typeface="Times New Roman"/>
                          <a:cs typeface="Times New Roman"/>
                        </a:rPr>
                        <a:t>№</a:t>
                      </a:r>
                    </a:p>
                    <a:p>
                      <a:pPr algn="ctr">
                        <a:lnSpc>
                          <a:spcPct val="115000"/>
                        </a:lnSpc>
                        <a:spcAft>
                          <a:spcPts val="0"/>
                        </a:spcAft>
                      </a:pPr>
                      <a:r>
                        <a:rPr lang="ru-RU" sz="1200" dirty="0" err="1">
                          <a:latin typeface="Times New Roman"/>
                          <a:ea typeface="Times New Roman"/>
                          <a:cs typeface="Times New Roman"/>
                        </a:rPr>
                        <a:t>п</a:t>
                      </a:r>
                      <a:r>
                        <a:rPr lang="ru-RU" sz="1200" dirty="0">
                          <a:latin typeface="Times New Roman"/>
                          <a:ea typeface="Times New Roman"/>
                          <a:cs typeface="Times New Roman"/>
                        </a:rPr>
                        <a:t>/</a:t>
                      </a:r>
                      <a:r>
                        <a:rPr lang="ru-RU" sz="1200" dirty="0" err="1">
                          <a:latin typeface="Times New Roman"/>
                          <a:ea typeface="Times New Roman"/>
                          <a:cs typeface="Times New Roman"/>
                        </a:rPr>
                        <a:t>п</a:t>
                      </a:r>
                      <a:endParaRPr lang="ru-RU" sz="1200" dirty="0">
                        <a:latin typeface="Times New Roman"/>
                        <a:ea typeface="Times New Roman"/>
                        <a:cs typeface="Times New Roman"/>
                      </a:endParaRP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15000"/>
                        </a:lnSpc>
                        <a:spcAft>
                          <a:spcPts val="0"/>
                        </a:spcAft>
                      </a:pPr>
                      <a:r>
                        <a:rPr lang="ru-RU" sz="1200">
                          <a:latin typeface="Times New Roman"/>
                          <a:ea typeface="Times New Roman"/>
                          <a:cs typeface="Times New Roman"/>
                        </a:rPr>
                        <a:t>Наименование целевого индикатора (показателя)</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2">
                  <a:txBody>
                    <a:bodyPr/>
                    <a:lstStyle/>
                    <a:p>
                      <a:pPr algn="ctr">
                        <a:lnSpc>
                          <a:spcPct val="115000"/>
                        </a:lnSpc>
                        <a:spcAft>
                          <a:spcPts val="0"/>
                        </a:spcAft>
                      </a:pPr>
                      <a:r>
                        <a:rPr lang="ru-RU" sz="1200">
                          <a:latin typeface="Times New Roman"/>
                          <a:ea typeface="Times New Roman"/>
                          <a:cs typeface="Times New Roman"/>
                        </a:rPr>
                        <a:t>Ед.</a:t>
                      </a:r>
                    </a:p>
                    <a:p>
                      <a:pPr algn="ctr">
                        <a:lnSpc>
                          <a:spcPct val="115000"/>
                        </a:lnSpc>
                        <a:spcAft>
                          <a:spcPts val="0"/>
                        </a:spcAft>
                      </a:pPr>
                      <a:r>
                        <a:rPr lang="ru-RU" sz="1200">
                          <a:latin typeface="Times New Roman"/>
                          <a:ea typeface="Times New Roman"/>
                          <a:cs typeface="Times New Roman"/>
                        </a:rPr>
                        <a:t>изм.</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13">
                  <a:txBody>
                    <a:bodyPr/>
                    <a:lstStyle/>
                    <a:p>
                      <a:pPr algn="ctr">
                        <a:lnSpc>
                          <a:spcPct val="115000"/>
                        </a:lnSpc>
                        <a:spcAft>
                          <a:spcPts val="0"/>
                        </a:spcAft>
                      </a:pPr>
                      <a:r>
                        <a:rPr lang="ru-RU" sz="1200">
                          <a:latin typeface="Times New Roman"/>
                          <a:ea typeface="Times New Roman"/>
                          <a:cs typeface="Times New Roman"/>
                        </a:rPr>
                        <a:t>Значения целевых индикаторов (показателей)</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1244995">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a:lnSpc>
                          <a:spcPct val="115000"/>
                        </a:lnSpc>
                        <a:spcAft>
                          <a:spcPts val="0"/>
                        </a:spcAft>
                      </a:pPr>
                      <a:r>
                        <a:rPr lang="ru-RU" sz="1200">
                          <a:latin typeface="Times New Roman"/>
                          <a:ea typeface="Times New Roman"/>
                          <a:cs typeface="Times New Roman"/>
                        </a:rPr>
                        <a:t>2013</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a:latin typeface="Times New Roman"/>
                          <a:ea typeface="Times New Roman"/>
                          <a:cs typeface="Times New Roman"/>
                        </a:rPr>
                        <a:t>2014</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dirty="0">
                          <a:latin typeface="Times New Roman"/>
                          <a:ea typeface="Times New Roman"/>
                          <a:cs typeface="Times New Roman"/>
                        </a:rPr>
                        <a:t>2015</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a:latin typeface="Times New Roman"/>
                          <a:ea typeface="Times New Roman"/>
                          <a:cs typeface="Times New Roman"/>
                        </a:rPr>
                        <a:t>2016</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a:latin typeface="Times New Roman"/>
                          <a:ea typeface="Times New Roman"/>
                          <a:cs typeface="Times New Roman"/>
                        </a:rPr>
                        <a:t>2017</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a:latin typeface="Times New Roman"/>
                          <a:ea typeface="Times New Roman"/>
                          <a:cs typeface="Times New Roman"/>
                        </a:rPr>
                        <a:t>2018</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a:latin typeface="Times New Roman"/>
                          <a:ea typeface="Times New Roman"/>
                          <a:cs typeface="Times New Roman"/>
                        </a:rPr>
                        <a:t>2019</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a:latin typeface="Times New Roman"/>
                          <a:ea typeface="Times New Roman"/>
                          <a:cs typeface="Times New Roman"/>
                        </a:rPr>
                        <a:t>2020</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dirty="0">
                          <a:latin typeface="Times New Roman"/>
                          <a:ea typeface="Times New Roman"/>
                          <a:cs typeface="Times New Roman"/>
                        </a:rPr>
                        <a:t>2021</a:t>
                      </a:r>
                    </a:p>
                  </a:txBody>
                  <a:tcPr marL="66603" marR="66603"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dirty="0" smtClean="0">
                          <a:latin typeface="Times New Roman"/>
                          <a:ea typeface="Times New Roman"/>
                          <a:cs typeface="Times New Roman"/>
                        </a:rPr>
                        <a:t>2022</a:t>
                      </a:r>
                      <a:endParaRPr lang="ru-RU" sz="1200" dirty="0">
                        <a:latin typeface="Times New Roman"/>
                        <a:ea typeface="Times New Roman"/>
                        <a:cs typeface="Times New Roman"/>
                      </a:endParaRPr>
                    </a:p>
                  </a:txBody>
                  <a:tcPr marL="66603" marR="6660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dirty="0" smtClean="0">
                          <a:latin typeface="Times New Roman"/>
                          <a:ea typeface="Times New Roman"/>
                          <a:cs typeface="Times New Roman"/>
                        </a:rPr>
                        <a:t>2023</a:t>
                      </a:r>
                      <a:endParaRPr lang="ru-RU" sz="1200" dirty="0">
                        <a:latin typeface="Times New Roman"/>
                        <a:ea typeface="Times New Roman"/>
                        <a:cs typeface="Times New Roman"/>
                      </a:endParaRPr>
                    </a:p>
                  </a:txBody>
                  <a:tcPr marL="66603" marR="6660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dirty="0" smtClean="0">
                          <a:latin typeface="Times New Roman"/>
                          <a:ea typeface="Times New Roman"/>
                          <a:cs typeface="Times New Roman"/>
                        </a:rPr>
                        <a:t>2024</a:t>
                      </a:r>
                      <a:endParaRPr lang="ru-RU" sz="1200" dirty="0">
                        <a:latin typeface="Times New Roman"/>
                        <a:ea typeface="Times New Roman"/>
                        <a:cs typeface="Times New Roman"/>
                      </a:endParaRPr>
                    </a:p>
                  </a:txBody>
                  <a:tcPr marL="66603" marR="6660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dirty="0" smtClean="0">
                          <a:latin typeface="Times New Roman"/>
                          <a:ea typeface="Times New Roman"/>
                          <a:cs typeface="Times New Roman"/>
                        </a:rPr>
                        <a:t>2025</a:t>
                      </a:r>
                      <a:endParaRPr lang="ru-RU" sz="1200" dirty="0">
                        <a:latin typeface="Times New Roman"/>
                        <a:ea typeface="Times New Roman"/>
                        <a:cs typeface="Times New Roman"/>
                      </a:endParaRPr>
                    </a:p>
                  </a:txBody>
                  <a:tcPr marL="66603" marR="66603"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77294">
                <a:tc>
                  <a:txBody>
                    <a:bodyPr/>
                    <a:lstStyle/>
                    <a:p>
                      <a:pPr algn="ctr">
                        <a:lnSpc>
                          <a:spcPct val="115000"/>
                        </a:lnSpc>
                        <a:spcAft>
                          <a:spcPts val="0"/>
                        </a:spcAft>
                      </a:pPr>
                      <a:r>
                        <a:rPr lang="ru-RU" sz="1200" dirty="0">
                          <a:latin typeface="Times New Roman"/>
                          <a:ea typeface="Times New Roman"/>
                          <a:cs typeface="Times New Roman"/>
                        </a:rPr>
                        <a:t>1</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dirty="0">
                          <a:latin typeface="Times New Roman"/>
                          <a:ea typeface="Times New Roman"/>
                          <a:cs typeface="Times New Roman"/>
                        </a:rPr>
                        <a:t>Снижение количества пожаров</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ru-RU" dirty="0"/>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dirty="0">
                          <a:latin typeface="Times New Roman"/>
                          <a:ea typeface="Times New Roman"/>
                          <a:cs typeface="Times New Roman"/>
                        </a:rPr>
                        <a:t>шт.</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dirty="0">
                          <a:latin typeface="Times New Roman"/>
                          <a:ea typeface="Times New Roman"/>
                          <a:cs typeface="Times New Roman"/>
                        </a:rPr>
                        <a:t>3</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dirty="0" err="1">
                          <a:latin typeface="Times New Roman"/>
                          <a:ea typeface="Times New Roman"/>
                          <a:cs typeface="Times New Roman"/>
                        </a:rPr>
                        <a:t>Умень</a:t>
                      </a:r>
                      <a:endParaRPr lang="ru-RU" sz="1200" dirty="0">
                        <a:latin typeface="Times New Roman"/>
                        <a:ea typeface="Times New Roman"/>
                        <a:cs typeface="Times New Roman"/>
                      </a:endParaRPr>
                    </a:p>
                    <a:p>
                      <a:pPr algn="ctr">
                        <a:lnSpc>
                          <a:spcPct val="115000"/>
                        </a:lnSpc>
                        <a:spcAft>
                          <a:spcPts val="0"/>
                        </a:spcAft>
                      </a:pPr>
                      <a:r>
                        <a:rPr lang="ru-RU" sz="1200" dirty="0" err="1">
                          <a:latin typeface="Times New Roman"/>
                          <a:ea typeface="Times New Roman"/>
                          <a:cs typeface="Times New Roman"/>
                        </a:rPr>
                        <a:t>шение</a:t>
                      </a:r>
                      <a:endParaRPr lang="ru-RU" sz="1200" dirty="0">
                        <a:latin typeface="Times New Roman"/>
                        <a:ea typeface="Times New Roman"/>
                        <a:cs typeface="Times New Roman"/>
                      </a:endParaRP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dirty="0" err="1">
                          <a:latin typeface="Times New Roman"/>
                          <a:ea typeface="Times New Roman"/>
                          <a:cs typeface="Times New Roman"/>
                        </a:rPr>
                        <a:t>Умень</a:t>
                      </a:r>
                      <a:endParaRPr lang="ru-RU" sz="1200" dirty="0">
                        <a:latin typeface="Times New Roman"/>
                        <a:ea typeface="Times New Roman"/>
                        <a:cs typeface="Times New Roman"/>
                      </a:endParaRPr>
                    </a:p>
                    <a:p>
                      <a:pPr algn="ctr">
                        <a:lnSpc>
                          <a:spcPct val="115000"/>
                        </a:lnSpc>
                        <a:spcAft>
                          <a:spcPts val="0"/>
                        </a:spcAft>
                      </a:pPr>
                      <a:r>
                        <a:rPr lang="ru-RU" sz="1200" dirty="0" err="1">
                          <a:latin typeface="Times New Roman"/>
                          <a:ea typeface="Times New Roman"/>
                          <a:cs typeface="Times New Roman"/>
                        </a:rPr>
                        <a:t>шение</a:t>
                      </a:r>
                      <a:endParaRPr lang="ru-RU" sz="1200" dirty="0">
                        <a:latin typeface="Times New Roman"/>
                        <a:ea typeface="Times New Roman"/>
                        <a:cs typeface="Times New Roman"/>
                      </a:endParaRP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200" dirty="0">
                        <a:latin typeface="Times New Roman"/>
                        <a:ea typeface="Times New Roman"/>
                        <a:cs typeface="Times New Roman"/>
                      </a:endParaRPr>
                    </a:p>
                    <a:p>
                      <a:pPr algn="ctr">
                        <a:lnSpc>
                          <a:spcPct val="115000"/>
                        </a:lnSpc>
                        <a:spcAft>
                          <a:spcPts val="0"/>
                        </a:spcAft>
                      </a:pPr>
                      <a:r>
                        <a:rPr lang="ru-RU" sz="1200" dirty="0">
                          <a:latin typeface="Times New Roman"/>
                          <a:ea typeface="Times New Roman"/>
                          <a:cs typeface="Times New Roman"/>
                        </a:rPr>
                        <a:t>Умен</a:t>
                      </a:r>
                    </a:p>
                    <a:p>
                      <a:pPr algn="ctr">
                        <a:lnSpc>
                          <a:spcPct val="115000"/>
                        </a:lnSpc>
                        <a:spcAft>
                          <a:spcPts val="0"/>
                        </a:spcAft>
                      </a:pPr>
                      <a:r>
                        <a:rPr lang="ru-RU" sz="1200" dirty="0" err="1">
                          <a:latin typeface="Times New Roman"/>
                          <a:ea typeface="Times New Roman"/>
                          <a:cs typeface="Times New Roman"/>
                        </a:rPr>
                        <a:t>ьше</a:t>
                      </a:r>
                      <a:endParaRPr lang="ru-RU" sz="1200" dirty="0">
                        <a:latin typeface="Times New Roman"/>
                        <a:ea typeface="Times New Roman"/>
                        <a:cs typeface="Times New Roman"/>
                      </a:endParaRPr>
                    </a:p>
                    <a:p>
                      <a:pPr algn="ctr">
                        <a:lnSpc>
                          <a:spcPct val="115000"/>
                        </a:lnSpc>
                        <a:spcAft>
                          <a:spcPts val="0"/>
                        </a:spcAft>
                      </a:pPr>
                      <a:r>
                        <a:rPr lang="ru-RU" sz="1200" dirty="0" err="1">
                          <a:latin typeface="Times New Roman"/>
                          <a:ea typeface="Times New Roman"/>
                          <a:cs typeface="Times New Roman"/>
                        </a:rPr>
                        <a:t>ние</a:t>
                      </a:r>
                      <a:endParaRPr lang="ru-RU" sz="1200" dirty="0">
                        <a:latin typeface="Times New Roman"/>
                        <a:ea typeface="Times New Roman"/>
                        <a:cs typeface="Times New Roman"/>
                      </a:endParaRP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a:latin typeface="Times New Roman"/>
                          <a:ea typeface="Times New Roman"/>
                          <a:cs typeface="Times New Roman"/>
                        </a:rPr>
                        <a:t>Умень</a:t>
                      </a:r>
                    </a:p>
                    <a:p>
                      <a:pPr algn="ctr">
                        <a:lnSpc>
                          <a:spcPct val="115000"/>
                        </a:lnSpc>
                        <a:spcAft>
                          <a:spcPts val="0"/>
                        </a:spcAft>
                      </a:pPr>
                      <a:r>
                        <a:rPr lang="ru-RU" sz="1200">
                          <a:latin typeface="Times New Roman"/>
                          <a:ea typeface="Times New Roman"/>
                          <a:cs typeface="Times New Roman"/>
                        </a:rPr>
                        <a:t>шение</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a:latin typeface="Times New Roman"/>
                          <a:ea typeface="Times New Roman"/>
                          <a:cs typeface="Times New Roman"/>
                        </a:rPr>
                        <a:t>Умень</a:t>
                      </a:r>
                    </a:p>
                    <a:p>
                      <a:pPr algn="ctr">
                        <a:lnSpc>
                          <a:spcPct val="115000"/>
                        </a:lnSpc>
                        <a:spcAft>
                          <a:spcPts val="0"/>
                        </a:spcAft>
                      </a:pPr>
                      <a:r>
                        <a:rPr lang="ru-RU" sz="1200">
                          <a:latin typeface="Times New Roman"/>
                          <a:ea typeface="Times New Roman"/>
                          <a:cs typeface="Times New Roman"/>
                        </a:rPr>
                        <a:t>шение</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a:latin typeface="Times New Roman"/>
                          <a:ea typeface="Times New Roman"/>
                          <a:cs typeface="Times New Roman"/>
                        </a:rPr>
                        <a:t>Умень</a:t>
                      </a:r>
                    </a:p>
                    <a:p>
                      <a:pPr algn="ctr">
                        <a:lnSpc>
                          <a:spcPct val="115000"/>
                        </a:lnSpc>
                        <a:spcAft>
                          <a:spcPts val="0"/>
                        </a:spcAft>
                      </a:pPr>
                      <a:r>
                        <a:rPr lang="ru-RU" sz="1200">
                          <a:latin typeface="Times New Roman"/>
                          <a:ea typeface="Times New Roman"/>
                          <a:cs typeface="Times New Roman"/>
                        </a:rPr>
                        <a:t>шение</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dirty="0" err="1">
                          <a:latin typeface="Times New Roman"/>
                          <a:ea typeface="Times New Roman"/>
                          <a:cs typeface="Times New Roman"/>
                        </a:rPr>
                        <a:t>Умень</a:t>
                      </a:r>
                      <a:endParaRPr lang="ru-RU" sz="1200" dirty="0">
                        <a:latin typeface="Times New Roman"/>
                        <a:ea typeface="Times New Roman"/>
                        <a:cs typeface="Times New Roman"/>
                      </a:endParaRPr>
                    </a:p>
                    <a:p>
                      <a:pPr algn="ctr">
                        <a:lnSpc>
                          <a:spcPct val="115000"/>
                        </a:lnSpc>
                        <a:spcAft>
                          <a:spcPts val="0"/>
                        </a:spcAft>
                      </a:pPr>
                      <a:r>
                        <a:rPr lang="ru-RU" sz="1200" dirty="0" err="1">
                          <a:latin typeface="Times New Roman"/>
                          <a:ea typeface="Times New Roman"/>
                          <a:cs typeface="Times New Roman"/>
                        </a:rPr>
                        <a:t>шение</a:t>
                      </a:r>
                      <a:endParaRPr lang="ru-RU" sz="1200" dirty="0">
                        <a:latin typeface="Times New Roman"/>
                        <a:ea typeface="Times New Roman"/>
                        <a:cs typeface="Times New Roman"/>
                      </a:endParaRPr>
                    </a:p>
                  </a:txBody>
                  <a:tcPr marL="66603" marR="66603"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dirty="0" smtClean="0">
                          <a:latin typeface="Times New Roman"/>
                          <a:ea typeface="Times New Roman"/>
                          <a:cs typeface="Times New Roman"/>
                        </a:rPr>
                        <a:t>уменьшение</a:t>
                      </a:r>
                      <a:endParaRPr lang="ru-RU" sz="1200" dirty="0">
                        <a:latin typeface="Times New Roman"/>
                        <a:ea typeface="Times New Roman"/>
                        <a:cs typeface="Times New Roman"/>
                      </a:endParaRPr>
                    </a:p>
                  </a:txBody>
                  <a:tcPr marL="66603" marR="6660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dirty="0" smtClean="0">
                          <a:latin typeface="Times New Roman"/>
                          <a:ea typeface="Times New Roman"/>
                          <a:cs typeface="Times New Roman"/>
                        </a:rPr>
                        <a:t>уменьшение</a:t>
                      </a:r>
                      <a:endParaRPr lang="ru-RU" sz="1200" dirty="0">
                        <a:latin typeface="Times New Roman"/>
                        <a:ea typeface="Times New Roman"/>
                        <a:cs typeface="Times New Roman"/>
                      </a:endParaRPr>
                    </a:p>
                  </a:txBody>
                  <a:tcPr marL="66603" marR="6660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dirty="0" smtClean="0">
                          <a:latin typeface="Times New Roman"/>
                          <a:ea typeface="Times New Roman"/>
                          <a:cs typeface="Times New Roman"/>
                        </a:rPr>
                        <a:t>уменьшение</a:t>
                      </a:r>
                      <a:endParaRPr lang="ru-RU" sz="1200" dirty="0">
                        <a:latin typeface="Times New Roman"/>
                        <a:ea typeface="Times New Roman"/>
                        <a:cs typeface="Times New Roman"/>
                      </a:endParaRPr>
                    </a:p>
                  </a:txBody>
                  <a:tcPr marL="66603" marR="6660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dirty="0" smtClean="0">
                          <a:latin typeface="Times New Roman"/>
                          <a:ea typeface="Times New Roman"/>
                          <a:cs typeface="Times New Roman"/>
                        </a:rPr>
                        <a:t>уменьшение</a:t>
                      </a:r>
                      <a:endParaRPr lang="ru-RU" sz="1200" dirty="0">
                        <a:latin typeface="Times New Roman"/>
                        <a:ea typeface="Times New Roman"/>
                        <a:cs typeface="Times New Roman"/>
                      </a:endParaRPr>
                    </a:p>
                  </a:txBody>
                  <a:tcPr marL="66603" marR="66603"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77294">
                <a:tc>
                  <a:txBody>
                    <a:bodyPr/>
                    <a:lstStyle/>
                    <a:p>
                      <a:pPr algn="ctr">
                        <a:lnSpc>
                          <a:spcPct val="115000"/>
                        </a:lnSpc>
                        <a:spcAft>
                          <a:spcPts val="0"/>
                        </a:spcAft>
                      </a:pPr>
                      <a:r>
                        <a:rPr lang="ru-RU" sz="1200">
                          <a:latin typeface="Times New Roman"/>
                          <a:ea typeface="Times New Roman"/>
                          <a:cs typeface="Times New Roman"/>
                        </a:rPr>
                        <a:t>2</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buFont typeface="Arial" pitchFamily="34" charset="0"/>
                        <a:buChar char="•"/>
                      </a:pPr>
                      <a:r>
                        <a:rPr lang="ru-RU" sz="1200" dirty="0">
                          <a:latin typeface="Times New Roman"/>
                          <a:ea typeface="Times New Roman"/>
                          <a:cs typeface="Times New Roman"/>
                        </a:rPr>
                        <a:t>Снижение количества чрезвычайных ситуаций</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a:latin typeface="Times New Roman"/>
                          <a:ea typeface="Times New Roman"/>
                          <a:cs typeface="Times New Roman"/>
                        </a:rPr>
                        <a:t>шт.</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a:latin typeface="Times New Roman"/>
                          <a:ea typeface="Times New Roman"/>
                          <a:cs typeface="Times New Roman"/>
                        </a:rPr>
                        <a:t>0</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a:latin typeface="Times New Roman"/>
                          <a:ea typeface="Times New Roman"/>
                          <a:cs typeface="Times New Roman"/>
                        </a:rPr>
                        <a:t>1</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a:latin typeface="Times New Roman"/>
                          <a:ea typeface="Times New Roman"/>
                          <a:cs typeface="Times New Roman"/>
                        </a:rPr>
                        <a:t>Умень</a:t>
                      </a:r>
                    </a:p>
                    <a:p>
                      <a:pPr algn="ctr">
                        <a:lnSpc>
                          <a:spcPct val="115000"/>
                        </a:lnSpc>
                        <a:spcAft>
                          <a:spcPts val="0"/>
                        </a:spcAft>
                      </a:pPr>
                      <a:r>
                        <a:rPr lang="ru-RU" sz="1200">
                          <a:latin typeface="Times New Roman"/>
                          <a:ea typeface="Times New Roman"/>
                          <a:cs typeface="Times New Roman"/>
                        </a:rPr>
                        <a:t>шение</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a:latin typeface="Times New Roman"/>
                          <a:ea typeface="Times New Roman"/>
                          <a:cs typeface="Times New Roman"/>
                        </a:rPr>
                        <a:t>Умень</a:t>
                      </a:r>
                    </a:p>
                    <a:p>
                      <a:pPr algn="ctr">
                        <a:lnSpc>
                          <a:spcPct val="115000"/>
                        </a:lnSpc>
                        <a:spcAft>
                          <a:spcPts val="0"/>
                        </a:spcAft>
                      </a:pPr>
                      <a:r>
                        <a:rPr lang="ru-RU" sz="1200">
                          <a:latin typeface="Times New Roman"/>
                          <a:ea typeface="Times New Roman"/>
                          <a:cs typeface="Times New Roman"/>
                        </a:rPr>
                        <a:t>шение</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200">
                        <a:latin typeface="Times New Roman"/>
                        <a:ea typeface="Times New Roman"/>
                        <a:cs typeface="Times New Roman"/>
                      </a:endParaRPr>
                    </a:p>
                    <a:p>
                      <a:pPr algn="ctr">
                        <a:lnSpc>
                          <a:spcPct val="115000"/>
                        </a:lnSpc>
                        <a:spcAft>
                          <a:spcPts val="0"/>
                        </a:spcAft>
                      </a:pPr>
                      <a:r>
                        <a:rPr lang="ru-RU" sz="1200">
                          <a:latin typeface="Times New Roman"/>
                          <a:ea typeface="Times New Roman"/>
                          <a:cs typeface="Times New Roman"/>
                        </a:rPr>
                        <a:t>Умень</a:t>
                      </a:r>
                    </a:p>
                    <a:p>
                      <a:pPr algn="ctr">
                        <a:lnSpc>
                          <a:spcPct val="115000"/>
                        </a:lnSpc>
                        <a:spcAft>
                          <a:spcPts val="0"/>
                        </a:spcAft>
                      </a:pPr>
                      <a:r>
                        <a:rPr lang="ru-RU" sz="1200">
                          <a:latin typeface="Times New Roman"/>
                          <a:ea typeface="Times New Roman"/>
                          <a:cs typeface="Times New Roman"/>
                        </a:rPr>
                        <a:t>шение</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a:latin typeface="Times New Roman"/>
                          <a:ea typeface="Times New Roman"/>
                          <a:cs typeface="Times New Roman"/>
                        </a:rPr>
                        <a:t>Умень</a:t>
                      </a:r>
                    </a:p>
                    <a:p>
                      <a:pPr algn="ctr">
                        <a:lnSpc>
                          <a:spcPct val="115000"/>
                        </a:lnSpc>
                        <a:spcAft>
                          <a:spcPts val="0"/>
                        </a:spcAft>
                      </a:pPr>
                      <a:r>
                        <a:rPr lang="ru-RU" sz="1200">
                          <a:latin typeface="Times New Roman"/>
                          <a:ea typeface="Times New Roman"/>
                          <a:cs typeface="Times New Roman"/>
                        </a:rPr>
                        <a:t>шение</a:t>
                      </a: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dirty="0" err="1">
                          <a:latin typeface="Times New Roman"/>
                          <a:ea typeface="Times New Roman"/>
                          <a:cs typeface="Times New Roman"/>
                        </a:rPr>
                        <a:t>Умень</a:t>
                      </a:r>
                      <a:endParaRPr lang="ru-RU" sz="1200" dirty="0">
                        <a:latin typeface="Times New Roman"/>
                        <a:ea typeface="Times New Roman"/>
                        <a:cs typeface="Times New Roman"/>
                      </a:endParaRPr>
                    </a:p>
                    <a:p>
                      <a:pPr algn="ctr">
                        <a:lnSpc>
                          <a:spcPct val="115000"/>
                        </a:lnSpc>
                        <a:spcAft>
                          <a:spcPts val="0"/>
                        </a:spcAft>
                      </a:pPr>
                      <a:r>
                        <a:rPr lang="ru-RU" sz="1200" dirty="0" err="1">
                          <a:latin typeface="Times New Roman"/>
                          <a:ea typeface="Times New Roman"/>
                          <a:cs typeface="Times New Roman"/>
                        </a:rPr>
                        <a:t>шение</a:t>
                      </a:r>
                      <a:endParaRPr lang="ru-RU" sz="1200" dirty="0">
                        <a:latin typeface="Times New Roman"/>
                        <a:ea typeface="Times New Roman"/>
                        <a:cs typeface="Times New Roman"/>
                      </a:endParaRP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dirty="0" err="1">
                          <a:latin typeface="Times New Roman"/>
                          <a:ea typeface="Times New Roman"/>
                          <a:cs typeface="Times New Roman"/>
                        </a:rPr>
                        <a:t>Умень</a:t>
                      </a:r>
                      <a:endParaRPr lang="ru-RU" sz="1200" dirty="0">
                        <a:latin typeface="Times New Roman"/>
                        <a:ea typeface="Times New Roman"/>
                        <a:cs typeface="Times New Roman"/>
                      </a:endParaRPr>
                    </a:p>
                    <a:p>
                      <a:pPr algn="ctr">
                        <a:lnSpc>
                          <a:spcPct val="115000"/>
                        </a:lnSpc>
                        <a:spcAft>
                          <a:spcPts val="0"/>
                        </a:spcAft>
                      </a:pPr>
                      <a:r>
                        <a:rPr lang="ru-RU" sz="1200" dirty="0" err="1">
                          <a:latin typeface="Times New Roman"/>
                          <a:ea typeface="Times New Roman"/>
                          <a:cs typeface="Times New Roman"/>
                        </a:rPr>
                        <a:t>шение</a:t>
                      </a:r>
                      <a:endParaRPr lang="ru-RU" sz="1200" dirty="0">
                        <a:latin typeface="Times New Roman"/>
                        <a:ea typeface="Times New Roman"/>
                        <a:cs typeface="Times New Roman"/>
                      </a:endParaRPr>
                    </a:p>
                  </a:txBody>
                  <a:tcPr marL="66603" marR="66603"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dirty="0" err="1">
                          <a:latin typeface="Times New Roman"/>
                          <a:ea typeface="Times New Roman"/>
                          <a:cs typeface="Times New Roman"/>
                        </a:rPr>
                        <a:t>Умень</a:t>
                      </a:r>
                      <a:endParaRPr lang="ru-RU" sz="1200" dirty="0">
                        <a:latin typeface="Times New Roman"/>
                        <a:ea typeface="Times New Roman"/>
                        <a:cs typeface="Times New Roman"/>
                      </a:endParaRPr>
                    </a:p>
                    <a:p>
                      <a:pPr algn="ctr">
                        <a:lnSpc>
                          <a:spcPct val="115000"/>
                        </a:lnSpc>
                        <a:spcAft>
                          <a:spcPts val="0"/>
                        </a:spcAft>
                      </a:pPr>
                      <a:r>
                        <a:rPr lang="ru-RU" sz="1200" dirty="0" err="1">
                          <a:latin typeface="Times New Roman"/>
                          <a:ea typeface="Times New Roman"/>
                          <a:cs typeface="Times New Roman"/>
                        </a:rPr>
                        <a:t>шение</a:t>
                      </a:r>
                      <a:endParaRPr lang="ru-RU" sz="1200" dirty="0">
                        <a:latin typeface="Times New Roman"/>
                        <a:ea typeface="Times New Roman"/>
                        <a:cs typeface="Times New Roman"/>
                      </a:endParaRPr>
                    </a:p>
                  </a:txBody>
                  <a:tcPr marL="66603" marR="66603"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dirty="0" smtClean="0">
                          <a:latin typeface="Times New Roman"/>
                          <a:ea typeface="Times New Roman"/>
                          <a:cs typeface="Times New Roman"/>
                        </a:rPr>
                        <a:t>уменьшение</a:t>
                      </a:r>
                      <a:endParaRPr lang="ru-RU" sz="1200" dirty="0">
                        <a:latin typeface="Times New Roman"/>
                        <a:ea typeface="Times New Roman"/>
                        <a:cs typeface="Times New Roman"/>
                      </a:endParaRPr>
                    </a:p>
                  </a:txBody>
                  <a:tcPr marL="66603" marR="6660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dirty="0" smtClean="0">
                          <a:latin typeface="Times New Roman"/>
                          <a:ea typeface="Times New Roman"/>
                          <a:cs typeface="Times New Roman"/>
                        </a:rPr>
                        <a:t>уменьшение</a:t>
                      </a:r>
                      <a:endParaRPr lang="ru-RU" sz="1200" dirty="0">
                        <a:latin typeface="Times New Roman"/>
                        <a:ea typeface="Times New Roman"/>
                        <a:cs typeface="Times New Roman"/>
                      </a:endParaRPr>
                    </a:p>
                  </a:txBody>
                  <a:tcPr marL="66603" marR="6660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dirty="0" smtClean="0">
                          <a:latin typeface="Times New Roman"/>
                          <a:ea typeface="Times New Roman"/>
                          <a:cs typeface="Times New Roman"/>
                        </a:rPr>
                        <a:t>уменьшение</a:t>
                      </a:r>
                      <a:endParaRPr lang="ru-RU" sz="1200" dirty="0">
                        <a:latin typeface="Times New Roman"/>
                        <a:ea typeface="Times New Roman"/>
                        <a:cs typeface="Times New Roman"/>
                      </a:endParaRPr>
                    </a:p>
                  </a:txBody>
                  <a:tcPr marL="66603" marR="6660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200" dirty="0" smtClean="0">
                          <a:latin typeface="Times New Roman"/>
                          <a:ea typeface="Times New Roman"/>
                          <a:cs typeface="Times New Roman"/>
                        </a:rPr>
                        <a:t>уменьшение</a:t>
                      </a:r>
                      <a:endParaRPr lang="ru-RU" sz="1200" dirty="0">
                        <a:latin typeface="Times New Roman"/>
                        <a:ea typeface="Times New Roman"/>
                        <a:cs typeface="Times New Roman"/>
                      </a:endParaRPr>
                    </a:p>
                  </a:txBody>
                  <a:tcPr marL="66603" marR="66603"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47"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rot="16200000">
            <a:off x="-1129063" y="2985858"/>
            <a:ext cx="4833258" cy="216457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8" name="Прямоугольник 47"/>
          <p:cNvSpPr/>
          <p:nvPr/>
        </p:nvSpPr>
        <p:spPr>
          <a:xfrm>
            <a:off x="1968759" y="662474"/>
            <a:ext cx="6867331" cy="984885"/>
          </a:xfrm>
          <a:prstGeom prst="rect">
            <a:avLst/>
          </a:prstGeom>
        </p:spPr>
        <p:txBody>
          <a:bodyPr wrap="square">
            <a:spAutoFit/>
          </a:bodyPr>
          <a:lstStyle/>
          <a:p>
            <a:pPr lvl="0"/>
            <a:r>
              <a:rPr lang="ru-RU" dirty="0" smtClean="0"/>
              <a:t>-</a:t>
            </a:r>
            <a:r>
              <a:rPr lang="ru-RU" sz="800" dirty="0" smtClean="0"/>
              <a:t>совершенствование  системы  управления  в  кризисных  ситуациях;</a:t>
            </a:r>
          </a:p>
          <a:p>
            <a:pPr lvl="0"/>
            <a:r>
              <a:rPr lang="ru-RU" sz="800" dirty="0" smtClean="0"/>
              <a:t>- -снижение  количества  пожаров, гибели  и  травматизма  людей, материального  ущерба  от  пожаров;</a:t>
            </a:r>
          </a:p>
          <a:p>
            <a:pPr lvl="0"/>
            <a:r>
              <a:rPr lang="ru-RU" sz="800" dirty="0" smtClean="0"/>
              <a:t>- дальнейшее  развитие  и  совершенствование  добровольной  пожарной  охраны, путем  обеспечения  материально-техническими  средствами  добровольных  противопожарных  формирований  поселения;</a:t>
            </a:r>
          </a:p>
          <a:p>
            <a:pPr lvl="0"/>
            <a:r>
              <a:rPr lang="ru-RU" sz="800" dirty="0" smtClean="0"/>
              <a:t>-совершенствование  системы  обеспечения  безопасности  людей  на  водных  объектах</a:t>
            </a:r>
          </a:p>
          <a:p>
            <a:r>
              <a:rPr lang="ru-RU" sz="800" dirty="0" smtClean="0"/>
              <a:t>-профилактика терроризма и </a:t>
            </a:r>
            <a:r>
              <a:rPr lang="ru-RU" sz="800" dirty="0" err="1" smtClean="0"/>
              <a:t>экстримизма</a:t>
            </a:r>
            <a:r>
              <a:rPr lang="ru-RU" sz="800" dirty="0" smtClean="0"/>
              <a:t> на территории поселения</a:t>
            </a:r>
            <a:endParaRPr lang="ru-RU" sz="800" dirty="0"/>
          </a:p>
        </p:txBody>
      </p:sp>
    </p:spTree>
  </p:cSld>
  <p:clrMapOvr>
    <a:masterClrMapping/>
  </p:clrMapOvr>
  <p:transition>
    <p:dissolv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005665" cy="755780"/>
          </a:xfrm>
          <a:ln cmpd="sng">
            <a:noFill/>
          </a:ln>
          <a:effectLst/>
        </p:spPr>
        <p:txBody>
          <a:bodyPr>
            <a:normAutofit/>
          </a:bodyPr>
          <a:lstStyle/>
          <a:p>
            <a:pPr algn="ctr"/>
            <a:r>
              <a:rPr lang="ru-RU" sz="1400" dirty="0">
                <a:solidFill>
                  <a:schemeClr val="tx1"/>
                </a:solidFill>
                <a:latin typeface="Times New Roman" panose="02020603050405020304" pitchFamily="18" charset="0"/>
                <a:cs typeface="Times New Roman" panose="02020603050405020304" pitchFamily="18" charset="0"/>
              </a:rPr>
              <a:t>Муниципальная программа «Развитие культуры </a:t>
            </a:r>
            <a:r>
              <a:rPr lang="ru-RU" sz="1400" dirty="0" smtClean="0">
                <a:solidFill>
                  <a:schemeClr val="tx1"/>
                </a:solidFill>
                <a:latin typeface="Times New Roman" panose="02020603050405020304" pitchFamily="18" charset="0"/>
                <a:cs typeface="Times New Roman" panose="02020603050405020304" pitchFamily="18" charset="0"/>
              </a:rPr>
              <a:t>и спорта на территории </a:t>
            </a:r>
            <a:r>
              <a:rPr lang="ru-RU" sz="1400" dirty="0" err="1" smtClean="0">
                <a:solidFill>
                  <a:schemeClr val="tx1"/>
                </a:solidFill>
                <a:latin typeface="Times New Roman" panose="02020603050405020304" pitchFamily="18" charset="0"/>
                <a:cs typeface="Times New Roman" panose="02020603050405020304" pitchFamily="18" charset="0"/>
              </a:rPr>
              <a:t>Колобовского</a:t>
            </a:r>
            <a:r>
              <a:rPr lang="ru-RU" sz="1400" dirty="0" smtClean="0">
                <a:solidFill>
                  <a:schemeClr val="tx1"/>
                </a:solidFill>
                <a:latin typeface="Times New Roman" panose="02020603050405020304" pitchFamily="18" charset="0"/>
                <a:cs typeface="Times New Roman" panose="02020603050405020304" pitchFamily="18" charset="0"/>
              </a:rPr>
              <a:t> городского поселения» </a:t>
            </a:r>
            <a:endParaRPr lang="ru-RU" sz="1400" dirty="0">
              <a:solidFill>
                <a:schemeClr val="tx1"/>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115748" y="706056"/>
            <a:ext cx="6296627" cy="1815882"/>
          </a:xfrm>
          <a:prstGeom prst="rect">
            <a:avLst/>
          </a:prstGeom>
          <a:noFill/>
        </p:spPr>
        <p:txBody>
          <a:bodyPr wrap="square" rtlCol="0">
            <a:spAutoFit/>
          </a:bodyPr>
          <a:lstStyle/>
          <a:p>
            <a:pPr lvl="0"/>
            <a:r>
              <a:rPr lang="ru-RU" sz="1400" b="1" dirty="0">
                <a:latin typeface="Times New Roman" pitchFamily="18" charset="0"/>
                <a:cs typeface="Times New Roman" pitchFamily="18" charset="0"/>
              </a:rPr>
              <a:t>Цель программы:</a:t>
            </a:r>
            <a:r>
              <a:rPr lang="ru-RU" sz="1400" dirty="0">
                <a:latin typeface="Times New Roman" pitchFamily="18" charset="0"/>
                <a:cs typeface="Times New Roman" pitchFamily="18" charset="0"/>
              </a:rPr>
              <a:t> Сохранение и развитие самобытного историко-культурного наследия </a:t>
            </a:r>
            <a:r>
              <a:rPr lang="ru-RU" sz="1400" dirty="0" smtClean="0">
                <a:latin typeface="Times New Roman" pitchFamily="18" charset="0"/>
                <a:cs typeface="Times New Roman" pitchFamily="18" charset="0"/>
              </a:rPr>
              <a:t>поселения, </a:t>
            </a:r>
            <a:r>
              <a:rPr lang="ru-RU" sz="1400" dirty="0">
                <a:latin typeface="Times New Roman" pitchFamily="18" charset="0"/>
                <a:cs typeface="Times New Roman" pitchFamily="18" charset="0"/>
              </a:rPr>
              <a:t>поддержка жизнеспособных форм традиционной культуры, приобщение к духовно-нравственным и культурным традициям всех слоев населения; обеспечение деятельности объектов культуры, содействующих популяризации культурного наследия, создание единого культурного пространства и равных возможностей для всех жителей района в доступе к культурным </a:t>
            </a:r>
            <a:r>
              <a:rPr lang="ru-RU" sz="1400" dirty="0" smtClean="0">
                <a:latin typeface="Times New Roman" pitchFamily="18" charset="0"/>
                <a:cs typeface="Times New Roman" pitchFamily="18" charset="0"/>
              </a:rPr>
              <a:t>благам.</a:t>
            </a:r>
            <a:endParaRPr lang="ru-RU" sz="1400" dirty="0">
              <a:latin typeface="Times New Roman" pitchFamily="18" charset="0"/>
              <a:cs typeface="Times New Roman" pitchFamily="18" charset="0"/>
            </a:endParaRPr>
          </a:p>
          <a:p>
            <a:endParaRPr lang="ru-RU" sz="1400" dirty="0">
              <a:latin typeface="Times New Roman" pitchFamily="18" charset="0"/>
              <a:cs typeface="Times New Roman" pitchFamily="18" charset="0"/>
            </a:endParaRPr>
          </a:p>
        </p:txBody>
      </p:sp>
      <p:sp>
        <p:nvSpPr>
          <p:cNvPr id="6" name="TextBox 5"/>
          <p:cNvSpPr txBox="1"/>
          <p:nvPr/>
        </p:nvSpPr>
        <p:spPr>
          <a:xfrm>
            <a:off x="6548342" y="822332"/>
            <a:ext cx="2445056" cy="646331"/>
          </a:xfrm>
          <a:prstGeom prst="rect">
            <a:avLst/>
          </a:prstGeom>
          <a:solidFill>
            <a:schemeClr val="accent5">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ru-RU" b="1" dirty="0" smtClean="0">
                <a:solidFill>
                  <a:schemeClr val="tx1"/>
                </a:solidFill>
                <a:latin typeface="Times New Roman" panose="02020603050405020304" pitchFamily="18" charset="0"/>
                <a:cs typeface="Times New Roman" panose="02020603050405020304" pitchFamily="18" charset="0"/>
              </a:rPr>
              <a:t>На </a:t>
            </a:r>
            <a:r>
              <a:rPr lang="ru-RU" b="1" dirty="0" smtClean="0">
                <a:solidFill>
                  <a:schemeClr val="tx1"/>
                </a:solidFill>
                <a:latin typeface="Times New Roman" panose="02020603050405020304" pitchFamily="18" charset="0"/>
                <a:cs typeface="Times New Roman" panose="02020603050405020304" pitchFamily="18" charset="0"/>
              </a:rPr>
              <a:t>2023 </a:t>
            </a:r>
            <a:r>
              <a:rPr lang="ru-RU" b="1" dirty="0" smtClean="0">
                <a:solidFill>
                  <a:schemeClr val="tx1"/>
                </a:solidFill>
                <a:latin typeface="Times New Roman" panose="02020603050405020304" pitchFamily="18" charset="0"/>
                <a:cs typeface="Times New Roman" panose="02020603050405020304" pitchFamily="18" charset="0"/>
              </a:rPr>
              <a:t>год – </a:t>
            </a:r>
            <a:r>
              <a:rPr lang="ru-RU" b="1" dirty="0" smtClean="0">
                <a:solidFill>
                  <a:schemeClr val="tx1"/>
                </a:solidFill>
                <a:latin typeface="Times New Roman" panose="02020603050405020304" pitchFamily="18" charset="0"/>
                <a:cs typeface="Times New Roman" panose="02020603050405020304" pitchFamily="18" charset="0"/>
              </a:rPr>
              <a:t>5348,2 тыс.рублей</a:t>
            </a:r>
            <a:r>
              <a:rPr lang="ru-RU" b="1" dirty="0" smtClean="0">
                <a:solidFill>
                  <a:schemeClr val="tx1"/>
                </a:solidFill>
                <a:latin typeface="Times New Roman" panose="02020603050405020304" pitchFamily="18" charset="0"/>
                <a:cs typeface="Times New Roman" panose="02020603050405020304" pitchFamily="18" charset="0"/>
              </a:rPr>
              <a:t>.</a:t>
            </a:r>
            <a:endParaRPr lang="ru-RU" b="1" dirty="0">
              <a:solidFill>
                <a:schemeClr val="tx1"/>
              </a:solidFill>
              <a:latin typeface="Times New Roman" panose="02020603050405020304" pitchFamily="18" charset="0"/>
              <a:cs typeface="Times New Roman" panose="02020603050405020304" pitchFamily="18" charset="0"/>
            </a:endParaRPr>
          </a:p>
        </p:txBody>
      </p:sp>
      <p:pic>
        <p:nvPicPr>
          <p:cNvPr id="5124" name="Picture 4"/>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115748" y="4676172"/>
            <a:ext cx="2743200" cy="206029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4" name="Номер слайда 3"/>
          <p:cNvSpPr>
            <a:spLocks noGrp="1"/>
          </p:cNvSpPr>
          <p:nvPr>
            <p:ph type="sldNum" sz="quarter" idx="10"/>
          </p:nvPr>
        </p:nvSpPr>
        <p:spPr>
          <a:xfrm>
            <a:off x="8715736" y="6446838"/>
            <a:ext cx="390163" cy="411162"/>
          </a:xfrm>
        </p:spPr>
        <p:txBody>
          <a:bodyPr/>
          <a:lstStyle/>
          <a:p>
            <a:pPr>
              <a:defRPr/>
            </a:pPr>
            <a:fld id="{67FD1E93-168C-4E3F-B839-29F00AE4705B}" type="slidenum">
              <a:rPr lang="ru-RU" smtClean="0">
                <a:solidFill>
                  <a:schemeClr val="tx1"/>
                </a:solidFill>
              </a:rPr>
              <a:pPr>
                <a:defRPr/>
              </a:pPr>
              <a:t>18</a:t>
            </a:fld>
            <a:endParaRPr lang="ru-RU" dirty="0">
              <a:solidFill>
                <a:schemeClr val="tx1"/>
              </a:solidFill>
            </a:endParaRPr>
          </a:p>
        </p:txBody>
      </p:sp>
      <p:sp>
        <p:nvSpPr>
          <p:cNvPr id="11" name="TextBox 10"/>
          <p:cNvSpPr txBox="1"/>
          <p:nvPr/>
        </p:nvSpPr>
        <p:spPr>
          <a:xfrm>
            <a:off x="3284617" y="3952568"/>
            <a:ext cx="1746990" cy="307777"/>
          </a:xfrm>
          <a:prstGeom prst="rect">
            <a:avLst/>
          </a:prstGeom>
          <a:solidFill>
            <a:schemeClr val="accent2">
              <a:lumMod val="20000"/>
              <a:lumOff val="80000"/>
            </a:schemeClr>
          </a:solidFill>
          <a:ln w="28575">
            <a:solidFill>
              <a:schemeClr val="bg1"/>
            </a:solidFill>
          </a:ln>
          <a:effectLst>
            <a:outerShdw blurRad="50800" dist="38100" dir="2700000" algn="tl" rotWithShape="0">
              <a:prstClr val="black">
                <a:alpha val="40000"/>
              </a:prstClr>
            </a:outerShdw>
          </a:effectLst>
        </p:spPr>
        <p:style>
          <a:lnRef idx="0">
            <a:scrgbClr r="0" g="0" b="0"/>
          </a:lnRef>
          <a:fillRef idx="1003">
            <a:schemeClr val="lt2"/>
          </a:fillRef>
          <a:effectRef idx="0">
            <a:scrgbClr r="0" g="0" b="0"/>
          </a:effectRef>
          <a:fontRef idx="major"/>
        </p:style>
        <p:txBody>
          <a:bodyPr wrap="square" rtlCol="0">
            <a:spAutoFit/>
          </a:bodyPr>
          <a:lstStyle/>
          <a:p>
            <a:pPr algn="ctr"/>
            <a:r>
              <a:rPr lang="ru-RU" sz="1400" b="1" dirty="0" smtClean="0">
                <a:latin typeface="Times New Roman" panose="02020603050405020304" pitchFamily="18" charset="0"/>
                <a:cs typeface="Times New Roman" panose="02020603050405020304" pitchFamily="18" charset="0"/>
              </a:rPr>
              <a:t>1040,2тыс.руб</a:t>
            </a:r>
            <a:r>
              <a:rPr lang="ru-RU" sz="1400" b="1" dirty="0" smtClean="0">
                <a:latin typeface="Times New Roman" panose="02020603050405020304" pitchFamily="18" charset="0"/>
                <a:cs typeface="Times New Roman" panose="02020603050405020304" pitchFamily="18" charset="0"/>
              </a:rPr>
              <a:t>.</a:t>
            </a:r>
            <a:endParaRPr lang="ru-RU" sz="1400" b="1" dirty="0">
              <a:latin typeface="Times New Roman" panose="02020603050405020304" pitchFamily="18" charset="0"/>
              <a:cs typeface="Times New Roman" panose="02020603050405020304" pitchFamily="18" charset="0"/>
            </a:endParaRPr>
          </a:p>
        </p:txBody>
      </p:sp>
      <p:sp>
        <p:nvSpPr>
          <p:cNvPr id="9" name="TextBox 8"/>
          <p:cNvSpPr txBox="1"/>
          <p:nvPr/>
        </p:nvSpPr>
        <p:spPr>
          <a:xfrm>
            <a:off x="3077497" y="2880852"/>
            <a:ext cx="2271251" cy="738664"/>
          </a:xfrm>
          <a:prstGeom prst="rect">
            <a:avLst/>
          </a:prstGeom>
          <a:solidFill>
            <a:schemeClr val="accent4">
              <a:lumMod val="20000"/>
              <a:lumOff val="80000"/>
            </a:schemeClr>
          </a:solidFill>
        </p:spPr>
        <p:style>
          <a:lnRef idx="3">
            <a:schemeClr val="lt1"/>
          </a:lnRef>
          <a:fillRef idx="1">
            <a:schemeClr val="accent2"/>
          </a:fillRef>
          <a:effectRef idx="1">
            <a:schemeClr val="accent2"/>
          </a:effectRef>
          <a:fontRef idx="minor">
            <a:schemeClr val="lt1"/>
          </a:fontRef>
        </p:style>
        <p:txBody>
          <a:bodyPr wrap="square" rtlCol="0">
            <a:spAutoFit/>
          </a:bodyPr>
          <a:lstStyle/>
          <a:p>
            <a:r>
              <a:rPr lang="ru-RU" sz="1400" b="1" dirty="0" smtClean="0">
                <a:solidFill>
                  <a:schemeClr val="accent5">
                    <a:lumMod val="50000"/>
                  </a:schemeClr>
                </a:solidFill>
                <a:latin typeface="Times New Roman" panose="02020603050405020304" pitchFamily="18" charset="0"/>
                <a:cs typeface="Times New Roman" panose="02020603050405020304" pitchFamily="18" charset="0"/>
              </a:rPr>
              <a:t>Оказание </a:t>
            </a:r>
            <a:r>
              <a:rPr lang="ru-RU" sz="1400" b="1" dirty="0">
                <a:solidFill>
                  <a:schemeClr val="accent5">
                    <a:lumMod val="50000"/>
                  </a:schemeClr>
                </a:solidFill>
                <a:latin typeface="Times New Roman" panose="02020603050405020304" pitchFamily="18" charset="0"/>
                <a:cs typeface="Times New Roman" panose="02020603050405020304" pitchFamily="18" charset="0"/>
              </a:rPr>
              <a:t>библиотечных услуг в </a:t>
            </a:r>
            <a:r>
              <a:rPr lang="ru-RU" sz="1400" b="1" dirty="0" err="1" smtClean="0">
                <a:solidFill>
                  <a:schemeClr val="accent5">
                    <a:lumMod val="50000"/>
                  </a:schemeClr>
                </a:solidFill>
                <a:latin typeface="Times New Roman" panose="02020603050405020304" pitchFamily="18" charset="0"/>
                <a:cs typeface="Times New Roman" panose="02020603050405020304" pitchFamily="18" charset="0"/>
              </a:rPr>
              <a:t>Колобовском</a:t>
            </a:r>
            <a:r>
              <a:rPr lang="ru-RU" sz="1400" b="1" dirty="0" smtClean="0">
                <a:solidFill>
                  <a:schemeClr val="accent5">
                    <a:lumMod val="50000"/>
                  </a:schemeClr>
                </a:solidFill>
                <a:latin typeface="Times New Roman" panose="02020603050405020304" pitchFamily="18" charset="0"/>
                <a:cs typeface="Times New Roman" panose="02020603050405020304" pitchFamily="18" charset="0"/>
              </a:rPr>
              <a:t> городском поселении</a:t>
            </a:r>
            <a:endParaRPr lang="ru-RU" sz="1400" b="1" dirty="0">
              <a:solidFill>
                <a:schemeClr val="accent5">
                  <a:lumMod val="50000"/>
                </a:schemeClr>
              </a:solidFill>
              <a:latin typeface="Times New Roman" panose="02020603050405020304" pitchFamily="18" charset="0"/>
              <a:cs typeface="Times New Roman" panose="02020603050405020304" pitchFamily="18" charset="0"/>
            </a:endParaRPr>
          </a:p>
        </p:txBody>
      </p:sp>
      <p:sp>
        <p:nvSpPr>
          <p:cNvPr id="10" name="TextBox 9"/>
          <p:cNvSpPr txBox="1"/>
          <p:nvPr/>
        </p:nvSpPr>
        <p:spPr>
          <a:xfrm rot="10800000" flipV="1">
            <a:off x="3716594" y="6226795"/>
            <a:ext cx="1917290" cy="307777"/>
          </a:xfrm>
          <a:prstGeom prst="rect">
            <a:avLst/>
          </a:prstGeom>
          <a:solidFill>
            <a:schemeClr val="accent3">
              <a:lumMod val="20000"/>
              <a:lumOff val="80000"/>
            </a:schemeClr>
          </a:solidFill>
        </p:spPr>
        <p:style>
          <a:lnRef idx="3">
            <a:schemeClr val="lt1"/>
          </a:lnRef>
          <a:fillRef idx="1003">
            <a:schemeClr val="lt2"/>
          </a:fillRef>
          <a:effectRef idx="1">
            <a:schemeClr val="accent1"/>
          </a:effectRef>
          <a:fontRef idx="minor">
            <a:schemeClr val="lt1"/>
          </a:fontRef>
        </p:style>
        <p:txBody>
          <a:bodyPr wrap="square" rtlCol="0">
            <a:spAutoFit/>
          </a:bodyPr>
          <a:lstStyle/>
          <a:p>
            <a:pPr algn="ctr"/>
            <a:r>
              <a:rPr lang="ru-RU" sz="1400" b="1" dirty="0" smtClean="0">
                <a:solidFill>
                  <a:schemeClr val="tx1"/>
                </a:solidFill>
                <a:latin typeface="Times New Roman" panose="02020603050405020304" pitchFamily="18" charset="0"/>
                <a:cs typeface="Times New Roman" panose="02020603050405020304" pitchFamily="18" charset="0"/>
              </a:rPr>
              <a:t>4308,0тыс.руб</a:t>
            </a:r>
            <a:r>
              <a:rPr lang="ru-RU" sz="1400" b="1" dirty="0" smtClean="0">
                <a:solidFill>
                  <a:schemeClr val="tx1"/>
                </a:solidFill>
                <a:latin typeface="Times New Roman" panose="02020603050405020304" pitchFamily="18" charset="0"/>
                <a:cs typeface="Times New Roman" panose="02020603050405020304" pitchFamily="18" charset="0"/>
              </a:rPr>
              <a:t>.</a:t>
            </a:r>
            <a:endParaRPr lang="ru-RU" sz="1400" b="1" dirty="0">
              <a:solidFill>
                <a:schemeClr val="tx1"/>
              </a:solidFill>
              <a:latin typeface="Times New Roman" panose="02020603050405020304" pitchFamily="18" charset="0"/>
              <a:cs typeface="Times New Roman" panose="02020603050405020304" pitchFamily="18" charset="0"/>
            </a:endParaRPr>
          </a:p>
        </p:txBody>
      </p:sp>
      <p:sp>
        <p:nvSpPr>
          <p:cNvPr id="8" name="TextBox 7"/>
          <p:cNvSpPr txBox="1"/>
          <p:nvPr/>
        </p:nvSpPr>
        <p:spPr>
          <a:xfrm>
            <a:off x="3618272" y="4916130"/>
            <a:ext cx="2133599" cy="954107"/>
          </a:xfrm>
          <a:prstGeom prst="rect">
            <a:avLst/>
          </a:prstGeom>
          <a:solidFill>
            <a:schemeClr val="accent4">
              <a:lumMod val="20000"/>
              <a:lumOff val="80000"/>
            </a:schemeClr>
          </a:solidFill>
        </p:spPr>
        <p:style>
          <a:lnRef idx="3">
            <a:schemeClr val="lt1"/>
          </a:lnRef>
          <a:fillRef idx="1">
            <a:schemeClr val="accent2"/>
          </a:fillRef>
          <a:effectRef idx="1">
            <a:schemeClr val="accent2"/>
          </a:effectRef>
          <a:fontRef idx="minor">
            <a:schemeClr val="lt1"/>
          </a:fontRef>
        </p:style>
        <p:txBody>
          <a:bodyPr wrap="square" rtlCol="0">
            <a:spAutoFit/>
          </a:bodyPr>
          <a:lstStyle/>
          <a:p>
            <a:pPr algn="ctr"/>
            <a:r>
              <a:rPr lang="ru-RU" sz="1400" b="1" dirty="0" smtClean="0">
                <a:solidFill>
                  <a:schemeClr val="accent5">
                    <a:lumMod val="50000"/>
                  </a:schemeClr>
                </a:solidFill>
                <a:latin typeface="Times New Roman" panose="02020603050405020304" pitchFamily="18" charset="0"/>
                <a:cs typeface="Times New Roman" panose="02020603050405020304" pitchFamily="18" charset="0"/>
              </a:rPr>
              <a:t>Оказание </a:t>
            </a:r>
            <a:r>
              <a:rPr lang="ru-RU" sz="1400" b="1" dirty="0">
                <a:solidFill>
                  <a:schemeClr val="accent5">
                    <a:lumMod val="50000"/>
                  </a:schemeClr>
                </a:solidFill>
                <a:latin typeface="Times New Roman" panose="02020603050405020304" pitchFamily="18" charset="0"/>
                <a:cs typeface="Times New Roman" panose="02020603050405020304" pitchFamily="18" charset="0"/>
              </a:rPr>
              <a:t>услуг в сфере культуры в </a:t>
            </a:r>
            <a:r>
              <a:rPr lang="ru-RU" sz="1400" b="1" dirty="0" err="1" smtClean="0">
                <a:solidFill>
                  <a:schemeClr val="accent5">
                    <a:lumMod val="50000"/>
                  </a:schemeClr>
                </a:solidFill>
                <a:latin typeface="Times New Roman" panose="02020603050405020304" pitchFamily="18" charset="0"/>
                <a:cs typeface="Times New Roman" panose="02020603050405020304" pitchFamily="18" charset="0"/>
              </a:rPr>
              <a:t>Колобовском</a:t>
            </a:r>
            <a:r>
              <a:rPr lang="ru-RU" sz="1400" b="1" dirty="0" smtClean="0">
                <a:solidFill>
                  <a:schemeClr val="accent5">
                    <a:lumMod val="50000"/>
                  </a:schemeClr>
                </a:solidFill>
                <a:latin typeface="Times New Roman" panose="02020603050405020304" pitchFamily="18" charset="0"/>
                <a:cs typeface="Times New Roman" panose="02020603050405020304" pitchFamily="18" charset="0"/>
              </a:rPr>
              <a:t> городском поселении</a:t>
            </a:r>
            <a:endParaRPr lang="ru-RU" sz="1400" b="1" dirty="0">
              <a:solidFill>
                <a:schemeClr val="accent5">
                  <a:lumMod val="50000"/>
                </a:schemeClr>
              </a:solidFill>
              <a:latin typeface="Times New Roman" panose="02020603050405020304" pitchFamily="18" charset="0"/>
              <a:cs typeface="Times New Roman" panose="02020603050405020304" pitchFamily="18" charset="0"/>
            </a:endParaRPr>
          </a:p>
        </p:txBody>
      </p:sp>
      <p:sp>
        <p:nvSpPr>
          <p:cNvPr id="3" name="TextBox 2"/>
          <p:cNvSpPr txBox="1"/>
          <p:nvPr/>
        </p:nvSpPr>
        <p:spPr>
          <a:xfrm>
            <a:off x="2821857" y="2458065"/>
            <a:ext cx="5889523" cy="369332"/>
          </a:xfrm>
          <a:prstGeom prst="rect">
            <a:avLst/>
          </a:prstGeom>
          <a:noFill/>
        </p:spPr>
        <p:txBody>
          <a:bodyPr wrap="square" rtlCol="0">
            <a:spAutoFit/>
          </a:bodyPr>
          <a:lstStyle/>
          <a:p>
            <a:r>
              <a:rPr lang="ru-RU" b="1" dirty="0" smtClean="0">
                <a:latin typeface="Times New Roman" panose="02020603050405020304" pitchFamily="18" charset="0"/>
                <a:cs typeface="Times New Roman" panose="02020603050405020304" pitchFamily="18" charset="0"/>
              </a:rPr>
              <a:t>Основные направления финансирования в </a:t>
            </a:r>
            <a:r>
              <a:rPr lang="ru-RU" b="1" dirty="0" smtClean="0">
                <a:latin typeface="Times New Roman" panose="02020603050405020304" pitchFamily="18" charset="0"/>
                <a:cs typeface="Times New Roman" panose="02020603050405020304" pitchFamily="18" charset="0"/>
              </a:rPr>
              <a:t>2023 </a:t>
            </a:r>
            <a:r>
              <a:rPr lang="ru-RU" b="1" dirty="0" smtClean="0">
                <a:latin typeface="Times New Roman" panose="02020603050405020304" pitchFamily="18" charset="0"/>
                <a:cs typeface="Times New Roman" panose="02020603050405020304" pitchFamily="18" charset="0"/>
              </a:rPr>
              <a:t>году</a:t>
            </a:r>
            <a:endParaRPr lang="ru-RU" b="1" dirty="0">
              <a:latin typeface="Times New Roman" panose="02020603050405020304" pitchFamily="18" charset="0"/>
              <a:cs typeface="Times New Roman" panose="02020603050405020304" pitchFamily="18" charset="0"/>
            </a:endParaRPr>
          </a:p>
        </p:txBody>
      </p:sp>
      <p:pic>
        <p:nvPicPr>
          <p:cNvPr id="12" name="Picture 2" descr="C:\Users\Elena\AppData\Local\Temp\Rar$DIa0.874\img-20190911-wa0003[1].jpg"/>
          <p:cNvPicPr>
            <a:picLocks noChangeAspect="1" noChangeArrowheads="1"/>
          </p:cNvPicPr>
          <p:nvPr/>
        </p:nvPicPr>
        <p:blipFill>
          <a:blip r:embed="rId3"/>
          <a:srcRect/>
          <a:stretch>
            <a:fillRect/>
          </a:stretch>
        </p:blipFill>
        <p:spPr bwMode="auto">
          <a:xfrm>
            <a:off x="412956" y="2379406"/>
            <a:ext cx="2281084" cy="1692018"/>
          </a:xfrm>
          <a:prstGeom prst="rect">
            <a:avLst/>
          </a:prstGeom>
          <a:noFill/>
        </p:spPr>
      </p:pic>
      <p:pic>
        <p:nvPicPr>
          <p:cNvPr id="17" name="Рисунок 16" descr="C:\Users\Elena\Pictures\фото новые\фото новые 014.jpg"/>
          <p:cNvPicPr/>
          <p:nvPr/>
        </p:nvPicPr>
        <p:blipFill>
          <a:blip r:embed="rId4" cstate="print"/>
          <a:srcRect/>
          <a:stretch>
            <a:fillRect/>
          </a:stretch>
        </p:blipFill>
        <p:spPr bwMode="auto">
          <a:xfrm>
            <a:off x="5919019" y="3352800"/>
            <a:ext cx="3106994" cy="2910348"/>
          </a:xfrm>
          <a:prstGeom prst="rect">
            <a:avLst/>
          </a:prstGeom>
          <a:noFill/>
          <a:ln w="9525">
            <a:noFill/>
            <a:miter lim="800000"/>
            <a:headEnd/>
            <a:tailEnd/>
          </a:ln>
        </p:spPr>
      </p:pic>
    </p:spTree>
    <p:extLst>
      <p:ext uri="{BB962C8B-B14F-4D97-AF65-F5344CB8AC3E}">
        <p14:creationId xmlns="" xmlns:p14="http://schemas.microsoft.com/office/powerpoint/2010/main" val="1332471126"/>
      </p:ext>
    </p:extLst>
  </p:cSld>
  <p:clrMapOvr>
    <a:masterClrMapping/>
  </p:clrMapOvr>
  <p:transition>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effectLst/>
        </p:spPr>
        <p:txBody>
          <a:bodyPr>
            <a:normAutofit/>
          </a:bodyPr>
          <a:lstStyle/>
          <a:p>
            <a:r>
              <a:rPr lang="ru-RU" sz="1600" dirty="0">
                <a:solidFill>
                  <a:schemeClr val="tx1"/>
                </a:solidFill>
                <a:latin typeface="Times New Roman" panose="02020603050405020304" pitchFamily="18" charset="0"/>
                <a:cs typeface="Times New Roman" panose="02020603050405020304" pitchFamily="18" charset="0"/>
              </a:rPr>
              <a:t>Муниципальная программа </a:t>
            </a:r>
            <a:r>
              <a:rPr lang="ru-RU" sz="1600" dirty="0" smtClean="0">
                <a:solidFill>
                  <a:schemeClr val="tx1"/>
                </a:solidFill>
                <a:latin typeface="Times New Roman" panose="02020603050405020304" pitchFamily="18" charset="0"/>
                <a:cs typeface="Times New Roman" panose="02020603050405020304" pitchFamily="18" charset="0"/>
              </a:rPr>
              <a:t>«Обеспечение доступным и комфортным жильем, услугами жилищно-коммунального хозяйства  населения </a:t>
            </a:r>
            <a:r>
              <a:rPr lang="ru-RU" sz="1600" dirty="0" err="1" smtClean="0">
                <a:solidFill>
                  <a:schemeClr val="tx1"/>
                </a:solidFill>
                <a:latin typeface="Times New Roman" panose="02020603050405020304" pitchFamily="18" charset="0"/>
                <a:cs typeface="Times New Roman" panose="02020603050405020304" pitchFamily="18" charset="0"/>
              </a:rPr>
              <a:t>Колобовского</a:t>
            </a:r>
            <a:r>
              <a:rPr lang="ru-RU" sz="1600" dirty="0" smtClean="0">
                <a:solidFill>
                  <a:schemeClr val="tx1"/>
                </a:solidFill>
                <a:latin typeface="Times New Roman" panose="02020603050405020304" pitchFamily="18" charset="0"/>
                <a:cs typeface="Times New Roman" panose="02020603050405020304" pitchFamily="18" charset="0"/>
              </a:rPr>
              <a:t> городского поселения»</a:t>
            </a:r>
            <a:r>
              <a:rPr lang="ru-RU" sz="1600" dirty="0">
                <a:solidFill>
                  <a:schemeClr val="tx1"/>
                </a:solidFill>
                <a:latin typeface="Times New Roman" panose="02020603050405020304" pitchFamily="18" charset="0"/>
                <a:cs typeface="Times New Roman" panose="02020603050405020304" pitchFamily="18" charset="0"/>
              </a:rPr>
              <a:t/>
            </a:r>
            <a:br>
              <a:rPr lang="ru-RU" sz="1600" dirty="0">
                <a:solidFill>
                  <a:schemeClr val="tx1"/>
                </a:solidFill>
                <a:latin typeface="Times New Roman" panose="02020603050405020304" pitchFamily="18" charset="0"/>
                <a:cs typeface="Times New Roman" panose="02020603050405020304" pitchFamily="18" charset="0"/>
              </a:rPr>
            </a:br>
            <a:endParaRPr lang="ru-RU" sz="1600" dirty="0">
              <a:solidFill>
                <a:schemeClr val="tx1"/>
              </a:solidFill>
              <a:latin typeface="Times New Roman" panose="02020603050405020304" pitchFamily="18" charset="0"/>
              <a:cs typeface="Times New Roman" panose="02020603050405020304" pitchFamily="18" charset="0"/>
            </a:endParaRPr>
          </a:p>
        </p:txBody>
      </p:sp>
      <p:sp>
        <p:nvSpPr>
          <p:cNvPr id="5" name="TextBox 4"/>
          <p:cNvSpPr txBox="1"/>
          <p:nvPr/>
        </p:nvSpPr>
        <p:spPr>
          <a:xfrm>
            <a:off x="138897" y="933209"/>
            <a:ext cx="6045593" cy="1077218"/>
          </a:xfrm>
          <a:prstGeom prst="rect">
            <a:avLst/>
          </a:prstGeom>
          <a:noFill/>
        </p:spPr>
        <p:txBody>
          <a:bodyPr wrap="square" rtlCol="0">
            <a:spAutoFit/>
          </a:bodyPr>
          <a:lstStyle/>
          <a:p>
            <a:pPr lvl="0"/>
            <a:r>
              <a:rPr lang="ru-RU" sz="1600" b="1" dirty="0">
                <a:latin typeface="Times New Roman" panose="02020603050405020304" pitchFamily="18" charset="0"/>
                <a:cs typeface="Times New Roman" panose="02020603050405020304" pitchFamily="18" charset="0"/>
              </a:rPr>
              <a:t>Цель </a:t>
            </a:r>
            <a:r>
              <a:rPr lang="ru-RU" sz="1600" b="1" dirty="0" smtClean="0">
                <a:latin typeface="Times New Roman" panose="02020603050405020304" pitchFamily="18" charset="0"/>
                <a:cs typeface="Times New Roman" panose="02020603050405020304" pitchFamily="18" charset="0"/>
              </a:rPr>
              <a:t>программы</a:t>
            </a:r>
            <a:r>
              <a:rPr lang="ru-RU" sz="1600" dirty="0" smtClean="0">
                <a:latin typeface="Times New Roman" panose="02020603050405020304" pitchFamily="18" charset="0"/>
                <a:cs typeface="Times New Roman" panose="02020603050405020304" pitchFamily="18" charset="0"/>
              </a:rPr>
              <a:t>: Содержание и ремонт муниципального имущества, создание безопасных и благоприятных условий проживания граждан  на территории поселения</a:t>
            </a:r>
            <a:endParaRPr lang="ru-RU" sz="1600" dirty="0">
              <a:latin typeface="Times New Roman" panose="02020603050405020304" pitchFamily="18" charset="0"/>
              <a:cs typeface="Times New Roman" panose="02020603050405020304" pitchFamily="18" charset="0"/>
            </a:endParaRPr>
          </a:p>
          <a:p>
            <a:endParaRPr lang="ru-RU" sz="1600" dirty="0">
              <a:latin typeface="Times New Roman" panose="02020603050405020304" pitchFamily="18" charset="0"/>
              <a:cs typeface="Times New Roman" panose="02020603050405020304" pitchFamily="18" charset="0"/>
            </a:endParaRPr>
          </a:p>
        </p:txBody>
      </p:sp>
      <p:sp>
        <p:nvSpPr>
          <p:cNvPr id="6" name="TextBox 5"/>
          <p:cNvSpPr txBox="1"/>
          <p:nvPr/>
        </p:nvSpPr>
        <p:spPr>
          <a:xfrm>
            <a:off x="6562898" y="811152"/>
            <a:ext cx="2233864" cy="584775"/>
          </a:xfrm>
          <a:prstGeom prst="rect">
            <a:avLst/>
          </a:prstGeom>
          <a:solidFill>
            <a:schemeClr val="accent4">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ru-RU" sz="1600" b="1" dirty="0" smtClean="0">
                <a:solidFill>
                  <a:schemeClr val="tx1"/>
                </a:solidFill>
                <a:latin typeface="Times New Roman" panose="02020603050405020304" pitchFamily="18" charset="0"/>
                <a:cs typeface="Times New Roman" panose="02020603050405020304" pitchFamily="18" charset="0"/>
              </a:rPr>
              <a:t>На </a:t>
            </a:r>
            <a:r>
              <a:rPr lang="ru-RU" sz="1600" b="1" dirty="0" smtClean="0">
                <a:solidFill>
                  <a:schemeClr val="tx1"/>
                </a:solidFill>
                <a:latin typeface="Times New Roman" panose="02020603050405020304" pitchFamily="18" charset="0"/>
                <a:cs typeface="Times New Roman" panose="02020603050405020304" pitchFamily="18" charset="0"/>
              </a:rPr>
              <a:t>2023год </a:t>
            </a:r>
            <a:r>
              <a:rPr lang="ru-RU" sz="1600" b="1" dirty="0" smtClean="0">
                <a:solidFill>
                  <a:schemeClr val="tx1"/>
                </a:solidFill>
                <a:latin typeface="Times New Roman" panose="02020603050405020304" pitchFamily="18" charset="0"/>
                <a:cs typeface="Times New Roman" panose="02020603050405020304" pitchFamily="18" charset="0"/>
              </a:rPr>
              <a:t>– </a:t>
            </a:r>
            <a:r>
              <a:rPr lang="ru-RU" sz="1600" b="1" dirty="0" smtClean="0">
                <a:solidFill>
                  <a:schemeClr val="tx1"/>
                </a:solidFill>
                <a:latin typeface="Times New Roman" panose="02020603050405020304" pitchFamily="18" charset="0"/>
                <a:cs typeface="Times New Roman" panose="02020603050405020304" pitchFamily="18" charset="0"/>
              </a:rPr>
              <a:t>811,6тыс.руб</a:t>
            </a:r>
            <a:endParaRPr lang="ru-RU" sz="1600" b="1" dirty="0">
              <a:solidFill>
                <a:schemeClr val="tx1"/>
              </a:solidFill>
              <a:latin typeface="Times New Roman" panose="02020603050405020304" pitchFamily="18" charset="0"/>
              <a:cs typeface="Times New Roman" panose="02020603050405020304" pitchFamily="18" charset="0"/>
            </a:endParaRPr>
          </a:p>
        </p:txBody>
      </p:sp>
      <p:sp>
        <p:nvSpPr>
          <p:cNvPr id="11" name="TextBox 10"/>
          <p:cNvSpPr txBox="1"/>
          <p:nvPr/>
        </p:nvSpPr>
        <p:spPr>
          <a:xfrm>
            <a:off x="3842795" y="4352081"/>
            <a:ext cx="184731" cy="369332"/>
          </a:xfrm>
          <a:prstGeom prst="rect">
            <a:avLst/>
          </a:prstGeom>
          <a:noFill/>
        </p:spPr>
        <p:txBody>
          <a:bodyPr wrap="none" rtlCol="0">
            <a:spAutoFit/>
          </a:bodyPr>
          <a:lstStyle/>
          <a:p>
            <a:endParaRPr lang="ru-RU" dirty="0"/>
          </a:p>
        </p:txBody>
      </p:sp>
      <p:sp>
        <p:nvSpPr>
          <p:cNvPr id="4" name="Номер слайда 3"/>
          <p:cNvSpPr>
            <a:spLocks noGrp="1"/>
          </p:cNvSpPr>
          <p:nvPr>
            <p:ph type="sldNum" sz="quarter" idx="10"/>
          </p:nvPr>
        </p:nvSpPr>
        <p:spPr/>
        <p:txBody>
          <a:bodyPr/>
          <a:lstStyle/>
          <a:p>
            <a:pPr>
              <a:defRPr/>
            </a:pPr>
            <a:fld id="{67FD1E93-168C-4E3F-B839-29F00AE4705B}" type="slidenum">
              <a:rPr lang="ru-RU" smtClean="0">
                <a:solidFill>
                  <a:schemeClr val="bg1"/>
                </a:solidFill>
              </a:rPr>
              <a:pPr>
                <a:defRPr/>
              </a:pPr>
              <a:t>19</a:t>
            </a:fld>
            <a:endParaRPr lang="ru-RU" dirty="0">
              <a:solidFill>
                <a:schemeClr val="bg1"/>
              </a:solidFill>
            </a:endParaRPr>
          </a:p>
        </p:txBody>
      </p:sp>
      <p:graphicFrame>
        <p:nvGraphicFramePr>
          <p:cNvPr id="19" name="Таблица 18"/>
          <p:cNvGraphicFramePr>
            <a:graphicFrameLocks noGrp="1"/>
          </p:cNvGraphicFramePr>
          <p:nvPr/>
        </p:nvGraphicFramePr>
        <p:xfrm>
          <a:off x="2703872" y="2340077"/>
          <a:ext cx="6263150" cy="4168878"/>
        </p:xfrm>
        <a:graphic>
          <a:graphicData uri="http://schemas.openxmlformats.org/drawingml/2006/table">
            <a:tbl>
              <a:tblPr/>
              <a:tblGrid>
                <a:gridCol w="358922"/>
                <a:gridCol w="893205"/>
                <a:gridCol w="268087"/>
                <a:gridCol w="505230"/>
                <a:gridCol w="481781"/>
                <a:gridCol w="432619"/>
                <a:gridCol w="481781"/>
                <a:gridCol w="324464"/>
                <a:gridCol w="432620"/>
                <a:gridCol w="393290"/>
                <a:gridCol w="334297"/>
                <a:gridCol w="294967"/>
                <a:gridCol w="383459"/>
                <a:gridCol w="339214"/>
                <a:gridCol w="339214"/>
              </a:tblGrid>
              <a:tr h="1191108">
                <a:tc>
                  <a:txBody>
                    <a:bodyPr/>
                    <a:lstStyle/>
                    <a:p>
                      <a:pPr algn="ctr">
                        <a:lnSpc>
                          <a:spcPct val="115000"/>
                        </a:lnSpc>
                        <a:spcAft>
                          <a:spcPts val="0"/>
                        </a:spcAft>
                      </a:pPr>
                      <a:r>
                        <a:rPr lang="ru-RU" sz="1100" dirty="0">
                          <a:latin typeface="Times New Roman"/>
                          <a:ea typeface="Times New Roman"/>
                          <a:cs typeface="Times New Roman"/>
                        </a:rPr>
                        <a:t>N</a:t>
                      </a:r>
                      <a:endParaRPr lang="ru-RU" sz="1100" dirty="0">
                        <a:latin typeface="Arial"/>
                        <a:ea typeface="Times New Roman"/>
                        <a:cs typeface="Times New Roman"/>
                      </a:endParaRPr>
                    </a:p>
                  </a:txBody>
                  <a:tcPr marL="63106" marR="631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a:latin typeface="Times New Roman"/>
                          <a:ea typeface="Times New Roman"/>
                          <a:cs typeface="Times New Roman"/>
                        </a:rPr>
                        <a:t>Наименование показателя</a:t>
                      </a:r>
                      <a:endParaRPr lang="ru-RU" sz="1100">
                        <a:latin typeface="Arial"/>
                        <a:ea typeface="Times New Roman"/>
                        <a:cs typeface="Times New Roman"/>
                      </a:endParaRPr>
                    </a:p>
                  </a:txBody>
                  <a:tcPr marL="63106" marR="631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a:latin typeface="Times New Roman"/>
                          <a:ea typeface="Times New Roman"/>
                          <a:cs typeface="Times New Roman"/>
                        </a:rPr>
                        <a:t>Ед. изм.</a:t>
                      </a:r>
                      <a:endParaRPr lang="ru-RU" sz="1100">
                        <a:latin typeface="Arial"/>
                        <a:ea typeface="Times New Roman"/>
                        <a:cs typeface="Times New Roman"/>
                      </a:endParaRPr>
                    </a:p>
                  </a:txBody>
                  <a:tcPr marL="63106" marR="631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dirty="0" smtClean="0">
                          <a:latin typeface="Times New Roman"/>
                          <a:ea typeface="Times New Roman"/>
                          <a:cs typeface="Times New Roman"/>
                        </a:rPr>
                        <a:t>2014</a:t>
                      </a:r>
                      <a:r>
                        <a:rPr lang="ru-RU" sz="1100" dirty="0">
                          <a:latin typeface="Times New Roman"/>
                          <a:ea typeface="Times New Roman"/>
                          <a:cs typeface="Times New Roman"/>
                        </a:rPr>
                        <a:t/>
                      </a:r>
                      <a:br>
                        <a:rPr lang="ru-RU" sz="1100" dirty="0">
                          <a:latin typeface="Times New Roman"/>
                          <a:ea typeface="Times New Roman"/>
                          <a:cs typeface="Times New Roman"/>
                        </a:rPr>
                      </a:br>
                      <a:r>
                        <a:rPr lang="ru-RU" sz="1100" dirty="0">
                          <a:latin typeface="Times New Roman"/>
                          <a:ea typeface="Times New Roman"/>
                          <a:cs typeface="Times New Roman"/>
                        </a:rPr>
                        <a:t>факт</a:t>
                      </a:r>
                      <a:endParaRPr lang="ru-RU" sz="1100" dirty="0">
                        <a:latin typeface="Arial"/>
                        <a:ea typeface="Times New Roman"/>
                        <a:cs typeface="Times New Roman"/>
                      </a:endParaRPr>
                    </a:p>
                  </a:txBody>
                  <a:tcPr marL="63106" marR="631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dirty="0" smtClean="0">
                          <a:latin typeface="Times New Roman"/>
                          <a:ea typeface="Times New Roman"/>
                          <a:cs typeface="Times New Roman"/>
                        </a:rPr>
                        <a:t>2015</a:t>
                      </a:r>
                      <a:r>
                        <a:rPr lang="ru-RU" sz="1100" dirty="0">
                          <a:latin typeface="Times New Roman"/>
                          <a:ea typeface="Times New Roman"/>
                          <a:cs typeface="Times New Roman"/>
                        </a:rPr>
                        <a:t/>
                      </a:r>
                      <a:br>
                        <a:rPr lang="ru-RU" sz="1100" dirty="0">
                          <a:latin typeface="Times New Roman"/>
                          <a:ea typeface="Times New Roman"/>
                          <a:cs typeface="Times New Roman"/>
                        </a:rPr>
                      </a:br>
                      <a:r>
                        <a:rPr lang="ru-RU" sz="1100" dirty="0">
                          <a:latin typeface="Times New Roman"/>
                          <a:ea typeface="Times New Roman"/>
                          <a:cs typeface="Times New Roman"/>
                        </a:rPr>
                        <a:t>факт</a:t>
                      </a:r>
                      <a:endParaRPr lang="ru-RU" sz="1100" dirty="0">
                        <a:latin typeface="Arial"/>
                        <a:ea typeface="Times New Roman"/>
                        <a:cs typeface="Times New Roman"/>
                      </a:endParaRPr>
                    </a:p>
                  </a:txBody>
                  <a:tcPr marL="63106" marR="631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dirty="0" smtClean="0">
                          <a:latin typeface="Times New Roman"/>
                          <a:ea typeface="Times New Roman"/>
                          <a:cs typeface="Times New Roman"/>
                        </a:rPr>
                        <a:t>2016</a:t>
                      </a:r>
                      <a:endParaRPr lang="ru-RU" sz="1100" dirty="0">
                        <a:latin typeface="Arial"/>
                        <a:ea typeface="Times New Roman"/>
                        <a:cs typeface="Times New Roman"/>
                      </a:endParaRPr>
                    </a:p>
                    <a:p>
                      <a:pPr algn="ctr">
                        <a:lnSpc>
                          <a:spcPct val="115000"/>
                        </a:lnSpc>
                        <a:spcAft>
                          <a:spcPts val="0"/>
                        </a:spcAft>
                      </a:pPr>
                      <a:r>
                        <a:rPr lang="ru-RU" sz="1100" dirty="0">
                          <a:latin typeface="Times New Roman"/>
                          <a:ea typeface="Times New Roman"/>
                          <a:cs typeface="Times New Roman"/>
                        </a:rPr>
                        <a:t>факт</a:t>
                      </a:r>
                      <a:endParaRPr lang="ru-RU" sz="1100" dirty="0">
                        <a:latin typeface="Arial"/>
                        <a:ea typeface="Times New Roman"/>
                        <a:cs typeface="Times New Roman"/>
                      </a:endParaRPr>
                    </a:p>
                  </a:txBody>
                  <a:tcPr marL="63106" marR="631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dirty="0" smtClean="0">
                          <a:latin typeface="Times New Roman"/>
                          <a:ea typeface="Times New Roman"/>
                          <a:cs typeface="Times New Roman"/>
                        </a:rPr>
                        <a:t>2017</a:t>
                      </a:r>
                      <a:endParaRPr lang="ru-RU" sz="1100" dirty="0">
                        <a:latin typeface="Arial"/>
                        <a:ea typeface="Times New Roman"/>
                        <a:cs typeface="Times New Roman"/>
                      </a:endParaRPr>
                    </a:p>
                    <a:p>
                      <a:pPr>
                        <a:lnSpc>
                          <a:spcPct val="115000"/>
                        </a:lnSpc>
                        <a:spcAft>
                          <a:spcPts val="0"/>
                        </a:spcAft>
                      </a:pPr>
                      <a:r>
                        <a:rPr lang="ru-RU" sz="1100" dirty="0">
                          <a:latin typeface="Times New Roman"/>
                          <a:ea typeface="Times New Roman"/>
                          <a:cs typeface="Times New Roman"/>
                        </a:rPr>
                        <a:t>факт</a:t>
                      </a:r>
                    </a:p>
                  </a:txBody>
                  <a:tcPr marL="63106" marR="631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dirty="0" smtClean="0">
                          <a:latin typeface="Times New Roman"/>
                          <a:ea typeface="Times New Roman"/>
                          <a:cs typeface="Times New Roman"/>
                        </a:rPr>
                        <a:t>2018</a:t>
                      </a:r>
                      <a:endParaRPr lang="ru-RU" sz="1100" dirty="0">
                        <a:latin typeface="Arial"/>
                        <a:ea typeface="Times New Roman"/>
                        <a:cs typeface="Times New Roman"/>
                      </a:endParaRPr>
                    </a:p>
                    <a:p>
                      <a:pPr>
                        <a:lnSpc>
                          <a:spcPct val="115000"/>
                        </a:lnSpc>
                        <a:spcAft>
                          <a:spcPts val="0"/>
                        </a:spcAft>
                      </a:pPr>
                      <a:r>
                        <a:rPr lang="ru-RU" sz="1100" dirty="0">
                          <a:latin typeface="Times New Roman"/>
                          <a:ea typeface="Times New Roman"/>
                          <a:cs typeface="Times New Roman"/>
                        </a:rPr>
                        <a:t>оценка</a:t>
                      </a:r>
                    </a:p>
                  </a:txBody>
                  <a:tcPr marL="63106" marR="631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dirty="0" smtClean="0">
                          <a:latin typeface="Times New Roman"/>
                          <a:ea typeface="Times New Roman"/>
                          <a:cs typeface="Times New Roman"/>
                        </a:rPr>
                        <a:t>2019</a:t>
                      </a:r>
                      <a:endParaRPr lang="ru-RU" sz="1100" dirty="0">
                        <a:latin typeface="Arial"/>
                        <a:ea typeface="Times New Roman"/>
                        <a:cs typeface="Times New Roman"/>
                      </a:endParaRPr>
                    </a:p>
                  </a:txBody>
                  <a:tcPr marL="63106" marR="631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dirty="0" smtClean="0">
                          <a:latin typeface="Times New Roman"/>
                          <a:ea typeface="Times New Roman"/>
                          <a:cs typeface="Times New Roman"/>
                        </a:rPr>
                        <a:t>2020</a:t>
                      </a:r>
                      <a:endParaRPr lang="ru-RU" sz="1100" dirty="0">
                        <a:latin typeface="Arial"/>
                        <a:ea typeface="Times New Roman"/>
                        <a:cs typeface="Times New Roman"/>
                      </a:endParaRPr>
                    </a:p>
                  </a:txBody>
                  <a:tcPr marL="63106" marR="631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dirty="0" smtClean="0">
                          <a:latin typeface="Times New Roman"/>
                          <a:ea typeface="Times New Roman"/>
                          <a:cs typeface="Times New Roman"/>
                        </a:rPr>
                        <a:t>2021</a:t>
                      </a:r>
                      <a:endParaRPr lang="ru-RU" sz="1100" dirty="0">
                        <a:latin typeface="Times New Roman"/>
                        <a:ea typeface="Times New Roman"/>
                        <a:cs typeface="Times New Roman"/>
                      </a:endParaRPr>
                    </a:p>
                  </a:txBody>
                  <a:tcPr marL="63106" marR="631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dirty="0" smtClean="0">
                          <a:latin typeface="Times New Roman"/>
                          <a:ea typeface="Times New Roman"/>
                          <a:cs typeface="Times New Roman"/>
                        </a:rPr>
                        <a:t>2022</a:t>
                      </a:r>
                      <a:endParaRPr lang="ru-RU" sz="1100" dirty="0">
                        <a:latin typeface="Times New Roman"/>
                        <a:ea typeface="Times New Roman"/>
                        <a:cs typeface="Times New Roman"/>
                      </a:endParaRPr>
                    </a:p>
                  </a:txBody>
                  <a:tcPr marL="63106" marR="63106"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100" dirty="0" smtClean="0">
                          <a:latin typeface="Times New Roman"/>
                          <a:ea typeface="Times New Roman"/>
                          <a:cs typeface="Times New Roman"/>
                        </a:rPr>
                        <a:t>2023</a:t>
                      </a:r>
                      <a:endParaRPr lang="ru-RU" sz="1100" dirty="0">
                        <a:latin typeface="Times New Roman"/>
                        <a:ea typeface="Times New Roman"/>
                        <a:cs typeface="Times New Roman"/>
                      </a:endParaRPr>
                    </a:p>
                  </a:txBody>
                  <a:tcPr marL="63106" marR="6310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100" dirty="0" smtClean="0">
                          <a:latin typeface="Times New Roman"/>
                          <a:ea typeface="Times New Roman"/>
                          <a:cs typeface="Times New Roman"/>
                        </a:rPr>
                        <a:t>2024</a:t>
                      </a:r>
                      <a:endParaRPr lang="ru-RU" sz="1100" dirty="0">
                        <a:latin typeface="Times New Roman"/>
                        <a:ea typeface="Times New Roman"/>
                        <a:cs typeface="Times New Roman"/>
                      </a:endParaRPr>
                    </a:p>
                  </a:txBody>
                  <a:tcPr marL="63106" marR="6310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100" dirty="0" smtClean="0">
                          <a:latin typeface="Times New Roman"/>
                          <a:ea typeface="Times New Roman"/>
                          <a:cs typeface="Times New Roman"/>
                        </a:rPr>
                        <a:t>2025</a:t>
                      </a:r>
                      <a:endParaRPr lang="ru-RU" sz="1100" dirty="0">
                        <a:latin typeface="Times New Roman"/>
                        <a:ea typeface="Times New Roman"/>
                        <a:cs typeface="Times New Roman"/>
                      </a:endParaRPr>
                    </a:p>
                  </a:txBody>
                  <a:tcPr marL="63106" marR="63106"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89626">
                <a:tc>
                  <a:txBody>
                    <a:bodyPr/>
                    <a:lstStyle/>
                    <a:p>
                      <a:pPr algn="ctr">
                        <a:lnSpc>
                          <a:spcPct val="115000"/>
                        </a:lnSpc>
                        <a:spcAft>
                          <a:spcPts val="0"/>
                        </a:spcAft>
                      </a:pPr>
                      <a:r>
                        <a:rPr lang="ru-RU" sz="1100">
                          <a:latin typeface="Times New Roman"/>
                          <a:ea typeface="Times New Roman"/>
                          <a:cs typeface="Times New Roman"/>
                        </a:rPr>
                        <a:t>1</a:t>
                      </a:r>
                      <a:endParaRPr lang="ru-RU" sz="1100">
                        <a:latin typeface="Arial"/>
                        <a:ea typeface="Times New Roman"/>
                        <a:cs typeface="Times New Roman"/>
                      </a:endParaRPr>
                    </a:p>
                  </a:txBody>
                  <a:tcPr marL="63106" marR="631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100">
                          <a:latin typeface="Times New Roman"/>
                          <a:ea typeface="Times New Roman"/>
                          <a:cs typeface="Times New Roman"/>
                        </a:rPr>
                        <a:t>Уровень износа объектов коммунальной инфраструктуры</a:t>
                      </a:r>
                      <a:endParaRPr lang="ru-RU" sz="1100">
                        <a:latin typeface="Arial"/>
                        <a:ea typeface="Times New Roman"/>
                        <a:cs typeface="Times New Roman"/>
                      </a:endParaRPr>
                    </a:p>
                  </a:txBody>
                  <a:tcPr marL="63106" marR="631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a:latin typeface="Times New Roman"/>
                          <a:ea typeface="Times New Roman"/>
                          <a:cs typeface="Times New Roman"/>
                        </a:rPr>
                        <a:t>%</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endParaRPr lang="ru-RU" sz="1100">
                        <a:latin typeface="Times New Roman"/>
                        <a:ea typeface="Times New Roman"/>
                        <a:cs typeface="Times New Roman"/>
                      </a:endParaRPr>
                    </a:p>
                    <a:p>
                      <a:pPr algn="ctr">
                        <a:lnSpc>
                          <a:spcPct val="115000"/>
                        </a:lnSpc>
                        <a:spcAft>
                          <a:spcPts val="0"/>
                        </a:spcAft>
                      </a:pPr>
                      <a:r>
                        <a:rPr lang="ru-RU" sz="1100">
                          <a:latin typeface="Times New Roman"/>
                          <a:ea typeface="Times New Roman"/>
                          <a:cs typeface="Times New Roman"/>
                        </a:rPr>
                        <a:t>80</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endParaRPr lang="ru-RU" sz="1100">
                        <a:latin typeface="Times New Roman"/>
                        <a:ea typeface="Times New Roman"/>
                        <a:cs typeface="Times New Roman"/>
                      </a:endParaRPr>
                    </a:p>
                    <a:p>
                      <a:pPr algn="ctr">
                        <a:lnSpc>
                          <a:spcPct val="115000"/>
                        </a:lnSpc>
                        <a:spcAft>
                          <a:spcPts val="0"/>
                        </a:spcAft>
                      </a:pPr>
                      <a:r>
                        <a:rPr lang="ru-RU" sz="1100">
                          <a:latin typeface="Times New Roman"/>
                          <a:ea typeface="Times New Roman"/>
                          <a:cs typeface="Times New Roman"/>
                        </a:rPr>
                        <a:t>78,8</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latin typeface="Times New Roman"/>
                        <a:ea typeface="Times New Roman"/>
                        <a:cs typeface="Times New Roman"/>
                      </a:endParaRPr>
                    </a:p>
                    <a:p>
                      <a:pPr algn="ctr">
                        <a:lnSpc>
                          <a:spcPct val="115000"/>
                        </a:lnSpc>
                        <a:spcAft>
                          <a:spcPts val="0"/>
                        </a:spcAft>
                      </a:pPr>
                      <a:r>
                        <a:rPr lang="ru-RU" sz="1100">
                          <a:latin typeface="Times New Roman"/>
                          <a:ea typeface="Times New Roman"/>
                          <a:cs typeface="Times New Roman"/>
                        </a:rPr>
                        <a:t>78,8</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1100">
                        <a:latin typeface="Times New Roman"/>
                        <a:ea typeface="Times New Roman"/>
                        <a:cs typeface="Times New Roman"/>
                      </a:endParaRPr>
                    </a:p>
                    <a:p>
                      <a:pPr algn="ctr">
                        <a:lnSpc>
                          <a:spcPct val="115000"/>
                        </a:lnSpc>
                        <a:spcAft>
                          <a:spcPts val="0"/>
                        </a:spcAft>
                      </a:pPr>
                      <a:r>
                        <a:rPr lang="ru-RU" sz="1100">
                          <a:latin typeface="Times New Roman"/>
                          <a:ea typeface="Times New Roman"/>
                          <a:cs typeface="Times New Roman"/>
                        </a:rPr>
                        <a:t>78,8</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a:latin typeface="Times New Roman"/>
                          <a:ea typeface="Times New Roman"/>
                          <a:cs typeface="Times New Roman"/>
                        </a:rPr>
                        <a:t>78,8</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a:latin typeface="Times New Roman"/>
                          <a:ea typeface="Times New Roman"/>
                          <a:cs typeface="Times New Roman"/>
                        </a:rPr>
                        <a:t>78,8</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a:latin typeface="Times New Roman"/>
                          <a:ea typeface="Times New Roman"/>
                          <a:cs typeface="Times New Roman"/>
                        </a:rPr>
                        <a:t>78,8</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100">
                          <a:latin typeface="Times New Roman"/>
                          <a:ea typeface="Times New Roman"/>
                          <a:cs typeface="Times New Roman"/>
                        </a:rPr>
                        <a:t>78,8</a:t>
                      </a:r>
                    </a:p>
                  </a:txBody>
                  <a:tcPr marL="63106" marR="631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100">
                          <a:latin typeface="Times New Roman"/>
                          <a:ea typeface="Times New Roman"/>
                          <a:cs typeface="Times New Roman"/>
                        </a:rPr>
                        <a:t>78,8</a:t>
                      </a:r>
                    </a:p>
                  </a:txBody>
                  <a:tcPr marL="63106" marR="63106"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100" dirty="0" smtClean="0">
                          <a:latin typeface="Times New Roman"/>
                          <a:ea typeface="Times New Roman"/>
                          <a:cs typeface="Times New Roman"/>
                        </a:rPr>
                        <a:t>78,8</a:t>
                      </a:r>
                      <a:endParaRPr lang="ru-RU" sz="1100" dirty="0">
                        <a:latin typeface="Times New Roman"/>
                        <a:ea typeface="Times New Roman"/>
                        <a:cs typeface="Times New Roman"/>
                      </a:endParaRPr>
                    </a:p>
                  </a:txBody>
                  <a:tcPr marL="63106" marR="6310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100" dirty="0" smtClean="0">
                          <a:latin typeface="Times New Roman"/>
                          <a:ea typeface="Times New Roman"/>
                          <a:cs typeface="Times New Roman"/>
                        </a:rPr>
                        <a:t>78,8</a:t>
                      </a:r>
                      <a:endParaRPr lang="ru-RU" sz="1100" dirty="0">
                        <a:latin typeface="Times New Roman"/>
                        <a:ea typeface="Times New Roman"/>
                        <a:cs typeface="Times New Roman"/>
                      </a:endParaRPr>
                    </a:p>
                  </a:txBody>
                  <a:tcPr marL="63106" marR="6310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100" dirty="0" smtClean="0">
                          <a:latin typeface="Times New Roman"/>
                          <a:ea typeface="Times New Roman"/>
                          <a:cs typeface="Times New Roman"/>
                        </a:rPr>
                        <a:t>78,8</a:t>
                      </a:r>
                      <a:endParaRPr lang="ru-RU" sz="1100" dirty="0">
                        <a:latin typeface="Times New Roman"/>
                        <a:ea typeface="Times New Roman"/>
                        <a:cs typeface="Times New Roman"/>
                      </a:endParaRPr>
                    </a:p>
                  </a:txBody>
                  <a:tcPr marL="63106" marR="63106"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4072">
                <a:tc>
                  <a:txBody>
                    <a:bodyPr/>
                    <a:lstStyle/>
                    <a:p>
                      <a:pPr algn="ctr">
                        <a:lnSpc>
                          <a:spcPct val="115000"/>
                        </a:lnSpc>
                        <a:spcAft>
                          <a:spcPts val="0"/>
                        </a:spcAft>
                      </a:pPr>
                      <a:r>
                        <a:rPr lang="ru-RU" sz="1100">
                          <a:latin typeface="Times New Roman"/>
                          <a:ea typeface="Times New Roman"/>
                          <a:cs typeface="Times New Roman"/>
                        </a:rPr>
                        <a:t>2</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100">
                          <a:latin typeface="Times New Roman"/>
                          <a:ea typeface="Times New Roman"/>
                          <a:cs typeface="Times New Roman"/>
                        </a:rPr>
                        <a:t>Протяженность сетей водоотведения</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a:latin typeface="Times New Roman"/>
                          <a:ea typeface="Times New Roman"/>
                          <a:cs typeface="Times New Roman"/>
                        </a:rPr>
                        <a:t>км</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a:latin typeface="Times New Roman"/>
                          <a:ea typeface="Times New Roman"/>
                          <a:cs typeface="Times New Roman"/>
                        </a:rPr>
                        <a:t>3,7</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a:latin typeface="Times New Roman"/>
                          <a:ea typeface="Times New Roman"/>
                          <a:cs typeface="Times New Roman"/>
                        </a:rPr>
                        <a:t>3,7</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a:latin typeface="Times New Roman"/>
                          <a:ea typeface="Times New Roman"/>
                          <a:cs typeface="Times New Roman"/>
                        </a:rPr>
                        <a:t>3,7</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a:latin typeface="Times New Roman"/>
                          <a:ea typeface="Times New Roman"/>
                          <a:cs typeface="Times New Roman"/>
                        </a:rPr>
                        <a:t>3,7</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a:latin typeface="Times New Roman"/>
                          <a:ea typeface="Times New Roman"/>
                          <a:cs typeface="Times New Roman"/>
                        </a:rPr>
                        <a:t>3,7</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a:latin typeface="Times New Roman"/>
                          <a:ea typeface="Times New Roman"/>
                          <a:cs typeface="Times New Roman"/>
                        </a:rPr>
                        <a:t>3,7</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a:latin typeface="Times New Roman"/>
                          <a:ea typeface="Times New Roman"/>
                          <a:cs typeface="Times New Roman"/>
                        </a:rPr>
                        <a:t>3,7</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100">
                          <a:latin typeface="Times New Roman"/>
                          <a:ea typeface="Times New Roman"/>
                          <a:cs typeface="Times New Roman"/>
                        </a:rPr>
                        <a:t>3,7</a:t>
                      </a:r>
                    </a:p>
                  </a:txBody>
                  <a:tcPr marL="63106" marR="631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100">
                          <a:latin typeface="Times New Roman"/>
                          <a:ea typeface="Times New Roman"/>
                          <a:cs typeface="Times New Roman"/>
                        </a:rPr>
                        <a:t>3,7</a:t>
                      </a:r>
                    </a:p>
                  </a:txBody>
                  <a:tcPr marL="63106" marR="63106"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100" dirty="0" smtClean="0">
                          <a:latin typeface="Times New Roman"/>
                          <a:ea typeface="Times New Roman"/>
                          <a:cs typeface="Times New Roman"/>
                        </a:rPr>
                        <a:t>3,7</a:t>
                      </a:r>
                      <a:endParaRPr lang="ru-RU" sz="1100" dirty="0">
                        <a:latin typeface="Times New Roman"/>
                        <a:ea typeface="Times New Roman"/>
                        <a:cs typeface="Times New Roman"/>
                      </a:endParaRPr>
                    </a:p>
                  </a:txBody>
                  <a:tcPr marL="63106" marR="6310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100" dirty="0" smtClean="0">
                          <a:latin typeface="Times New Roman"/>
                          <a:ea typeface="Times New Roman"/>
                          <a:cs typeface="Times New Roman"/>
                        </a:rPr>
                        <a:t>3,7</a:t>
                      </a:r>
                      <a:endParaRPr lang="ru-RU" sz="1100" dirty="0">
                        <a:latin typeface="Times New Roman"/>
                        <a:ea typeface="Times New Roman"/>
                        <a:cs typeface="Times New Roman"/>
                      </a:endParaRPr>
                    </a:p>
                  </a:txBody>
                  <a:tcPr marL="63106" marR="6310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100" dirty="0" smtClean="0">
                          <a:latin typeface="Times New Roman"/>
                          <a:ea typeface="Times New Roman"/>
                          <a:cs typeface="Times New Roman"/>
                        </a:rPr>
                        <a:t>3,7</a:t>
                      </a:r>
                      <a:endParaRPr lang="ru-RU" sz="1100" dirty="0">
                        <a:latin typeface="Times New Roman"/>
                        <a:ea typeface="Times New Roman"/>
                        <a:cs typeface="Times New Roman"/>
                      </a:endParaRPr>
                    </a:p>
                  </a:txBody>
                  <a:tcPr marL="63106" marR="63106"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4072">
                <a:tc>
                  <a:txBody>
                    <a:bodyPr/>
                    <a:lstStyle/>
                    <a:p>
                      <a:pPr algn="ctr">
                        <a:lnSpc>
                          <a:spcPct val="115000"/>
                        </a:lnSpc>
                        <a:spcAft>
                          <a:spcPts val="0"/>
                        </a:spcAft>
                      </a:pPr>
                      <a:r>
                        <a:rPr lang="ru-RU" sz="1100">
                          <a:latin typeface="Times New Roman"/>
                          <a:ea typeface="Times New Roman"/>
                          <a:cs typeface="Times New Roman"/>
                        </a:rPr>
                        <a:t>3</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1100">
                          <a:latin typeface="Times New Roman"/>
                          <a:ea typeface="Times New Roman"/>
                          <a:cs typeface="Times New Roman"/>
                        </a:rPr>
                        <a:t>Протяженность тепловых  сетей</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a:latin typeface="Times New Roman"/>
                          <a:ea typeface="Times New Roman"/>
                          <a:cs typeface="Times New Roman"/>
                        </a:rPr>
                        <a:t>км</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dirty="0">
                          <a:latin typeface="Times New Roman"/>
                          <a:ea typeface="Times New Roman"/>
                          <a:cs typeface="Times New Roman"/>
                        </a:rPr>
                        <a:t>6,8</a:t>
                      </a:r>
                      <a:endParaRPr lang="ru-RU" sz="1100" dirty="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a:latin typeface="Times New Roman"/>
                          <a:ea typeface="Times New Roman"/>
                          <a:cs typeface="Times New Roman"/>
                        </a:rPr>
                        <a:t>6,8</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a:latin typeface="Times New Roman"/>
                          <a:ea typeface="Times New Roman"/>
                          <a:cs typeface="Times New Roman"/>
                        </a:rPr>
                        <a:t>6,8</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dirty="0">
                          <a:latin typeface="Times New Roman"/>
                          <a:ea typeface="Times New Roman"/>
                          <a:cs typeface="Times New Roman"/>
                        </a:rPr>
                        <a:t>6,8</a:t>
                      </a:r>
                      <a:endParaRPr lang="ru-RU" sz="1100" dirty="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a:latin typeface="Times New Roman"/>
                          <a:ea typeface="Times New Roman"/>
                          <a:cs typeface="Times New Roman"/>
                        </a:rPr>
                        <a:t>6,8</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a:latin typeface="Times New Roman"/>
                          <a:ea typeface="Times New Roman"/>
                          <a:cs typeface="Times New Roman"/>
                        </a:rPr>
                        <a:t>6,8</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100">
                          <a:latin typeface="Times New Roman"/>
                          <a:ea typeface="Times New Roman"/>
                          <a:cs typeface="Times New Roman"/>
                        </a:rPr>
                        <a:t>6,8</a:t>
                      </a:r>
                      <a:endParaRPr lang="ru-RU" sz="1100">
                        <a:latin typeface="Arial"/>
                        <a:ea typeface="Times New Roman"/>
                        <a:cs typeface="Times New Roman"/>
                      </a:endParaRPr>
                    </a:p>
                  </a:txBody>
                  <a:tcPr marL="63106" marR="6310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100">
                          <a:latin typeface="Times New Roman"/>
                          <a:ea typeface="Times New Roman"/>
                          <a:cs typeface="Times New Roman"/>
                        </a:rPr>
                        <a:t>6,8</a:t>
                      </a:r>
                    </a:p>
                  </a:txBody>
                  <a:tcPr marL="63106" marR="6310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100" dirty="0">
                          <a:latin typeface="Times New Roman"/>
                          <a:ea typeface="Times New Roman"/>
                          <a:cs typeface="Times New Roman"/>
                        </a:rPr>
                        <a:t>6,8</a:t>
                      </a:r>
                    </a:p>
                  </a:txBody>
                  <a:tcPr marL="63106" marR="63106"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100" dirty="0" smtClean="0">
                          <a:latin typeface="Times New Roman"/>
                          <a:ea typeface="Times New Roman"/>
                          <a:cs typeface="Times New Roman"/>
                        </a:rPr>
                        <a:t>6,8</a:t>
                      </a:r>
                      <a:endParaRPr lang="ru-RU" sz="1100" dirty="0">
                        <a:latin typeface="Times New Roman"/>
                        <a:ea typeface="Times New Roman"/>
                        <a:cs typeface="Times New Roman"/>
                      </a:endParaRPr>
                    </a:p>
                  </a:txBody>
                  <a:tcPr marL="63106" marR="6310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100" dirty="0" smtClean="0">
                          <a:latin typeface="Times New Roman"/>
                          <a:ea typeface="Times New Roman"/>
                          <a:cs typeface="Times New Roman"/>
                        </a:rPr>
                        <a:t>6,8</a:t>
                      </a:r>
                      <a:endParaRPr lang="ru-RU" sz="1100" dirty="0">
                        <a:latin typeface="Times New Roman"/>
                        <a:ea typeface="Times New Roman"/>
                        <a:cs typeface="Times New Roman"/>
                      </a:endParaRPr>
                    </a:p>
                  </a:txBody>
                  <a:tcPr marL="63106" marR="6310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1100" dirty="0" smtClean="0">
                          <a:latin typeface="Times New Roman"/>
                          <a:ea typeface="Times New Roman"/>
                          <a:cs typeface="Times New Roman"/>
                        </a:rPr>
                        <a:t>6,8</a:t>
                      </a:r>
                      <a:endParaRPr lang="ru-RU" sz="1100" dirty="0">
                        <a:latin typeface="Times New Roman"/>
                        <a:ea typeface="Times New Roman"/>
                        <a:cs typeface="Times New Roman"/>
                      </a:endParaRPr>
                    </a:p>
                  </a:txBody>
                  <a:tcPr marL="63106" marR="63106"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1" name="Прямоугольник 20"/>
          <p:cNvSpPr/>
          <p:nvPr/>
        </p:nvSpPr>
        <p:spPr>
          <a:xfrm>
            <a:off x="2684206" y="1848465"/>
            <a:ext cx="6174658" cy="307777"/>
          </a:xfrm>
          <a:prstGeom prst="rect">
            <a:avLst/>
          </a:prstGeom>
        </p:spPr>
        <p:txBody>
          <a:bodyPr wrap="square">
            <a:spAutoFit/>
          </a:bodyPr>
          <a:lstStyle/>
          <a:p>
            <a:r>
              <a:rPr lang="ru-RU" sz="1400" dirty="0" smtClean="0">
                <a:latin typeface="Times New Roman" pitchFamily="18" charset="0"/>
                <a:cs typeface="Times New Roman" pitchFamily="18" charset="0"/>
              </a:rPr>
              <a:t>Сведения о целевых показателях (индикаторах) программы</a:t>
            </a:r>
            <a:endParaRPr lang="ru-RU" sz="1400" dirty="0">
              <a:latin typeface="Times New Roman" pitchFamily="18" charset="0"/>
              <a:cs typeface="Times New Roman" pitchFamily="18" charset="0"/>
            </a:endParaRPr>
          </a:p>
        </p:txBody>
      </p:sp>
      <p:pic>
        <p:nvPicPr>
          <p:cNvPr id="22" name="Picture 4" descr="C:\Users\econ11\Pictures\iGS06L4ZB.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0" y="2149662"/>
            <a:ext cx="2606198" cy="173477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23" name="Picture 4"/>
          <p:cNvPicPr>
            <a:picLocks noChangeAspect="1" noChangeArrowheads="1"/>
          </p:cNvPicPr>
          <p:nvPr/>
        </p:nvPicPr>
        <p:blipFill>
          <a:blip r:embed="rId3" cstate="print"/>
          <a:srcRect/>
          <a:stretch>
            <a:fillRect/>
          </a:stretch>
        </p:blipFill>
        <p:spPr bwMode="auto">
          <a:xfrm>
            <a:off x="138159" y="4119716"/>
            <a:ext cx="2494297" cy="2222090"/>
          </a:xfrm>
          <a:prstGeom prst="rect">
            <a:avLst/>
          </a:prstGeom>
          <a:noFill/>
          <a:ln w="9525">
            <a:noFill/>
            <a:miter lim="800000"/>
            <a:headEnd/>
            <a:tailEnd/>
          </a:ln>
        </p:spPr>
      </p:pic>
    </p:spTree>
    <p:extLst>
      <p:ext uri="{BB962C8B-B14F-4D97-AF65-F5344CB8AC3E}">
        <p14:creationId xmlns="" xmlns:p14="http://schemas.microsoft.com/office/powerpoint/2010/main" val="2600943859"/>
      </p:ext>
    </p:extLst>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0"/>
          </p:nvPr>
        </p:nvSpPr>
        <p:spPr/>
        <p:txBody>
          <a:bodyPr/>
          <a:lstStyle/>
          <a:p>
            <a:pPr>
              <a:defRPr/>
            </a:pPr>
            <a:fld id="{67FD1E93-168C-4E3F-B839-29F00AE4705B}" type="slidenum">
              <a:rPr lang="ru-RU" smtClean="0"/>
              <a:pPr>
                <a:defRPr/>
              </a:pPr>
              <a:t>2</a:t>
            </a:fld>
            <a:endParaRPr lang="ru-RU" dirty="0"/>
          </a:p>
        </p:txBody>
      </p:sp>
      <p:sp>
        <p:nvSpPr>
          <p:cNvPr id="6" name="Прямоугольник 5"/>
          <p:cNvSpPr/>
          <p:nvPr/>
        </p:nvSpPr>
        <p:spPr>
          <a:xfrm>
            <a:off x="3589259" y="876300"/>
            <a:ext cx="5345191" cy="646331"/>
          </a:xfrm>
          <a:prstGeom prst="rect">
            <a:avLst/>
          </a:prstGeom>
        </p:spPr>
        <p:txBody>
          <a:bodyPr wrap="square">
            <a:spAutoFit/>
          </a:bodyPr>
          <a:lstStyle/>
          <a:p>
            <a:pPr algn="ctr"/>
            <a:r>
              <a:rPr lang="ru-RU" b="1" dirty="0">
                <a:solidFill>
                  <a:schemeClr val="accent5">
                    <a:lumMod val="50000"/>
                  </a:schemeClr>
                </a:solidFill>
                <a:latin typeface="Times New Roman" panose="02020603050405020304" pitchFamily="18" charset="0"/>
                <a:cs typeface="Times New Roman" panose="02020603050405020304" pitchFamily="18" charset="0"/>
              </a:rPr>
              <a:t>Уважаемые жители </a:t>
            </a:r>
            <a:r>
              <a:rPr lang="ru-RU" b="1" dirty="0" err="1" smtClean="0">
                <a:solidFill>
                  <a:schemeClr val="accent5">
                    <a:lumMod val="50000"/>
                  </a:schemeClr>
                </a:solidFill>
                <a:latin typeface="Times New Roman" panose="02020603050405020304" pitchFamily="18" charset="0"/>
                <a:cs typeface="Times New Roman" panose="02020603050405020304" pitchFamily="18" charset="0"/>
              </a:rPr>
              <a:t>Колобовского</a:t>
            </a:r>
            <a:r>
              <a:rPr lang="ru-RU" b="1" dirty="0" smtClean="0">
                <a:solidFill>
                  <a:schemeClr val="accent5">
                    <a:lumMod val="50000"/>
                  </a:schemeClr>
                </a:solidFill>
                <a:latin typeface="Times New Roman" panose="02020603050405020304" pitchFamily="18" charset="0"/>
                <a:cs typeface="Times New Roman" panose="02020603050405020304" pitchFamily="18" charset="0"/>
              </a:rPr>
              <a:t> городского поселения!</a:t>
            </a:r>
            <a:endParaRPr lang="ru-RU" b="1" dirty="0">
              <a:solidFill>
                <a:schemeClr val="accent5">
                  <a:lumMod val="50000"/>
                </a:schemeClr>
              </a:solidFill>
              <a:latin typeface="Times New Roman" panose="02020603050405020304" pitchFamily="18" charset="0"/>
              <a:cs typeface="Times New Roman" panose="02020603050405020304" pitchFamily="18" charset="0"/>
            </a:endParaRPr>
          </a:p>
        </p:txBody>
      </p:sp>
      <p:sp>
        <p:nvSpPr>
          <p:cNvPr id="7" name="TextBox 6"/>
          <p:cNvSpPr txBox="1"/>
          <p:nvPr/>
        </p:nvSpPr>
        <p:spPr>
          <a:xfrm>
            <a:off x="201770" y="2164080"/>
            <a:ext cx="8784975" cy="338554"/>
          </a:xfrm>
          <a:prstGeom prst="rect">
            <a:avLst/>
          </a:prstGeom>
          <a:noFill/>
        </p:spPr>
        <p:txBody>
          <a:bodyPr wrap="square" rtlCol="0">
            <a:spAutoFit/>
          </a:bodyPr>
          <a:lstStyle/>
          <a:p>
            <a:pPr algn="just"/>
            <a:r>
              <a:rPr lang="ru-RU" sz="1600" i="1" dirty="0" smtClean="0">
                <a:solidFill>
                  <a:srgbClr val="000000"/>
                </a:solidFill>
                <a:latin typeface="Times New Roman" panose="02020603050405020304" pitchFamily="18" charset="0"/>
                <a:cs typeface="Times New Roman" panose="02020603050405020304" pitchFamily="18" charset="0"/>
              </a:rPr>
              <a:t>    </a:t>
            </a:r>
            <a:endParaRPr lang="ru-RU" sz="1600" dirty="0">
              <a:latin typeface="Times New Roman" panose="02020603050405020304" pitchFamily="18" charset="0"/>
              <a:cs typeface="Times New Roman" panose="02020603050405020304" pitchFamily="18" charset="0"/>
            </a:endParaRPr>
          </a:p>
        </p:txBody>
      </p:sp>
      <p:sp>
        <p:nvSpPr>
          <p:cNvPr id="8" name="Прямоугольник 7"/>
          <p:cNvSpPr/>
          <p:nvPr/>
        </p:nvSpPr>
        <p:spPr>
          <a:xfrm>
            <a:off x="289933" y="2330604"/>
            <a:ext cx="8073482" cy="3416320"/>
          </a:xfrm>
          <a:prstGeom prst="rect">
            <a:avLst/>
          </a:prstGeom>
        </p:spPr>
        <p:txBody>
          <a:bodyPr wrap="square">
            <a:spAutoFit/>
          </a:bodyPr>
          <a:lstStyle/>
          <a:p>
            <a:pPr algn="just"/>
            <a:r>
              <a:rPr lang="ru-RU" altLang="ru-RU" dirty="0" smtClean="0">
                <a:latin typeface="Times New Roman" panose="02020603050405020304" pitchFamily="18" charset="0"/>
              </a:rPr>
              <a:t>Предлагаем Вашему вниманию Бюджет для граждан к решению Совета Колобовского городского поселения «О бюджете Колобовского городского поселения на 2023 год и на плановый период 2024 и 2025 годов», где представлена информация об основных задачах и приоритетных  направлениях бюджетной и налоговой политики Колобовского городского поселения, сведения об основных параметрах местного бюджета, о доходах бюджета, его расходах, в том числе на реализацию муниципальных программ Колобовского городского поселения. </a:t>
            </a:r>
          </a:p>
          <a:p>
            <a:pPr algn="just"/>
            <a:r>
              <a:rPr lang="ru-RU" altLang="ru-RU" dirty="0" smtClean="0">
                <a:latin typeface="Times New Roman" panose="02020603050405020304" pitchFamily="18" charset="0"/>
              </a:rPr>
              <a:t>Брошюра включает также </a:t>
            </a:r>
            <a:r>
              <a:rPr lang="ru-RU" altLang="ru-RU" dirty="0" smtClean="0">
                <a:latin typeface="Times New Roman" panose="02020603050405020304" pitchFamily="18" charset="0"/>
                <a:cs typeface="Times New Roman" panose="02020603050405020304" pitchFamily="18" charset="0"/>
              </a:rPr>
              <a:t>содержит аналитические таблицы, диаграммы, графические схемы и рисунки, которые делают информацию о бюджете более доступной жителям поселения и помогают им сформировать целостное представление о местном бюджете.</a:t>
            </a:r>
            <a:endParaRPr lang="ru-RU" altLang="ru-RU" dirty="0">
              <a:latin typeface="Times New Roman" panose="02020603050405020304" pitchFamily="18" charset="0"/>
            </a:endParaRPr>
          </a:p>
        </p:txBody>
      </p:sp>
      <p:grpSp>
        <p:nvGrpSpPr>
          <p:cNvPr id="9" name="Group 63"/>
          <p:cNvGrpSpPr>
            <a:grpSpLocks/>
          </p:cNvGrpSpPr>
          <p:nvPr/>
        </p:nvGrpSpPr>
        <p:grpSpPr bwMode="auto">
          <a:xfrm>
            <a:off x="214832" y="236452"/>
            <a:ext cx="3582956" cy="1932538"/>
            <a:chOff x="3264" y="581"/>
            <a:chExt cx="2352" cy="1474"/>
          </a:xfrm>
        </p:grpSpPr>
        <p:pic>
          <p:nvPicPr>
            <p:cNvPr id="11" name="Picture 64" descr="karta"/>
            <p:cNvPicPr>
              <a:picLocks noChangeAspect="1" noChangeArrowheads="1"/>
            </p:cNvPicPr>
            <p:nvPr/>
          </p:nvPicPr>
          <p:blipFill>
            <a:blip r:embed="rId2"/>
            <a:srcRect/>
            <a:stretch>
              <a:fillRect/>
            </a:stretch>
          </p:blipFill>
          <p:spPr bwMode="auto">
            <a:xfrm>
              <a:off x="3264" y="581"/>
              <a:ext cx="2352" cy="1474"/>
            </a:xfrm>
            <a:prstGeom prst="rect">
              <a:avLst/>
            </a:prstGeom>
            <a:noFill/>
          </p:spPr>
        </p:pic>
        <p:sp>
          <p:nvSpPr>
            <p:cNvPr id="12" name="Rectangle 65"/>
            <p:cNvSpPr>
              <a:spLocks noChangeArrowheads="1"/>
            </p:cNvSpPr>
            <p:nvPr/>
          </p:nvSpPr>
          <p:spPr bwMode="auto">
            <a:xfrm>
              <a:off x="4368" y="1702"/>
              <a:ext cx="384" cy="96"/>
            </a:xfrm>
            <a:prstGeom prst="rect">
              <a:avLst/>
            </a:prstGeom>
            <a:solidFill>
              <a:schemeClr val="bg1"/>
            </a:solidFill>
            <a:ln w="9525">
              <a:noFill/>
              <a:miter lim="800000"/>
              <a:headEnd/>
              <a:tailEnd/>
            </a:ln>
            <a:effectLst/>
          </p:spPr>
          <p:txBody>
            <a:bodyPr wrap="none" anchor="ctr"/>
            <a:lstStyle/>
            <a:p>
              <a:pPr algn="ctr"/>
              <a:r>
                <a:rPr lang="ru-RU" sz="1000">
                  <a:solidFill>
                    <a:srgbClr val="FF0000"/>
                  </a:solidFill>
                </a:rPr>
                <a:t>Колобово</a:t>
              </a:r>
            </a:p>
          </p:txBody>
        </p:sp>
      </p:grpSp>
    </p:spTree>
    <p:extLst>
      <p:ext uri="{BB962C8B-B14F-4D97-AF65-F5344CB8AC3E}">
        <p14:creationId xmlns="" xmlns:p14="http://schemas.microsoft.com/office/powerpoint/2010/main" val="1997439863"/>
      </p:ext>
    </p:extLst>
  </p:cSld>
  <p:clrMapOvr>
    <a:masterClrMapping/>
  </p:clrMapOvr>
  <p:transition>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74562" y="160338"/>
            <a:ext cx="8047162" cy="869809"/>
          </a:xfrm>
          <a:effectLst/>
        </p:spPr>
        <p:txBody>
          <a:bodyPr>
            <a:normAutofit/>
          </a:bodyPr>
          <a:lstStyle/>
          <a:p>
            <a:r>
              <a:rPr lang="ru-RU" sz="1600" dirty="0">
                <a:solidFill>
                  <a:schemeClr val="tx1"/>
                </a:solidFill>
                <a:latin typeface="Times New Roman" panose="02020603050405020304" pitchFamily="18" charset="0"/>
                <a:cs typeface="Times New Roman" panose="02020603050405020304" pitchFamily="18" charset="0"/>
              </a:rPr>
              <a:t>Муниципальная программа </a:t>
            </a:r>
            <a:r>
              <a:rPr lang="ru-RU" sz="1600" dirty="0" smtClean="0">
                <a:solidFill>
                  <a:schemeClr val="tx1"/>
                </a:solidFill>
                <a:latin typeface="Times New Roman" panose="02020603050405020304" pitchFamily="18" charset="0"/>
                <a:cs typeface="Times New Roman" panose="02020603050405020304" pitchFamily="18" charset="0"/>
              </a:rPr>
              <a:t>«Совершенствование управлением муниципальной собственностью </a:t>
            </a:r>
            <a:r>
              <a:rPr lang="ru-RU" sz="1600" dirty="0" err="1" smtClean="0">
                <a:solidFill>
                  <a:schemeClr val="tx1"/>
                </a:solidFill>
                <a:latin typeface="Times New Roman" panose="02020603050405020304" pitchFamily="18" charset="0"/>
                <a:cs typeface="Times New Roman" panose="02020603050405020304" pitchFamily="18" charset="0"/>
              </a:rPr>
              <a:t>Колобовского</a:t>
            </a:r>
            <a:r>
              <a:rPr lang="ru-RU" sz="1600" dirty="0" smtClean="0">
                <a:solidFill>
                  <a:schemeClr val="tx1"/>
                </a:solidFill>
                <a:latin typeface="Times New Roman" panose="02020603050405020304" pitchFamily="18" charset="0"/>
                <a:cs typeface="Times New Roman" panose="02020603050405020304" pitchFamily="18" charset="0"/>
              </a:rPr>
              <a:t> городского </a:t>
            </a:r>
            <a:r>
              <a:rPr lang="ru-RU" sz="1600" dirty="0" err="1" smtClean="0">
                <a:solidFill>
                  <a:schemeClr val="tx1"/>
                </a:solidFill>
                <a:latin typeface="Times New Roman" panose="02020603050405020304" pitchFamily="18" charset="0"/>
                <a:cs typeface="Times New Roman" panose="02020603050405020304" pitchFamily="18" charset="0"/>
              </a:rPr>
              <a:t>поселенияоды</a:t>
            </a:r>
            <a:r>
              <a:rPr lang="ru-RU" sz="1600" dirty="0">
                <a:solidFill>
                  <a:schemeClr val="tx1"/>
                </a:solidFill>
                <a:latin typeface="Times New Roman" panose="02020603050405020304" pitchFamily="18" charset="0"/>
                <a:cs typeface="Times New Roman" panose="02020603050405020304" pitchFamily="18" charset="0"/>
              </a:rPr>
              <a:t>"</a:t>
            </a:r>
          </a:p>
        </p:txBody>
      </p:sp>
      <p:sp>
        <p:nvSpPr>
          <p:cNvPr id="4" name="Номер слайда 3"/>
          <p:cNvSpPr>
            <a:spLocks noGrp="1"/>
          </p:cNvSpPr>
          <p:nvPr>
            <p:ph type="sldNum" sz="quarter" idx="10"/>
          </p:nvPr>
        </p:nvSpPr>
        <p:spPr/>
        <p:txBody>
          <a:bodyPr/>
          <a:lstStyle/>
          <a:p>
            <a:pPr>
              <a:defRPr/>
            </a:pPr>
            <a:fld id="{67FD1E93-168C-4E3F-B839-29F00AE4705B}" type="slidenum">
              <a:rPr lang="ru-RU" smtClean="0">
                <a:solidFill>
                  <a:schemeClr val="bg1"/>
                </a:solidFill>
              </a:rPr>
              <a:pPr>
                <a:defRPr/>
              </a:pPr>
              <a:t>20</a:t>
            </a:fld>
            <a:endParaRPr lang="ru-RU" dirty="0">
              <a:solidFill>
                <a:schemeClr val="bg1"/>
              </a:solidFill>
            </a:endParaRPr>
          </a:p>
        </p:txBody>
      </p:sp>
      <p:sp>
        <p:nvSpPr>
          <p:cNvPr id="5" name="TextBox 4"/>
          <p:cNvSpPr txBox="1"/>
          <p:nvPr/>
        </p:nvSpPr>
        <p:spPr>
          <a:xfrm>
            <a:off x="452284" y="936118"/>
            <a:ext cx="5378246" cy="984885"/>
          </a:xfrm>
          <a:prstGeom prst="rect">
            <a:avLst/>
          </a:prstGeom>
          <a:noFill/>
        </p:spPr>
        <p:txBody>
          <a:bodyPr wrap="square" rtlCol="0">
            <a:spAutoFit/>
          </a:bodyPr>
          <a:lstStyle/>
          <a:p>
            <a:pPr lvl="0" algn="ctr"/>
            <a:r>
              <a:rPr lang="ru-RU" sz="1400" b="1" dirty="0">
                <a:latin typeface="Times New Roman" panose="02020603050405020304" pitchFamily="18" charset="0"/>
                <a:cs typeface="Times New Roman" panose="02020603050405020304" pitchFamily="18" charset="0"/>
              </a:rPr>
              <a:t>Цель программы: </a:t>
            </a:r>
            <a:r>
              <a:rPr lang="ru-RU" sz="1400" dirty="0" smtClean="0">
                <a:latin typeface="Times New Roman" panose="02020603050405020304" pitchFamily="18" charset="0"/>
                <a:cs typeface="Times New Roman" panose="02020603050405020304" pitchFamily="18" charset="0"/>
              </a:rPr>
              <a:t>Повышение эффективности управлением муниципальной собственностью, направленной на увеличение  доходов бюджета </a:t>
            </a:r>
            <a:r>
              <a:rPr lang="ru-RU" sz="1400" dirty="0" err="1" smtClean="0">
                <a:latin typeface="Times New Roman" panose="02020603050405020304" pitchFamily="18" charset="0"/>
                <a:cs typeface="Times New Roman" panose="02020603050405020304" pitchFamily="18" charset="0"/>
              </a:rPr>
              <a:t>Колобовского</a:t>
            </a:r>
            <a:r>
              <a:rPr lang="ru-RU" sz="1400" dirty="0" smtClean="0">
                <a:latin typeface="Times New Roman" panose="02020603050405020304" pitchFamily="18" charset="0"/>
                <a:cs typeface="Times New Roman" panose="02020603050405020304" pitchFamily="18" charset="0"/>
              </a:rPr>
              <a:t> городского поселения</a:t>
            </a:r>
            <a:endParaRPr lang="ru-RU" sz="1400" dirty="0">
              <a:latin typeface="Times New Roman" panose="02020603050405020304" pitchFamily="18" charset="0"/>
              <a:cs typeface="Times New Roman" panose="02020603050405020304" pitchFamily="18" charset="0"/>
            </a:endParaRPr>
          </a:p>
          <a:p>
            <a:endParaRPr lang="ru-RU" sz="1600" dirty="0"/>
          </a:p>
        </p:txBody>
      </p:sp>
      <p:sp>
        <p:nvSpPr>
          <p:cNvPr id="6" name="TextBox 5"/>
          <p:cNvSpPr txBox="1"/>
          <p:nvPr/>
        </p:nvSpPr>
        <p:spPr>
          <a:xfrm>
            <a:off x="6013044" y="757085"/>
            <a:ext cx="2488557" cy="307777"/>
          </a:xfrm>
          <a:prstGeom prst="rect">
            <a:avLst/>
          </a:prstGeom>
          <a:solidFill>
            <a:schemeClr val="accent4">
              <a:lumMod val="40000"/>
              <a:lumOff val="60000"/>
            </a:schemeClr>
          </a:solidFill>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ru-RU" sz="1400" b="1" dirty="0" smtClean="0">
                <a:solidFill>
                  <a:schemeClr val="tx1"/>
                </a:solidFill>
                <a:latin typeface="Times New Roman" panose="02020603050405020304" pitchFamily="18" charset="0"/>
                <a:cs typeface="Times New Roman" panose="02020603050405020304" pitchFamily="18" charset="0"/>
              </a:rPr>
              <a:t>На </a:t>
            </a:r>
            <a:r>
              <a:rPr lang="ru-RU" sz="1400" b="1" dirty="0" smtClean="0">
                <a:solidFill>
                  <a:schemeClr val="tx1"/>
                </a:solidFill>
                <a:latin typeface="Times New Roman" panose="02020603050405020304" pitchFamily="18" charset="0"/>
                <a:cs typeface="Times New Roman" panose="02020603050405020304" pitchFamily="18" charset="0"/>
              </a:rPr>
              <a:t>2023год </a:t>
            </a:r>
            <a:r>
              <a:rPr lang="ru-RU" sz="1400" b="1" dirty="0" smtClean="0">
                <a:solidFill>
                  <a:schemeClr val="tx1"/>
                </a:solidFill>
                <a:latin typeface="Times New Roman" panose="02020603050405020304" pitchFamily="18" charset="0"/>
                <a:cs typeface="Times New Roman" panose="02020603050405020304" pitchFamily="18" charset="0"/>
              </a:rPr>
              <a:t>– </a:t>
            </a:r>
            <a:r>
              <a:rPr lang="ru-RU" sz="1400" b="1" dirty="0" smtClean="0">
                <a:solidFill>
                  <a:schemeClr val="tx1"/>
                </a:solidFill>
                <a:latin typeface="Times New Roman" panose="02020603050405020304" pitchFamily="18" charset="0"/>
                <a:cs typeface="Times New Roman" panose="02020603050405020304" pitchFamily="18" charset="0"/>
              </a:rPr>
              <a:t>30,0 </a:t>
            </a:r>
            <a:r>
              <a:rPr lang="ru-RU" sz="1400" b="1" dirty="0" err="1" smtClean="0">
                <a:solidFill>
                  <a:schemeClr val="tx1"/>
                </a:solidFill>
                <a:latin typeface="Times New Roman" panose="02020603050405020304" pitchFamily="18" charset="0"/>
                <a:cs typeface="Times New Roman" panose="02020603050405020304" pitchFamily="18" charset="0"/>
              </a:rPr>
              <a:t>тыс.руб</a:t>
            </a:r>
            <a:endParaRPr lang="ru-RU" sz="1400" b="1"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1"/>
          <p:cNvGraphicFramePr>
            <a:graphicFrameLocks noGrp="1"/>
          </p:cNvGraphicFramePr>
          <p:nvPr/>
        </p:nvGraphicFramePr>
        <p:xfrm>
          <a:off x="3382297" y="1678523"/>
          <a:ext cx="5624055" cy="4211001"/>
        </p:xfrm>
        <a:graphic>
          <a:graphicData uri="http://schemas.openxmlformats.org/drawingml/2006/table">
            <a:tbl>
              <a:tblPr/>
              <a:tblGrid>
                <a:gridCol w="206398"/>
                <a:gridCol w="749532"/>
                <a:gridCol w="347864"/>
                <a:gridCol w="459112"/>
                <a:gridCol w="402402"/>
                <a:gridCol w="335335"/>
                <a:gridCol w="421564"/>
                <a:gridCol w="312606"/>
                <a:gridCol w="422787"/>
                <a:gridCol w="255638"/>
                <a:gridCol w="285136"/>
                <a:gridCol w="383458"/>
                <a:gridCol w="412955"/>
                <a:gridCol w="314634"/>
                <a:gridCol w="314634"/>
              </a:tblGrid>
              <a:tr h="298526">
                <a:tc>
                  <a:txBody>
                    <a:bodyPr/>
                    <a:lstStyle/>
                    <a:p>
                      <a:pPr algn="ctr">
                        <a:lnSpc>
                          <a:spcPct val="115000"/>
                        </a:lnSpc>
                        <a:spcAft>
                          <a:spcPts val="0"/>
                        </a:spcAft>
                      </a:pPr>
                      <a:r>
                        <a:rPr lang="ru-RU" sz="800" b="1" dirty="0">
                          <a:latin typeface="Times New Roman"/>
                          <a:ea typeface="Times New Roman"/>
                          <a:cs typeface="Times New Roman"/>
                        </a:rPr>
                        <a:t>№</a:t>
                      </a:r>
                      <a:r>
                        <a:rPr lang="en-US" sz="800" b="1" dirty="0">
                          <a:latin typeface="Times New Roman"/>
                          <a:ea typeface="Times New Roman"/>
                          <a:cs typeface="Times New Roman"/>
                        </a:rPr>
                        <a:t> п/п</a:t>
                      </a:r>
                      <a:endParaRPr lang="ru-RU" sz="800" dirty="0">
                        <a:latin typeface="Times New Roman"/>
                        <a:ea typeface="Times New Roman"/>
                        <a:cs typeface="Times New Roman"/>
                      </a:endParaRP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b="1" dirty="0">
                          <a:latin typeface="Times New Roman"/>
                          <a:ea typeface="Times New Roman"/>
                          <a:cs typeface="Times New Roman"/>
                        </a:rPr>
                        <a:t>Наименование показателя</a:t>
                      </a:r>
                      <a:endParaRPr lang="ru-RU" sz="800" dirty="0">
                        <a:latin typeface="Times New Roman"/>
                        <a:ea typeface="Times New Roman"/>
                        <a:cs typeface="Times New Roman"/>
                      </a:endParaRP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b="1">
                          <a:latin typeface="Times New Roman"/>
                          <a:ea typeface="Times New Roman"/>
                          <a:cs typeface="Times New Roman"/>
                        </a:rPr>
                        <a:t>Ед. изм.</a:t>
                      </a:r>
                      <a:endParaRPr lang="ru-RU" sz="800">
                        <a:latin typeface="Times New Roman"/>
                        <a:ea typeface="Times New Roman"/>
                        <a:cs typeface="Times New Roman"/>
                      </a:endParaRP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b="1" dirty="0">
                          <a:latin typeface="Times New Roman"/>
                          <a:ea typeface="Times New Roman"/>
                          <a:cs typeface="Times New Roman"/>
                        </a:rPr>
                        <a:t>2014 год</a:t>
                      </a:r>
                      <a:endParaRPr lang="ru-RU" sz="800" dirty="0">
                        <a:latin typeface="Times New Roman"/>
                        <a:ea typeface="Times New Roman"/>
                        <a:cs typeface="Times New Roman"/>
                      </a:endParaRP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b="1" dirty="0">
                          <a:latin typeface="Times New Roman"/>
                          <a:ea typeface="Times New Roman"/>
                          <a:cs typeface="Times New Roman"/>
                        </a:rPr>
                        <a:t>2015 год</a:t>
                      </a:r>
                      <a:endParaRPr lang="ru-RU" sz="800" dirty="0">
                        <a:latin typeface="Times New Roman"/>
                        <a:ea typeface="Times New Roman"/>
                        <a:cs typeface="Times New Roman"/>
                      </a:endParaRP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b="1">
                          <a:latin typeface="Times New Roman"/>
                          <a:ea typeface="Times New Roman"/>
                          <a:cs typeface="Times New Roman"/>
                        </a:rPr>
                        <a:t>2016</a:t>
                      </a:r>
                      <a:endParaRPr lang="ru-RU" sz="800">
                        <a:latin typeface="Times New Roman"/>
                        <a:ea typeface="Times New Roman"/>
                        <a:cs typeface="Times New Roman"/>
                      </a:endParaRPr>
                    </a:p>
                    <a:p>
                      <a:pPr algn="ctr">
                        <a:lnSpc>
                          <a:spcPct val="115000"/>
                        </a:lnSpc>
                        <a:spcAft>
                          <a:spcPts val="0"/>
                        </a:spcAft>
                      </a:pPr>
                      <a:r>
                        <a:rPr lang="ru-RU" sz="800" b="1">
                          <a:latin typeface="Times New Roman"/>
                          <a:ea typeface="Times New Roman"/>
                          <a:cs typeface="Times New Roman"/>
                        </a:rPr>
                        <a:t>год</a:t>
                      </a:r>
                      <a:endParaRPr lang="ru-RU" sz="800">
                        <a:latin typeface="Times New Roman"/>
                        <a:ea typeface="Times New Roman"/>
                        <a:cs typeface="Times New Roman"/>
                      </a:endParaRP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b="1">
                          <a:latin typeface="Times New Roman"/>
                          <a:ea typeface="Times New Roman"/>
                          <a:cs typeface="Times New Roman"/>
                        </a:rPr>
                        <a:t>2017 год</a:t>
                      </a:r>
                      <a:endParaRPr lang="ru-RU" sz="800">
                        <a:latin typeface="Times New Roman"/>
                        <a:ea typeface="Times New Roman"/>
                        <a:cs typeface="Times New Roman"/>
                      </a:endParaRP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b="1">
                          <a:latin typeface="Times New Roman"/>
                          <a:ea typeface="Times New Roman"/>
                          <a:cs typeface="Times New Roman"/>
                        </a:rPr>
                        <a:t>2018 год</a:t>
                      </a:r>
                      <a:endParaRPr lang="ru-RU" sz="800">
                        <a:latin typeface="Times New Roman"/>
                        <a:ea typeface="Times New Roman"/>
                        <a:cs typeface="Times New Roman"/>
                      </a:endParaRP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b="1">
                          <a:latin typeface="Times New Roman"/>
                          <a:ea typeface="Times New Roman"/>
                          <a:cs typeface="Times New Roman"/>
                        </a:rPr>
                        <a:t>2019 год</a:t>
                      </a:r>
                      <a:endParaRPr lang="ru-RU" sz="800">
                        <a:latin typeface="Times New Roman"/>
                        <a:ea typeface="Times New Roman"/>
                        <a:cs typeface="Times New Roman"/>
                      </a:endParaRP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b="1">
                          <a:latin typeface="Times New Roman"/>
                          <a:ea typeface="Times New Roman"/>
                          <a:cs typeface="Times New Roman"/>
                        </a:rPr>
                        <a:t>2020 год</a:t>
                      </a:r>
                      <a:endParaRPr lang="ru-RU" sz="800">
                        <a:latin typeface="Times New Roman"/>
                        <a:ea typeface="Times New Roman"/>
                        <a:cs typeface="Times New Roman"/>
                      </a:endParaRP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b="1" dirty="0">
                          <a:latin typeface="Times New Roman"/>
                          <a:ea typeface="Times New Roman"/>
                          <a:cs typeface="Times New Roman"/>
                        </a:rPr>
                        <a:t>2021 год</a:t>
                      </a:r>
                      <a:endParaRPr lang="ru-RU" sz="800" dirty="0">
                        <a:latin typeface="Times New Roman"/>
                        <a:ea typeface="Times New Roman"/>
                        <a:cs typeface="Times New Roman"/>
                      </a:endParaRP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2022 год</a:t>
                      </a:r>
                      <a:endParaRPr lang="ru-RU" sz="800" dirty="0">
                        <a:latin typeface="Times New Roman"/>
                        <a:ea typeface="Times New Roman"/>
                        <a:cs typeface="Times New Roman"/>
                      </a:endParaRPr>
                    </a:p>
                  </a:txBody>
                  <a:tcPr marL="22849" marR="22849"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2023 год</a:t>
                      </a:r>
                      <a:endParaRPr lang="ru-RU" sz="800" dirty="0">
                        <a:latin typeface="Times New Roman"/>
                        <a:ea typeface="Times New Roman"/>
                        <a:cs typeface="Times New Roman"/>
                      </a:endParaRPr>
                    </a:p>
                  </a:txBody>
                  <a:tcPr marL="22849" marR="228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2024 год</a:t>
                      </a:r>
                      <a:endParaRPr lang="ru-RU" sz="800" dirty="0">
                        <a:latin typeface="Times New Roman"/>
                        <a:ea typeface="Times New Roman"/>
                        <a:cs typeface="Times New Roman"/>
                      </a:endParaRPr>
                    </a:p>
                  </a:txBody>
                  <a:tcPr marL="22849" marR="228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2025 год</a:t>
                      </a:r>
                      <a:endParaRPr lang="ru-RU" sz="800" dirty="0">
                        <a:latin typeface="Times New Roman"/>
                        <a:ea typeface="Times New Roman"/>
                        <a:cs typeface="Times New Roman"/>
                      </a:endParaRPr>
                    </a:p>
                  </a:txBody>
                  <a:tcPr marL="22849" marR="22849"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5099">
                <a:tc>
                  <a:txBody>
                    <a:bodyPr/>
                    <a:lstStyle/>
                    <a:p>
                      <a:pPr algn="ctr">
                        <a:lnSpc>
                          <a:spcPct val="115000"/>
                        </a:lnSpc>
                        <a:spcAft>
                          <a:spcPts val="0"/>
                        </a:spcAft>
                      </a:pPr>
                      <a:r>
                        <a:rPr lang="ru-RU" sz="800">
                          <a:latin typeface="Times New Roman"/>
                          <a:ea typeface="Times New Roman"/>
                          <a:cs typeface="Times New Roman"/>
                        </a:rPr>
                        <a:t>1</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500" dirty="0">
                          <a:latin typeface="Times New Roman"/>
                          <a:ea typeface="Times New Roman"/>
                          <a:cs typeface="Times New Roman"/>
                        </a:rPr>
                        <a:t>Количество объектов муниципальной собственности, подлежащие технической инвентаризации.</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шт.</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1</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1</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1</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4</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4</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5</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2</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2</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2</a:t>
                      </a:r>
                      <a:endParaRPr lang="ru-RU" sz="800" dirty="0">
                        <a:latin typeface="Times New Roman"/>
                        <a:ea typeface="Times New Roman"/>
                        <a:cs typeface="Times New Roman"/>
                      </a:endParaRPr>
                    </a:p>
                  </a:txBody>
                  <a:tcPr marL="22849" marR="22849"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2</a:t>
                      </a:r>
                      <a:endParaRPr lang="ru-RU" sz="800" dirty="0">
                        <a:latin typeface="Times New Roman"/>
                        <a:ea typeface="Times New Roman"/>
                        <a:cs typeface="Times New Roman"/>
                      </a:endParaRPr>
                    </a:p>
                  </a:txBody>
                  <a:tcPr marL="22849" marR="228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2</a:t>
                      </a:r>
                      <a:endParaRPr lang="ru-RU" sz="800" dirty="0">
                        <a:latin typeface="Times New Roman"/>
                        <a:ea typeface="Times New Roman"/>
                        <a:cs typeface="Times New Roman"/>
                      </a:endParaRPr>
                    </a:p>
                  </a:txBody>
                  <a:tcPr marL="22849" marR="228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2</a:t>
                      </a:r>
                      <a:endParaRPr lang="ru-RU" sz="800" dirty="0">
                        <a:latin typeface="Times New Roman"/>
                        <a:ea typeface="Times New Roman"/>
                        <a:cs typeface="Times New Roman"/>
                      </a:endParaRPr>
                    </a:p>
                  </a:txBody>
                  <a:tcPr marL="22849" marR="22849"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0456">
                <a:tc>
                  <a:txBody>
                    <a:bodyPr/>
                    <a:lstStyle/>
                    <a:p>
                      <a:pPr>
                        <a:lnSpc>
                          <a:spcPct val="115000"/>
                        </a:lnSpc>
                        <a:spcAft>
                          <a:spcPts val="0"/>
                        </a:spcAft>
                      </a:pPr>
                      <a:r>
                        <a:rPr lang="ru-RU" sz="800">
                          <a:latin typeface="Times New Roman"/>
                          <a:ea typeface="Times New Roman"/>
                          <a:cs typeface="Times New Roman"/>
                        </a:rPr>
                        <a:t>2</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500" dirty="0">
                          <a:latin typeface="Times New Roman"/>
                          <a:ea typeface="Times New Roman"/>
                          <a:cs typeface="Times New Roman"/>
                        </a:rPr>
                        <a:t>Количество объектов, подлежащие независимой оценки (Культура).</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шт.</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4</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1</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3</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3</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3</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2</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2</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2</a:t>
                      </a:r>
                      <a:endParaRPr lang="ru-RU" sz="800" dirty="0">
                        <a:latin typeface="Times New Roman"/>
                        <a:ea typeface="Times New Roman"/>
                        <a:cs typeface="Times New Roman"/>
                      </a:endParaRPr>
                    </a:p>
                  </a:txBody>
                  <a:tcPr marL="22849" marR="22849"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2</a:t>
                      </a:r>
                      <a:endParaRPr lang="ru-RU" sz="800" dirty="0">
                        <a:latin typeface="Times New Roman"/>
                        <a:ea typeface="Times New Roman"/>
                        <a:cs typeface="Times New Roman"/>
                      </a:endParaRPr>
                    </a:p>
                  </a:txBody>
                  <a:tcPr marL="22849" marR="228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2</a:t>
                      </a:r>
                      <a:endParaRPr lang="ru-RU" sz="800" dirty="0">
                        <a:latin typeface="Times New Roman"/>
                        <a:ea typeface="Times New Roman"/>
                        <a:cs typeface="Times New Roman"/>
                      </a:endParaRPr>
                    </a:p>
                  </a:txBody>
                  <a:tcPr marL="22849" marR="228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2</a:t>
                      </a:r>
                      <a:endParaRPr lang="ru-RU" sz="800" dirty="0">
                        <a:latin typeface="Times New Roman"/>
                        <a:ea typeface="Times New Roman"/>
                        <a:cs typeface="Times New Roman"/>
                      </a:endParaRPr>
                    </a:p>
                  </a:txBody>
                  <a:tcPr marL="22849" marR="22849"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96197">
                <a:tc>
                  <a:txBody>
                    <a:bodyPr/>
                    <a:lstStyle/>
                    <a:p>
                      <a:pPr>
                        <a:lnSpc>
                          <a:spcPct val="115000"/>
                        </a:lnSpc>
                        <a:spcAft>
                          <a:spcPts val="0"/>
                        </a:spcAft>
                      </a:pPr>
                      <a:r>
                        <a:rPr lang="ru-RU" sz="800">
                          <a:latin typeface="Times New Roman"/>
                          <a:ea typeface="Times New Roman"/>
                          <a:cs typeface="Times New Roman"/>
                        </a:rPr>
                        <a:t>3</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500" dirty="0">
                          <a:latin typeface="Times New Roman"/>
                          <a:ea typeface="Times New Roman"/>
                          <a:cs typeface="Times New Roman"/>
                        </a:rPr>
                        <a:t>Количество объектов муниципальной собственности, подлежащие обязательной регистрации прав.</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шт.</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73</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2</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4</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3</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6</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7</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3</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3</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3</a:t>
                      </a:r>
                      <a:endParaRPr lang="ru-RU" sz="800" dirty="0">
                        <a:latin typeface="Times New Roman"/>
                        <a:ea typeface="Times New Roman"/>
                        <a:cs typeface="Times New Roman"/>
                      </a:endParaRPr>
                    </a:p>
                  </a:txBody>
                  <a:tcPr marL="22849" marR="22849"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3</a:t>
                      </a:r>
                      <a:endParaRPr lang="ru-RU" sz="800" dirty="0">
                        <a:latin typeface="Times New Roman"/>
                        <a:ea typeface="Times New Roman"/>
                        <a:cs typeface="Times New Roman"/>
                      </a:endParaRPr>
                    </a:p>
                  </a:txBody>
                  <a:tcPr marL="22849" marR="228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3</a:t>
                      </a:r>
                      <a:endParaRPr lang="ru-RU" sz="800" dirty="0">
                        <a:latin typeface="Times New Roman"/>
                        <a:ea typeface="Times New Roman"/>
                        <a:cs typeface="Times New Roman"/>
                      </a:endParaRPr>
                    </a:p>
                  </a:txBody>
                  <a:tcPr marL="22849" marR="228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2</a:t>
                      </a:r>
                      <a:endParaRPr lang="ru-RU" sz="800" dirty="0">
                        <a:latin typeface="Times New Roman"/>
                        <a:ea typeface="Times New Roman"/>
                        <a:cs typeface="Times New Roman"/>
                      </a:endParaRPr>
                    </a:p>
                  </a:txBody>
                  <a:tcPr marL="22849" marR="22849"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0799">
                <a:tc>
                  <a:txBody>
                    <a:bodyPr/>
                    <a:lstStyle/>
                    <a:p>
                      <a:pPr>
                        <a:lnSpc>
                          <a:spcPct val="115000"/>
                        </a:lnSpc>
                        <a:spcAft>
                          <a:spcPts val="0"/>
                        </a:spcAft>
                      </a:pPr>
                      <a:r>
                        <a:rPr lang="ru-RU" sz="800">
                          <a:latin typeface="Times New Roman"/>
                          <a:ea typeface="Times New Roman"/>
                          <a:cs typeface="Times New Roman"/>
                        </a:rPr>
                        <a:t>4</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500" dirty="0">
                          <a:latin typeface="Times New Roman"/>
                          <a:ea typeface="Times New Roman"/>
                          <a:cs typeface="Times New Roman"/>
                        </a:rPr>
                        <a:t>Количество заключенных (действующих) договоров аренды, безвозмездного пользования в отношении имущества казны.</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шт.</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1</a:t>
                      </a:r>
                      <a:endParaRPr lang="ru-RU" sz="800" dirty="0">
                        <a:latin typeface="Times New Roman"/>
                        <a:ea typeface="Times New Roman"/>
                        <a:cs typeface="Times New Roman"/>
                      </a:endParaRP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1</a:t>
                      </a:r>
                      <a:endParaRPr lang="ru-RU" sz="800" dirty="0">
                        <a:latin typeface="Times New Roman"/>
                        <a:ea typeface="Times New Roman"/>
                        <a:cs typeface="Times New Roman"/>
                      </a:endParaRP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1</a:t>
                      </a:r>
                      <a:endParaRPr lang="ru-RU" sz="800" dirty="0">
                        <a:latin typeface="Times New Roman"/>
                        <a:ea typeface="Times New Roman"/>
                        <a:cs typeface="Times New Roman"/>
                      </a:endParaRP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1</a:t>
                      </a:r>
                      <a:endParaRPr lang="ru-RU" sz="800" dirty="0">
                        <a:latin typeface="Times New Roman"/>
                        <a:ea typeface="Times New Roman"/>
                        <a:cs typeface="Times New Roman"/>
                      </a:endParaRP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1</a:t>
                      </a:r>
                      <a:endParaRPr lang="ru-RU" sz="800" dirty="0">
                        <a:latin typeface="Times New Roman"/>
                        <a:ea typeface="Times New Roman"/>
                        <a:cs typeface="Times New Roman"/>
                      </a:endParaRP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1</a:t>
                      </a:r>
                      <a:endParaRPr lang="ru-RU" sz="800" dirty="0">
                        <a:latin typeface="Times New Roman"/>
                        <a:ea typeface="Times New Roman"/>
                        <a:cs typeface="Times New Roman"/>
                      </a:endParaRP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2</a:t>
                      </a:r>
                      <a:endParaRPr lang="ru-RU" sz="800" dirty="0">
                        <a:latin typeface="Times New Roman"/>
                        <a:ea typeface="Times New Roman"/>
                        <a:cs typeface="Times New Roman"/>
                      </a:endParaRP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2</a:t>
                      </a:r>
                      <a:endParaRPr lang="ru-RU" sz="800" dirty="0">
                        <a:latin typeface="Times New Roman"/>
                        <a:ea typeface="Times New Roman"/>
                        <a:cs typeface="Times New Roman"/>
                      </a:endParaRP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2</a:t>
                      </a:r>
                      <a:endParaRPr lang="ru-RU" sz="800" dirty="0">
                        <a:latin typeface="Times New Roman"/>
                        <a:ea typeface="Times New Roman"/>
                        <a:cs typeface="Times New Roman"/>
                      </a:endParaRPr>
                    </a:p>
                  </a:txBody>
                  <a:tcPr marL="22849" marR="22849"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2</a:t>
                      </a:r>
                      <a:endParaRPr lang="ru-RU" sz="800" dirty="0">
                        <a:latin typeface="Times New Roman"/>
                        <a:ea typeface="Times New Roman"/>
                        <a:cs typeface="Times New Roman"/>
                      </a:endParaRPr>
                    </a:p>
                  </a:txBody>
                  <a:tcPr marL="22849" marR="228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2</a:t>
                      </a:r>
                      <a:endParaRPr lang="ru-RU" sz="800" dirty="0">
                        <a:latin typeface="Times New Roman"/>
                        <a:ea typeface="Times New Roman"/>
                        <a:cs typeface="Times New Roman"/>
                      </a:endParaRPr>
                    </a:p>
                  </a:txBody>
                  <a:tcPr marL="22849" marR="228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2</a:t>
                      </a:r>
                      <a:endParaRPr lang="ru-RU" sz="800" dirty="0">
                        <a:latin typeface="Times New Roman"/>
                        <a:ea typeface="Times New Roman"/>
                        <a:cs typeface="Times New Roman"/>
                      </a:endParaRPr>
                    </a:p>
                  </a:txBody>
                  <a:tcPr marL="22849" marR="22849"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609924">
                <a:tc>
                  <a:txBody>
                    <a:bodyPr/>
                    <a:lstStyle/>
                    <a:p>
                      <a:pPr>
                        <a:lnSpc>
                          <a:spcPct val="115000"/>
                        </a:lnSpc>
                        <a:spcAft>
                          <a:spcPts val="0"/>
                        </a:spcAft>
                      </a:pPr>
                      <a:r>
                        <a:rPr lang="ru-RU" sz="800">
                          <a:latin typeface="Times New Roman"/>
                          <a:ea typeface="Times New Roman"/>
                          <a:cs typeface="Times New Roman"/>
                        </a:rPr>
                        <a:t>5</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500" dirty="0">
                          <a:latin typeface="Times New Roman"/>
                          <a:ea typeface="Times New Roman"/>
                          <a:cs typeface="Times New Roman"/>
                        </a:rPr>
                        <a:t>Количество земельных участков сельскохозяйственного назначения, находящихся в собственности </a:t>
                      </a:r>
                      <a:r>
                        <a:rPr lang="ru-RU" sz="500" dirty="0" err="1">
                          <a:latin typeface="Times New Roman"/>
                          <a:ea typeface="Times New Roman"/>
                          <a:cs typeface="Times New Roman"/>
                        </a:rPr>
                        <a:t>Колобовского</a:t>
                      </a:r>
                      <a:r>
                        <a:rPr lang="ru-RU" sz="500" dirty="0">
                          <a:latin typeface="Times New Roman"/>
                          <a:ea typeface="Times New Roman"/>
                          <a:cs typeface="Times New Roman"/>
                        </a:rPr>
                        <a:t> городского поселения, для продажи их на аукционах. </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шт.</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0</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10</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14</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10</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10</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10</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10</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10</a:t>
                      </a:r>
                    </a:p>
                  </a:txBody>
                  <a:tcPr marL="22849" marR="2284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10</a:t>
                      </a:r>
                      <a:endParaRPr lang="ru-RU" sz="800" dirty="0">
                        <a:latin typeface="Times New Roman"/>
                        <a:ea typeface="Times New Roman"/>
                        <a:cs typeface="Times New Roman"/>
                      </a:endParaRPr>
                    </a:p>
                  </a:txBody>
                  <a:tcPr marL="22849" marR="22849"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10</a:t>
                      </a:r>
                      <a:endParaRPr lang="ru-RU" sz="800" dirty="0">
                        <a:latin typeface="Times New Roman"/>
                        <a:ea typeface="Times New Roman"/>
                        <a:cs typeface="Times New Roman"/>
                      </a:endParaRPr>
                    </a:p>
                  </a:txBody>
                  <a:tcPr marL="22849" marR="228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10</a:t>
                      </a:r>
                      <a:endParaRPr lang="ru-RU" sz="800" dirty="0">
                        <a:latin typeface="Times New Roman"/>
                        <a:ea typeface="Times New Roman"/>
                        <a:cs typeface="Times New Roman"/>
                      </a:endParaRPr>
                    </a:p>
                  </a:txBody>
                  <a:tcPr marL="22849" marR="22849"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2</a:t>
                      </a:r>
                      <a:endParaRPr lang="ru-RU" sz="800" dirty="0">
                        <a:latin typeface="Times New Roman"/>
                        <a:ea typeface="Times New Roman"/>
                        <a:cs typeface="Times New Roman"/>
                      </a:endParaRPr>
                    </a:p>
                  </a:txBody>
                  <a:tcPr marL="22849" marR="22849"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3" name="Прямоугольник 22"/>
          <p:cNvSpPr/>
          <p:nvPr/>
        </p:nvSpPr>
        <p:spPr>
          <a:xfrm>
            <a:off x="5889523" y="1229031"/>
            <a:ext cx="3038168" cy="261610"/>
          </a:xfrm>
          <a:prstGeom prst="rect">
            <a:avLst/>
          </a:prstGeom>
        </p:spPr>
        <p:txBody>
          <a:bodyPr wrap="square">
            <a:spAutoFit/>
          </a:bodyPr>
          <a:lstStyle/>
          <a:p>
            <a:r>
              <a:rPr lang="ru-RU" sz="1100" dirty="0" smtClean="0"/>
              <a:t>Целевые показатели программы</a:t>
            </a:r>
            <a:endParaRPr lang="ru-RU" sz="1100" dirty="0"/>
          </a:p>
        </p:txBody>
      </p:sp>
      <p:pic>
        <p:nvPicPr>
          <p:cNvPr id="25" name="Picture 8" descr="инвентар"/>
          <p:cNvPicPr>
            <a:picLocks noChangeAspect="1" noChangeArrowheads="1"/>
          </p:cNvPicPr>
          <p:nvPr/>
        </p:nvPicPr>
        <p:blipFill>
          <a:blip r:embed="rId2"/>
          <a:srcRect/>
          <a:stretch>
            <a:fillRect/>
          </a:stretch>
        </p:blipFill>
        <p:spPr bwMode="auto">
          <a:xfrm>
            <a:off x="0" y="1689922"/>
            <a:ext cx="3077498" cy="2724761"/>
          </a:xfrm>
          <a:prstGeom prst="rect">
            <a:avLst/>
          </a:prstGeom>
          <a:noFill/>
          <a:ln w="38100">
            <a:solidFill>
              <a:srgbClr val="996633"/>
            </a:solidFill>
            <a:miter lim="800000"/>
            <a:headEnd/>
            <a:tailEnd/>
          </a:ln>
        </p:spPr>
      </p:pic>
      <p:pic>
        <p:nvPicPr>
          <p:cNvPr id="27" name="Picture 1" descr="C:\Users\econ11\Desktop\Для презентации\27548.jp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16309" y="4493342"/>
            <a:ext cx="2910348" cy="236465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 xmlns:p14="http://schemas.microsoft.com/office/powerpoint/2010/main" val="4089661512"/>
      </p:ext>
    </p:extLst>
  </p:cSld>
  <p:clrMapOvr>
    <a:masterClrMapping/>
  </p:clrMapOvr>
  <p:transition>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5747" y="160338"/>
            <a:ext cx="8565266" cy="887412"/>
          </a:xfrm>
          <a:effectLst/>
        </p:spPr>
        <p:txBody>
          <a:bodyPr>
            <a:normAutofit/>
          </a:bodyPr>
          <a:lstStyle/>
          <a:p>
            <a:pPr lvl="0"/>
            <a:r>
              <a:rPr lang="ru-RU" sz="1600" dirty="0">
                <a:solidFill>
                  <a:schemeClr val="tx1"/>
                </a:solidFill>
                <a:latin typeface="Times New Roman" panose="02020603050405020304" pitchFamily="18" charset="0"/>
                <a:cs typeface="Times New Roman" panose="02020603050405020304" pitchFamily="18" charset="0"/>
              </a:rPr>
              <a:t>Муниципальная программа </a:t>
            </a:r>
            <a:r>
              <a:rPr lang="ru-RU" sz="1600" dirty="0" smtClean="0">
                <a:solidFill>
                  <a:schemeClr val="tx1"/>
                </a:solidFill>
                <a:latin typeface="Times New Roman" panose="02020603050405020304" pitchFamily="18" charset="0"/>
                <a:cs typeface="Times New Roman" panose="02020603050405020304" pitchFamily="18" charset="0"/>
              </a:rPr>
              <a:t>«Обеспечение мероприятий по благоустройству населенных пунктов </a:t>
            </a:r>
            <a:r>
              <a:rPr lang="ru-RU" sz="1600" dirty="0" err="1" smtClean="0">
                <a:solidFill>
                  <a:schemeClr val="tx1"/>
                </a:solidFill>
                <a:latin typeface="Times New Roman" panose="02020603050405020304" pitchFamily="18" charset="0"/>
                <a:cs typeface="Times New Roman" panose="02020603050405020304" pitchFamily="18" charset="0"/>
              </a:rPr>
              <a:t>Колобовского</a:t>
            </a:r>
            <a:r>
              <a:rPr lang="ru-RU" sz="1600" dirty="0" smtClean="0">
                <a:solidFill>
                  <a:schemeClr val="tx1"/>
                </a:solidFill>
                <a:latin typeface="Times New Roman" panose="02020603050405020304" pitchFamily="18" charset="0"/>
                <a:cs typeface="Times New Roman" panose="02020603050405020304" pitchFamily="18" charset="0"/>
              </a:rPr>
              <a:t> городского поселения»</a:t>
            </a:r>
            <a:r>
              <a:rPr lang="ru-RU" sz="1600" dirty="0">
                <a:solidFill>
                  <a:schemeClr val="tx1"/>
                </a:solidFill>
                <a:latin typeface="Times New Roman" panose="02020603050405020304" pitchFamily="18" charset="0"/>
                <a:cs typeface="Times New Roman" panose="02020603050405020304" pitchFamily="18" charset="0"/>
              </a:rPr>
              <a:t/>
            </a:r>
            <a:br>
              <a:rPr lang="ru-RU" sz="1600" dirty="0">
                <a:solidFill>
                  <a:schemeClr val="tx1"/>
                </a:solidFill>
                <a:latin typeface="Times New Roman" panose="02020603050405020304" pitchFamily="18" charset="0"/>
                <a:cs typeface="Times New Roman" panose="02020603050405020304" pitchFamily="18" charset="0"/>
              </a:rPr>
            </a:br>
            <a:endParaRPr lang="ru-RU" sz="1600" dirty="0">
              <a:solidFill>
                <a:schemeClr val="tx1"/>
              </a:solidFill>
              <a:latin typeface="Times New Roman" panose="02020603050405020304" pitchFamily="18" charset="0"/>
              <a:cs typeface="Times New Roman" panose="02020603050405020304" pitchFamily="18" charset="0"/>
            </a:endParaRPr>
          </a:p>
        </p:txBody>
      </p:sp>
      <p:sp>
        <p:nvSpPr>
          <p:cNvPr id="4" name="Номер слайда 3"/>
          <p:cNvSpPr>
            <a:spLocks noGrp="1"/>
          </p:cNvSpPr>
          <p:nvPr>
            <p:ph type="sldNum" sz="quarter" idx="10"/>
          </p:nvPr>
        </p:nvSpPr>
        <p:spPr/>
        <p:txBody>
          <a:bodyPr/>
          <a:lstStyle/>
          <a:p>
            <a:pPr>
              <a:defRPr/>
            </a:pPr>
            <a:fld id="{67FD1E93-168C-4E3F-B839-29F00AE4705B}" type="slidenum">
              <a:rPr lang="ru-RU" smtClean="0"/>
              <a:pPr>
                <a:defRPr/>
              </a:pPr>
              <a:t>21</a:t>
            </a:fld>
            <a:endParaRPr lang="ru-RU" dirty="0"/>
          </a:p>
        </p:txBody>
      </p:sp>
      <p:sp>
        <p:nvSpPr>
          <p:cNvPr id="5" name="TextBox 4"/>
          <p:cNvSpPr txBox="1"/>
          <p:nvPr/>
        </p:nvSpPr>
        <p:spPr>
          <a:xfrm>
            <a:off x="208599" y="813646"/>
            <a:ext cx="5694745" cy="984885"/>
          </a:xfrm>
          <a:prstGeom prst="rect">
            <a:avLst/>
          </a:prstGeom>
          <a:noFill/>
        </p:spPr>
        <p:txBody>
          <a:bodyPr wrap="square" rtlCol="0">
            <a:spAutoFit/>
          </a:bodyPr>
          <a:lstStyle/>
          <a:p>
            <a:pPr lvl="0"/>
            <a:r>
              <a:rPr lang="ru-RU" sz="1400" b="1" dirty="0">
                <a:latin typeface="Times New Roman" pitchFamily="18" charset="0"/>
                <a:cs typeface="Times New Roman" pitchFamily="18" charset="0"/>
              </a:rPr>
              <a:t>Цель программы:</a:t>
            </a:r>
            <a:r>
              <a:rPr lang="ru-RU" sz="1400" dirty="0">
                <a:latin typeface="Times New Roman" pitchFamily="18" charset="0"/>
                <a:cs typeface="Times New Roman" pitchFamily="18" charset="0"/>
              </a:rPr>
              <a:t> </a:t>
            </a:r>
            <a:r>
              <a:rPr lang="ru-RU" sz="1400" dirty="0" smtClean="0">
                <a:latin typeface="Times New Roman" pitchFamily="18" charset="0"/>
                <a:cs typeface="Times New Roman" pitchFamily="18" charset="0"/>
              </a:rPr>
              <a:t>изменить к лучшему внешний облик поселения, привлечь к благоустройству поселения население, придать работам по благоустройству плановый целенаправленный характер</a:t>
            </a:r>
            <a:endParaRPr lang="ru-RU" sz="1400" dirty="0">
              <a:latin typeface="Times New Roman" pitchFamily="18" charset="0"/>
              <a:cs typeface="Times New Roman" pitchFamily="18" charset="0"/>
            </a:endParaRPr>
          </a:p>
          <a:p>
            <a:endParaRPr lang="ru-RU" sz="1600" dirty="0">
              <a:latin typeface="Times New Roman" pitchFamily="18" charset="0"/>
              <a:cs typeface="Times New Roman" pitchFamily="18" charset="0"/>
            </a:endParaRPr>
          </a:p>
        </p:txBody>
      </p:sp>
      <p:sp>
        <p:nvSpPr>
          <p:cNvPr id="6" name="TextBox 5"/>
          <p:cNvSpPr txBox="1"/>
          <p:nvPr/>
        </p:nvSpPr>
        <p:spPr>
          <a:xfrm>
            <a:off x="6076709" y="884903"/>
            <a:ext cx="2731624" cy="338554"/>
          </a:xfrm>
          <a:prstGeom prst="rect">
            <a:avLst/>
          </a:prstGeom>
          <a:solidFill>
            <a:schemeClr val="accent4">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ru-RU" sz="1400" b="1" dirty="0" smtClean="0">
                <a:solidFill>
                  <a:schemeClr val="tx1"/>
                </a:solidFill>
                <a:latin typeface="Times New Roman" panose="02020603050405020304" pitchFamily="18" charset="0"/>
                <a:cs typeface="Times New Roman" panose="02020603050405020304" pitchFamily="18" charset="0"/>
              </a:rPr>
              <a:t>На </a:t>
            </a:r>
            <a:r>
              <a:rPr lang="ru-RU" sz="1400" b="1" dirty="0" smtClean="0">
                <a:solidFill>
                  <a:schemeClr val="tx1"/>
                </a:solidFill>
                <a:latin typeface="Times New Roman" panose="02020603050405020304" pitchFamily="18" charset="0"/>
                <a:cs typeface="Times New Roman" panose="02020603050405020304" pitchFamily="18" charset="0"/>
              </a:rPr>
              <a:t>2023 год 2533,1 </a:t>
            </a:r>
            <a:r>
              <a:rPr lang="ru-RU" sz="1400" b="1" dirty="0" smtClean="0">
                <a:solidFill>
                  <a:schemeClr val="tx1"/>
                </a:solidFill>
                <a:latin typeface="Times New Roman" panose="02020603050405020304" pitchFamily="18" charset="0"/>
                <a:cs typeface="Times New Roman" panose="02020603050405020304" pitchFamily="18" charset="0"/>
              </a:rPr>
              <a:t>тыс.руб</a:t>
            </a:r>
            <a:r>
              <a:rPr lang="ru-RU" sz="1600" b="1" dirty="0" smtClean="0">
                <a:solidFill>
                  <a:schemeClr val="tx1"/>
                </a:solidFill>
                <a:latin typeface="Times New Roman" panose="02020603050405020304" pitchFamily="18" charset="0"/>
                <a:cs typeface="Times New Roman" panose="02020603050405020304" pitchFamily="18" charset="0"/>
              </a:rPr>
              <a:t>.</a:t>
            </a:r>
            <a:endParaRPr lang="ru-RU" sz="1600" b="1"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14"/>
          <p:cNvGraphicFramePr>
            <a:graphicFrameLocks noGrp="1"/>
          </p:cNvGraphicFramePr>
          <p:nvPr/>
        </p:nvGraphicFramePr>
        <p:xfrm>
          <a:off x="3028336" y="1523999"/>
          <a:ext cx="5997679" cy="4224668"/>
        </p:xfrm>
        <a:graphic>
          <a:graphicData uri="http://schemas.openxmlformats.org/drawingml/2006/table">
            <a:tbl>
              <a:tblPr/>
              <a:tblGrid>
                <a:gridCol w="292996"/>
                <a:gridCol w="658209"/>
                <a:gridCol w="404416"/>
                <a:gridCol w="432975"/>
                <a:gridCol w="453484"/>
                <a:gridCol w="384474"/>
                <a:gridCol w="421445"/>
                <a:gridCol w="432620"/>
                <a:gridCol w="353961"/>
                <a:gridCol w="353961"/>
                <a:gridCol w="304800"/>
                <a:gridCol w="314633"/>
                <a:gridCol w="373625"/>
                <a:gridCol w="408040"/>
                <a:gridCol w="408040"/>
              </a:tblGrid>
              <a:tr h="791706">
                <a:tc>
                  <a:txBody>
                    <a:bodyPr/>
                    <a:lstStyle/>
                    <a:p>
                      <a:pPr>
                        <a:spcAft>
                          <a:spcPts val="0"/>
                        </a:spcAft>
                        <a:tabLst>
                          <a:tab pos="2581275" algn="l"/>
                        </a:tabLst>
                      </a:pPr>
                      <a:r>
                        <a:rPr lang="ru-RU" sz="700" dirty="0">
                          <a:latin typeface="Times New Roman"/>
                          <a:ea typeface="Calibri"/>
                          <a:cs typeface="Times New Roman"/>
                        </a:rPr>
                        <a:t>№ </a:t>
                      </a:r>
                      <a:r>
                        <a:rPr lang="ru-RU" sz="700" dirty="0" err="1">
                          <a:latin typeface="Times New Roman"/>
                          <a:ea typeface="Calibri"/>
                          <a:cs typeface="Times New Roman"/>
                        </a:rPr>
                        <a:t>п</a:t>
                      </a:r>
                      <a:r>
                        <a:rPr lang="ru-RU" sz="700" dirty="0">
                          <a:latin typeface="Times New Roman"/>
                          <a:ea typeface="Calibri"/>
                          <a:cs typeface="Times New Roman"/>
                        </a:rPr>
                        <a:t>/</a:t>
                      </a:r>
                      <a:r>
                        <a:rPr lang="ru-RU" sz="700" dirty="0" err="1">
                          <a:latin typeface="Times New Roman"/>
                          <a:ea typeface="Calibri"/>
                          <a:cs typeface="Times New Roman"/>
                        </a:rPr>
                        <a:t>п</a:t>
                      </a:r>
                      <a:endParaRPr lang="ru-RU" sz="800" dirty="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2581275" algn="l"/>
                        </a:tabLst>
                      </a:pPr>
                      <a:r>
                        <a:rPr lang="ru-RU" sz="700">
                          <a:latin typeface="Times New Roman"/>
                          <a:ea typeface="Calibri"/>
                          <a:cs typeface="Times New Roman"/>
                        </a:rPr>
                        <a:t>Наименование подпрограммы</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2581275" algn="l"/>
                        </a:tabLst>
                      </a:pPr>
                      <a:r>
                        <a:rPr lang="ru-RU" sz="700" dirty="0">
                          <a:latin typeface="Times New Roman"/>
                          <a:ea typeface="Calibri"/>
                          <a:cs typeface="Times New Roman"/>
                        </a:rPr>
                        <a:t>Источник ресурсного обеспечения</a:t>
                      </a:r>
                      <a:endParaRPr lang="ru-RU" sz="800" dirty="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2581275" algn="l"/>
                        </a:tabLst>
                      </a:pPr>
                      <a:endParaRPr lang="ru-RU" sz="700">
                        <a:latin typeface="Times New Roman"/>
                        <a:ea typeface="Calibri"/>
                        <a:cs typeface="Times New Roman"/>
                      </a:endParaRPr>
                    </a:p>
                    <a:p>
                      <a:pPr algn="ctr">
                        <a:spcAft>
                          <a:spcPts val="0"/>
                        </a:spcAft>
                        <a:tabLst>
                          <a:tab pos="2581275" algn="l"/>
                        </a:tabLst>
                      </a:pPr>
                      <a:r>
                        <a:rPr lang="ru-RU" sz="700">
                          <a:latin typeface="Times New Roman"/>
                          <a:ea typeface="Calibri"/>
                          <a:cs typeface="Times New Roman"/>
                        </a:rPr>
                        <a:t>2014г</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2581275" algn="l"/>
                        </a:tabLst>
                      </a:pPr>
                      <a:endParaRPr lang="ru-RU" sz="700">
                        <a:latin typeface="Times New Roman"/>
                        <a:ea typeface="Calibri"/>
                        <a:cs typeface="Times New Roman"/>
                      </a:endParaRPr>
                    </a:p>
                    <a:p>
                      <a:pPr algn="ctr">
                        <a:spcAft>
                          <a:spcPts val="0"/>
                        </a:spcAft>
                        <a:tabLst>
                          <a:tab pos="2581275" algn="l"/>
                        </a:tabLst>
                      </a:pPr>
                      <a:r>
                        <a:rPr lang="ru-RU" sz="700">
                          <a:latin typeface="Times New Roman"/>
                          <a:ea typeface="Calibri"/>
                          <a:cs typeface="Times New Roman"/>
                        </a:rPr>
                        <a:t>2015г</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2581275" algn="l"/>
                        </a:tabLst>
                      </a:pPr>
                      <a:endParaRPr lang="ru-RU" sz="700">
                        <a:latin typeface="Times New Roman"/>
                        <a:ea typeface="Calibri"/>
                        <a:cs typeface="Times New Roman"/>
                      </a:endParaRPr>
                    </a:p>
                    <a:p>
                      <a:pPr algn="ctr">
                        <a:spcAft>
                          <a:spcPts val="0"/>
                        </a:spcAft>
                        <a:tabLst>
                          <a:tab pos="2581275" algn="l"/>
                        </a:tabLst>
                      </a:pPr>
                      <a:r>
                        <a:rPr lang="ru-RU" sz="700">
                          <a:latin typeface="Times New Roman"/>
                          <a:ea typeface="Calibri"/>
                          <a:cs typeface="Times New Roman"/>
                        </a:rPr>
                        <a:t>2016г</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2581275" algn="l"/>
                        </a:tabLst>
                      </a:pPr>
                      <a:endParaRPr lang="ru-RU" sz="700">
                        <a:latin typeface="Times New Roman"/>
                        <a:ea typeface="Calibri"/>
                        <a:cs typeface="Times New Roman"/>
                      </a:endParaRPr>
                    </a:p>
                    <a:p>
                      <a:pPr algn="ctr">
                        <a:spcAft>
                          <a:spcPts val="0"/>
                        </a:spcAft>
                        <a:tabLst>
                          <a:tab pos="2581275" algn="l"/>
                        </a:tabLst>
                      </a:pPr>
                      <a:r>
                        <a:rPr lang="ru-RU" sz="700">
                          <a:latin typeface="Times New Roman"/>
                          <a:ea typeface="Calibri"/>
                          <a:cs typeface="Times New Roman"/>
                        </a:rPr>
                        <a:t>2017</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2581275" algn="l"/>
                        </a:tabLst>
                      </a:pPr>
                      <a:endParaRPr lang="ru-RU" sz="700">
                        <a:latin typeface="Times New Roman"/>
                        <a:ea typeface="Calibri"/>
                        <a:cs typeface="Times New Roman"/>
                      </a:endParaRPr>
                    </a:p>
                    <a:p>
                      <a:pPr algn="ctr">
                        <a:spcAft>
                          <a:spcPts val="0"/>
                        </a:spcAft>
                        <a:tabLst>
                          <a:tab pos="2581275" algn="l"/>
                        </a:tabLst>
                      </a:pPr>
                      <a:r>
                        <a:rPr lang="ru-RU" sz="700">
                          <a:latin typeface="Times New Roman"/>
                          <a:ea typeface="Calibri"/>
                          <a:cs typeface="Times New Roman"/>
                        </a:rPr>
                        <a:t>2018г</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2581275" algn="l"/>
                        </a:tabLst>
                      </a:pPr>
                      <a:r>
                        <a:rPr lang="ru-RU" sz="700" dirty="0" smtClean="0">
                          <a:latin typeface="Times New Roman"/>
                          <a:ea typeface="Calibri"/>
                          <a:cs typeface="Times New Roman"/>
                        </a:rPr>
                        <a:t>2019</a:t>
                      </a:r>
                      <a:endParaRPr lang="ru-RU" sz="700" dirty="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r>
                        <a:rPr lang="ru-RU" sz="700" dirty="0" smtClean="0">
                          <a:latin typeface="Times New Roman"/>
                          <a:ea typeface="Calibri"/>
                          <a:cs typeface="Times New Roman"/>
                        </a:rPr>
                        <a:t>2020</a:t>
                      </a:r>
                      <a:endParaRPr lang="ru-RU" sz="700" dirty="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spcAft>
                          <a:spcPts val="0"/>
                        </a:spcAft>
                        <a:tabLst>
                          <a:tab pos="2581275" algn="l"/>
                        </a:tabLst>
                      </a:pPr>
                      <a:r>
                        <a:rPr lang="ru-RU" sz="700" dirty="0">
                          <a:latin typeface="Times New Roman"/>
                          <a:ea typeface="Calibri"/>
                          <a:cs typeface="Times New Roman"/>
                        </a:rPr>
                        <a:t>2021г</a:t>
                      </a:r>
                      <a:endParaRPr lang="ru-RU" sz="800" dirty="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spcAft>
                          <a:spcPts val="0"/>
                        </a:spcAft>
                        <a:tabLst>
                          <a:tab pos="2581275" algn="l"/>
                        </a:tabLst>
                      </a:pPr>
                      <a:r>
                        <a:rPr lang="ru-RU" sz="800" dirty="0" smtClean="0">
                          <a:latin typeface="Times New Roman"/>
                          <a:ea typeface="Calibri"/>
                          <a:cs typeface="Times New Roman"/>
                        </a:rPr>
                        <a:t>2022 г</a:t>
                      </a:r>
                      <a:endParaRPr lang="ru-RU" sz="800" dirty="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spcAft>
                          <a:spcPts val="0"/>
                        </a:spcAft>
                        <a:tabLst>
                          <a:tab pos="2581275" algn="l"/>
                        </a:tabLst>
                      </a:pPr>
                      <a:r>
                        <a:rPr lang="ru-RU" sz="800" dirty="0" smtClean="0">
                          <a:latin typeface="Times New Roman"/>
                          <a:ea typeface="Calibri"/>
                          <a:cs typeface="Times New Roman"/>
                        </a:rPr>
                        <a:t>2023</a:t>
                      </a:r>
                      <a:endParaRPr lang="ru-RU" sz="800" dirty="0">
                        <a:latin typeface="Times New Roman"/>
                        <a:ea typeface="Calibri"/>
                        <a:cs typeface="Times New Roman"/>
                      </a:endParaRPr>
                    </a:p>
                  </a:txBody>
                  <a:tcPr marL="46892" marR="468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spcAft>
                          <a:spcPts val="0"/>
                        </a:spcAft>
                        <a:tabLst>
                          <a:tab pos="2581275" algn="l"/>
                        </a:tabLst>
                      </a:pPr>
                      <a:r>
                        <a:rPr lang="ru-RU" sz="800" dirty="0" smtClean="0">
                          <a:latin typeface="Times New Roman"/>
                          <a:ea typeface="Calibri"/>
                          <a:cs typeface="Times New Roman"/>
                        </a:rPr>
                        <a:t>2024</a:t>
                      </a:r>
                      <a:endParaRPr lang="ru-RU" sz="800" dirty="0">
                        <a:latin typeface="Times New Roman"/>
                        <a:ea typeface="Calibri"/>
                        <a:cs typeface="Times New Roman"/>
                      </a:endParaRPr>
                    </a:p>
                  </a:txBody>
                  <a:tcPr marL="46892" marR="468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spcAft>
                          <a:spcPts val="0"/>
                        </a:spcAft>
                        <a:tabLst>
                          <a:tab pos="2581275" algn="l"/>
                        </a:tabLst>
                      </a:pPr>
                      <a:r>
                        <a:rPr lang="ru-RU" sz="800" dirty="0" smtClean="0">
                          <a:latin typeface="Times New Roman"/>
                          <a:ea typeface="Calibri"/>
                          <a:cs typeface="Times New Roman"/>
                        </a:rPr>
                        <a:t>2025</a:t>
                      </a:r>
                      <a:endParaRPr lang="ru-RU" sz="800" dirty="0">
                        <a:latin typeface="Times New Roman"/>
                        <a:ea typeface="Calibri"/>
                        <a:cs typeface="Times New Roman"/>
                      </a:endParaRPr>
                    </a:p>
                  </a:txBody>
                  <a:tcPr marL="46892" marR="46892"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73069">
                <a:tc>
                  <a:txBody>
                    <a:bodyPr/>
                    <a:lstStyle/>
                    <a:p>
                      <a:pPr algn="ctr">
                        <a:spcAft>
                          <a:spcPts val="0"/>
                        </a:spcAft>
                        <a:tabLst>
                          <a:tab pos="2581275" algn="l"/>
                        </a:tabLst>
                      </a:pPr>
                      <a:r>
                        <a:rPr lang="ru-RU" sz="700">
                          <a:latin typeface="Times New Roman"/>
                          <a:ea typeface="Calibri"/>
                          <a:cs typeface="Times New Roman"/>
                        </a:rPr>
                        <a:t>1.</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r>
                        <a:rPr lang="ru-RU" sz="700">
                          <a:latin typeface="Times New Roman"/>
                          <a:ea typeface="Calibri"/>
                          <a:cs typeface="Times New Roman"/>
                        </a:rPr>
                        <a:t>«Организация и обеспечение</a:t>
                      </a:r>
                      <a:endParaRPr lang="ru-RU" sz="800">
                        <a:latin typeface="Times New Roman"/>
                        <a:ea typeface="Calibri"/>
                        <a:cs typeface="Times New Roman"/>
                      </a:endParaRPr>
                    </a:p>
                    <a:p>
                      <a:pPr>
                        <a:spcAft>
                          <a:spcPts val="0"/>
                        </a:spcAft>
                        <a:tabLst>
                          <a:tab pos="2581275" algn="l"/>
                        </a:tabLst>
                      </a:pPr>
                      <a:r>
                        <a:rPr lang="ru-RU" sz="700">
                          <a:latin typeface="Times New Roman"/>
                          <a:ea typeface="Calibri"/>
                          <a:cs typeface="Times New Roman"/>
                        </a:rPr>
                        <a:t>уличного освещения на территории Колобовского городского поселения»</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endParaRPr lang="ru-RU" sz="700">
                        <a:latin typeface="Times New Roman"/>
                        <a:ea typeface="Calibri"/>
                        <a:cs typeface="Times New Roman"/>
                      </a:endParaRPr>
                    </a:p>
                    <a:p>
                      <a:pPr algn="ctr">
                        <a:spcAft>
                          <a:spcPts val="0"/>
                        </a:spcAft>
                        <a:tabLst>
                          <a:tab pos="2581275" algn="l"/>
                        </a:tabLst>
                      </a:pPr>
                      <a:r>
                        <a:rPr lang="ru-RU" sz="700">
                          <a:latin typeface="Times New Roman"/>
                          <a:ea typeface="Calibri"/>
                          <a:cs typeface="Times New Roman"/>
                        </a:rPr>
                        <a:t>Бюджет поселения</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endParaRPr lang="ru-RU" sz="700">
                        <a:latin typeface="Times New Roman"/>
                        <a:ea typeface="Calibri"/>
                        <a:cs typeface="Times New Roman"/>
                      </a:endParaRPr>
                    </a:p>
                    <a:p>
                      <a:pPr algn="ctr">
                        <a:spcAft>
                          <a:spcPts val="0"/>
                        </a:spcAft>
                      </a:pPr>
                      <a:r>
                        <a:rPr lang="ru-RU" sz="700">
                          <a:latin typeface="Times New Roman"/>
                          <a:ea typeface="Calibri"/>
                          <a:cs typeface="Times New Roman"/>
                        </a:rPr>
                        <a:t>1460805,23 руб.</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2581275" algn="l"/>
                        </a:tabLst>
                      </a:pPr>
                      <a:endParaRPr lang="ru-RU" sz="700">
                        <a:latin typeface="Times New Roman"/>
                        <a:ea typeface="Calibri"/>
                        <a:cs typeface="Times New Roman"/>
                      </a:endParaRPr>
                    </a:p>
                    <a:p>
                      <a:pPr algn="ctr">
                        <a:spcAft>
                          <a:spcPts val="0"/>
                        </a:spcAft>
                        <a:tabLst>
                          <a:tab pos="2581275" algn="l"/>
                        </a:tabLst>
                      </a:pPr>
                      <a:r>
                        <a:rPr lang="ru-RU" sz="700">
                          <a:latin typeface="Times New Roman"/>
                          <a:ea typeface="Calibri"/>
                          <a:cs typeface="Times New Roman"/>
                        </a:rPr>
                        <a:t>1627481,00 руб.</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endParaRPr lang="ru-RU" sz="700">
                        <a:latin typeface="Times New Roman"/>
                        <a:ea typeface="Calibri"/>
                        <a:cs typeface="Times New Roman"/>
                      </a:endParaRPr>
                    </a:p>
                    <a:p>
                      <a:pPr algn="ctr">
                        <a:spcAft>
                          <a:spcPts val="0"/>
                        </a:spcAft>
                        <a:tabLst>
                          <a:tab pos="2581275" algn="l"/>
                        </a:tabLst>
                      </a:pPr>
                      <a:r>
                        <a:rPr lang="ru-RU" sz="700">
                          <a:latin typeface="Times New Roman"/>
                          <a:ea typeface="Calibri"/>
                          <a:cs typeface="Times New Roman"/>
                        </a:rPr>
                        <a:t>1746875,99 руб.</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endParaRPr lang="ru-RU" sz="700">
                        <a:latin typeface="Times New Roman"/>
                        <a:ea typeface="Calibri"/>
                        <a:cs typeface="Times New Roman"/>
                      </a:endParaRPr>
                    </a:p>
                    <a:p>
                      <a:pPr>
                        <a:spcAft>
                          <a:spcPts val="0"/>
                        </a:spcAft>
                        <a:tabLst>
                          <a:tab pos="2581275" algn="l"/>
                        </a:tabLst>
                      </a:pPr>
                      <a:r>
                        <a:rPr lang="ru-RU" sz="700">
                          <a:latin typeface="Times New Roman"/>
                          <a:ea typeface="Calibri"/>
                          <a:cs typeface="Times New Roman"/>
                        </a:rPr>
                        <a:t>2176199,81</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r>
                        <a:rPr lang="ru-RU" sz="700" dirty="0" smtClean="0">
                          <a:latin typeface="Times New Roman"/>
                          <a:ea typeface="Calibri"/>
                          <a:cs typeface="Times New Roman"/>
                        </a:rPr>
                        <a:t>1707363,11</a:t>
                      </a:r>
                      <a:endParaRPr lang="ru-RU" sz="800" dirty="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r>
                        <a:rPr lang="ru-RU" sz="700" dirty="0" smtClean="0">
                          <a:latin typeface="Times New Roman"/>
                          <a:ea typeface="Calibri"/>
                          <a:cs typeface="Times New Roman"/>
                        </a:rPr>
                        <a:t>2045000,00</a:t>
                      </a:r>
                      <a:endParaRPr lang="ru-RU" sz="800" dirty="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r>
                        <a:rPr lang="ru-RU" sz="800" dirty="0" smtClean="0">
                          <a:latin typeface="Times New Roman"/>
                          <a:ea typeface="Calibri"/>
                          <a:cs typeface="Times New Roman"/>
                        </a:rPr>
                        <a:t>1836700</a:t>
                      </a:r>
                    </a:p>
                    <a:p>
                      <a:pPr>
                        <a:spcAft>
                          <a:spcPts val="0"/>
                        </a:spcAft>
                        <a:tabLst>
                          <a:tab pos="2581275" algn="l"/>
                        </a:tabLst>
                      </a:pPr>
                      <a:endParaRPr lang="ru-RU" sz="800" dirty="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r>
                        <a:rPr lang="ru-RU" sz="800" dirty="0" smtClean="0">
                          <a:latin typeface="Times New Roman"/>
                          <a:ea typeface="Calibri"/>
                          <a:cs typeface="Times New Roman"/>
                        </a:rPr>
                        <a:t>2468100,00</a:t>
                      </a:r>
                      <a:endParaRPr lang="ru-RU" sz="800" dirty="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r>
                        <a:rPr lang="ru-RU" sz="800" dirty="0" smtClean="0">
                          <a:latin typeface="Times New Roman"/>
                          <a:ea typeface="Calibri"/>
                          <a:cs typeface="Times New Roman"/>
                        </a:rPr>
                        <a:t>2150000,00</a:t>
                      </a:r>
                      <a:endParaRPr lang="ru-RU" sz="800" dirty="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r>
                        <a:rPr lang="ru-RU" sz="800" dirty="0" smtClean="0">
                          <a:latin typeface="Times New Roman"/>
                          <a:ea typeface="Calibri"/>
                          <a:cs typeface="Times New Roman"/>
                        </a:rPr>
                        <a:t>2527200,00</a:t>
                      </a:r>
                      <a:endParaRPr lang="ru-RU" sz="800" dirty="0">
                        <a:latin typeface="Times New Roman"/>
                        <a:ea typeface="Calibri"/>
                        <a:cs typeface="Times New Roman"/>
                      </a:endParaRPr>
                    </a:p>
                  </a:txBody>
                  <a:tcPr marL="46892" marR="468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r>
                        <a:rPr lang="ru-RU" sz="800" dirty="0" smtClean="0">
                          <a:latin typeface="Times New Roman"/>
                          <a:ea typeface="Calibri"/>
                          <a:cs typeface="Times New Roman"/>
                        </a:rPr>
                        <a:t>2341825,14</a:t>
                      </a:r>
                      <a:endParaRPr lang="ru-RU" sz="800" dirty="0">
                        <a:latin typeface="Times New Roman"/>
                        <a:ea typeface="Calibri"/>
                        <a:cs typeface="Times New Roman"/>
                      </a:endParaRPr>
                    </a:p>
                  </a:txBody>
                  <a:tcPr marL="46892" marR="468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r>
                        <a:rPr lang="ru-RU" sz="800" dirty="0" smtClean="0">
                          <a:latin typeface="Times New Roman"/>
                          <a:ea typeface="Calibri"/>
                          <a:cs typeface="Times New Roman"/>
                        </a:rPr>
                        <a:t>2150000,0</a:t>
                      </a:r>
                      <a:endParaRPr lang="ru-RU" sz="800" dirty="0">
                        <a:latin typeface="Times New Roman"/>
                        <a:ea typeface="Calibri"/>
                        <a:cs typeface="Times New Roman"/>
                      </a:endParaRPr>
                    </a:p>
                  </a:txBody>
                  <a:tcPr marL="46892" marR="46892"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03931">
                <a:tc>
                  <a:txBody>
                    <a:bodyPr/>
                    <a:lstStyle/>
                    <a:p>
                      <a:pPr algn="ctr">
                        <a:spcAft>
                          <a:spcPts val="0"/>
                        </a:spcAft>
                        <a:tabLst>
                          <a:tab pos="2581275" algn="l"/>
                        </a:tabLst>
                      </a:pPr>
                      <a:r>
                        <a:rPr lang="ru-RU" sz="700">
                          <a:latin typeface="Times New Roman"/>
                          <a:ea typeface="Calibri"/>
                          <a:cs typeface="Times New Roman"/>
                        </a:rPr>
                        <a:t>2.</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r>
                        <a:rPr lang="ru-RU" sz="700">
                          <a:latin typeface="Times New Roman"/>
                          <a:ea typeface="Calibri"/>
                          <a:cs typeface="Times New Roman"/>
                        </a:rPr>
                        <a:t>« Обеспечение мероприятий по содержанию и ремонту памятников и обелисков, содержание кладбищ»</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2581275" algn="l"/>
                        </a:tabLst>
                      </a:pPr>
                      <a:endParaRPr lang="ru-RU" sz="700">
                        <a:latin typeface="Times New Roman"/>
                        <a:ea typeface="Calibri"/>
                        <a:cs typeface="Times New Roman"/>
                      </a:endParaRPr>
                    </a:p>
                    <a:p>
                      <a:pPr algn="ctr">
                        <a:spcAft>
                          <a:spcPts val="0"/>
                        </a:spcAft>
                        <a:tabLst>
                          <a:tab pos="2581275" algn="l"/>
                        </a:tabLst>
                      </a:pPr>
                      <a:r>
                        <a:rPr lang="ru-RU" sz="700">
                          <a:latin typeface="Times New Roman"/>
                          <a:ea typeface="Calibri"/>
                          <a:cs typeface="Times New Roman"/>
                        </a:rPr>
                        <a:t>Бюджет</a:t>
                      </a:r>
                      <a:endParaRPr lang="ru-RU" sz="800">
                        <a:latin typeface="Times New Roman"/>
                        <a:ea typeface="Calibri"/>
                        <a:cs typeface="Times New Roman"/>
                      </a:endParaRPr>
                    </a:p>
                    <a:p>
                      <a:pPr algn="ctr">
                        <a:spcAft>
                          <a:spcPts val="0"/>
                        </a:spcAft>
                        <a:tabLst>
                          <a:tab pos="2581275" algn="l"/>
                        </a:tabLst>
                      </a:pPr>
                      <a:r>
                        <a:rPr lang="ru-RU" sz="700">
                          <a:latin typeface="Times New Roman"/>
                          <a:ea typeface="Calibri"/>
                          <a:cs typeface="Times New Roman"/>
                        </a:rPr>
                        <a:t>поселения</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endParaRPr lang="ru-RU" sz="700">
                        <a:latin typeface="Times New Roman"/>
                        <a:ea typeface="Calibri"/>
                        <a:cs typeface="Times New Roman"/>
                      </a:endParaRPr>
                    </a:p>
                    <a:p>
                      <a:pPr>
                        <a:spcAft>
                          <a:spcPts val="0"/>
                        </a:spcAft>
                        <a:tabLst>
                          <a:tab pos="2581275" algn="l"/>
                        </a:tabLst>
                      </a:pPr>
                      <a:r>
                        <a:rPr lang="ru-RU" sz="700">
                          <a:latin typeface="Times New Roman"/>
                          <a:ea typeface="Calibri"/>
                          <a:cs typeface="Times New Roman"/>
                        </a:rPr>
                        <a:t>  21053, 34 руб.</a:t>
                      </a:r>
                      <a:endParaRPr lang="ru-RU" sz="800">
                        <a:latin typeface="Times New Roman"/>
                        <a:ea typeface="Calibri"/>
                        <a:cs typeface="Times New Roman"/>
                      </a:endParaRPr>
                    </a:p>
                    <a:p>
                      <a:pPr>
                        <a:spcAft>
                          <a:spcPts val="0"/>
                        </a:spcAft>
                        <a:tabLst>
                          <a:tab pos="2581275" algn="l"/>
                        </a:tabLst>
                      </a:pPr>
                      <a:r>
                        <a:rPr lang="ru-RU" sz="700">
                          <a:latin typeface="Times New Roman"/>
                          <a:ea typeface="Calibri"/>
                          <a:cs typeface="Times New Roman"/>
                        </a:rPr>
                        <a:t> </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endParaRPr lang="ru-RU" sz="700">
                        <a:latin typeface="Times New Roman"/>
                        <a:ea typeface="Calibri"/>
                        <a:cs typeface="Times New Roman"/>
                      </a:endParaRPr>
                    </a:p>
                    <a:p>
                      <a:pPr>
                        <a:spcAft>
                          <a:spcPts val="0"/>
                        </a:spcAft>
                        <a:tabLst>
                          <a:tab pos="2581275" algn="l"/>
                        </a:tabLst>
                      </a:pPr>
                      <a:r>
                        <a:rPr lang="ru-RU" sz="700">
                          <a:latin typeface="Times New Roman"/>
                          <a:ea typeface="Calibri"/>
                          <a:cs typeface="Times New Roman"/>
                        </a:rPr>
                        <a:t> 220368,74руб.</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endParaRPr lang="ru-RU" sz="700">
                        <a:latin typeface="Times New Roman"/>
                        <a:ea typeface="Calibri"/>
                        <a:cs typeface="Times New Roman"/>
                      </a:endParaRPr>
                    </a:p>
                    <a:p>
                      <a:pPr algn="ctr">
                        <a:spcAft>
                          <a:spcPts val="0"/>
                        </a:spcAft>
                        <a:tabLst>
                          <a:tab pos="2581275" algn="l"/>
                        </a:tabLst>
                      </a:pPr>
                      <a:r>
                        <a:rPr lang="ru-RU" sz="700">
                          <a:latin typeface="Times New Roman"/>
                          <a:ea typeface="Calibri"/>
                          <a:cs typeface="Times New Roman"/>
                        </a:rPr>
                        <a:t>81462,83 руб.</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endParaRPr lang="ru-RU" sz="700">
                        <a:latin typeface="Times New Roman"/>
                        <a:ea typeface="Calibri"/>
                        <a:cs typeface="Times New Roman"/>
                      </a:endParaRPr>
                    </a:p>
                    <a:p>
                      <a:pPr>
                        <a:spcAft>
                          <a:spcPts val="0"/>
                        </a:spcAft>
                        <a:tabLst>
                          <a:tab pos="2581275" algn="l"/>
                        </a:tabLst>
                      </a:pPr>
                      <a:r>
                        <a:rPr lang="ru-RU" sz="700">
                          <a:latin typeface="Times New Roman"/>
                          <a:ea typeface="Calibri"/>
                          <a:cs typeface="Times New Roman"/>
                        </a:rPr>
                        <a:t>41249,26</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r>
                        <a:rPr lang="ru-RU" sz="700" dirty="0" smtClean="0">
                          <a:latin typeface="Times New Roman"/>
                          <a:ea typeface="Calibri"/>
                          <a:cs typeface="Times New Roman"/>
                        </a:rPr>
                        <a:t>31715,78</a:t>
                      </a:r>
                      <a:endParaRPr lang="ru-RU" sz="800" dirty="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r>
                        <a:rPr lang="ru-RU" sz="700" dirty="0" smtClean="0">
                          <a:latin typeface="Times New Roman"/>
                          <a:ea typeface="Calibri"/>
                          <a:cs typeface="Times New Roman"/>
                        </a:rPr>
                        <a:t>35000,00</a:t>
                      </a:r>
                      <a:endParaRPr lang="ru-RU" sz="800" dirty="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r>
                        <a:rPr lang="ru-RU" sz="700" dirty="0" smtClean="0">
                          <a:latin typeface="Times New Roman"/>
                          <a:ea typeface="Calibri"/>
                          <a:cs typeface="Times New Roman"/>
                        </a:rPr>
                        <a:t>30000,0</a:t>
                      </a:r>
                      <a:endParaRPr lang="ru-RU" sz="800" dirty="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r>
                        <a:rPr lang="ru-RU" sz="800" dirty="0" smtClean="0">
                          <a:latin typeface="Times New Roman"/>
                          <a:ea typeface="Calibri"/>
                          <a:cs typeface="Times New Roman"/>
                        </a:rPr>
                        <a:t>25600,00</a:t>
                      </a:r>
                      <a:endParaRPr lang="ru-RU" sz="800" dirty="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r>
                        <a:rPr lang="ru-RU" sz="800" dirty="0" smtClean="0">
                          <a:latin typeface="Times New Roman"/>
                          <a:ea typeface="Calibri"/>
                          <a:cs typeface="Times New Roman"/>
                        </a:rPr>
                        <a:t>30000,00</a:t>
                      </a:r>
                      <a:endParaRPr lang="ru-RU" sz="800" dirty="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r>
                        <a:rPr lang="ru-RU" sz="800" dirty="0" smtClean="0">
                          <a:latin typeface="Times New Roman"/>
                          <a:ea typeface="Calibri"/>
                          <a:cs typeface="Times New Roman"/>
                        </a:rPr>
                        <a:t>5921,26</a:t>
                      </a:r>
                      <a:endParaRPr lang="ru-RU" sz="800" dirty="0">
                        <a:latin typeface="Times New Roman"/>
                        <a:ea typeface="Calibri"/>
                        <a:cs typeface="Times New Roman"/>
                      </a:endParaRPr>
                    </a:p>
                  </a:txBody>
                  <a:tcPr marL="46892" marR="468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r>
                        <a:rPr lang="ru-RU" sz="800" dirty="0" smtClean="0">
                          <a:latin typeface="Times New Roman"/>
                          <a:ea typeface="Calibri"/>
                          <a:cs typeface="Times New Roman"/>
                        </a:rPr>
                        <a:t>50000,00</a:t>
                      </a:r>
                      <a:endParaRPr lang="ru-RU" sz="800" dirty="0">
                        <a:latin typeface="Times New Roman"/>
                        <a:ea typeface="Calibri"/>
                        <a:cs typeface="Times New Roman"/>
                      </a:endParaRPr>
                    </a:p>
                  </a:txBody>
                  <a:tcPr marL="46892" marR="468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r>
                        <a:rPr lang="ru-RU" sz="800" dirty="0" smtClean="0">
                          <a:latin typeface="Times New Roman"/>
                          <a:ea typeface="Calibri"/>
                          <a:cs typeface="Times New Roman"/>
                        </a:rPr>
                        <a:t>20000,00</a:t>
                      </a:r>
                      <a:endParaRPr lang="ru-RU" sz="800" dirty="0">
                        <a:latin typeface="Times New Roman"/>
                        <a:ea typeface="Calibri"/>
                        <a:cs typeface="Times New Roman"/>
                      </a:endParaRPr>
                    </a:p>
                  </a:txBody>
                  <a:tcPr marL="46892" marR="46892"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55962">
                <a:tc>
                  <a:txBody>
                    <a:bodyPr/>
                    <a:lstStyle/>
                    <a:p>
                      <a:pPr algn="ctr">
                        <a:spcAft>
                          <a:spcPts val="0"/>
                        </a:spcAft>
                        <a:tabLst>
                          <a:tab pos="2581275" algn="l"/>
                        </a:tabLst>
                      </a:pPr>
                      <a:r>
                        <a:rPr lang="ru-RU" sz="700">
                          <a:latin typeface="Times New Roman"/>
                          <a:ea typeface="Calibri"/>
                          <a:cs typeface="Times New Roman"/>
                        </a:rPr>
                        <a:t>3.</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r>
                        <a:rPr lang="ru-RU" sz="700">
                          <a:latin typeface="Times New Roman"/>
                          <a:ea typeface="Calibri"/>
                          <a:cs typeface="Times New Roman"/>
                        </a:rPr>
                        <a:t>«Организация благоустройства и озеленения территории поселения»</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2581275" algn="l"/>
                        </a:tabLst>
                      </a:pPr>
                      <a:endParaRPr lang="ru-RU" sz="700">
                        <a:latin typeface="Times New Roman"/>
                        <a:ea typeface="Calibri"/>
                        <a:cs typeface="Times New Roman"/>
                      </a:endParaRPr>
                    </a:p>
                    <a:p>
                      <a:pPr algn="ctr">
                        <a:spcAft>
                          <a:spcPts val="0"/>
                        </a:spcAft>
                        <a:tabLst>
                          <a:tab pos="2581275" algn="l"/>
                        </a:tabLst>
                      </a:pPr>
                      <a:r>
                        <a:rPr lang="ru-RU" sz="700">
                          <a:latin typeface="Times New Roman"/>
                          <a:ea typeface="Calibri"/>
                          <a:cs typeface="Times New Roman"/>
                        </a:rPr>
                        <a:t>Бюджет</a:t>
                      </a:r>
                      <a:endParaRPr lang="ru-RU" sz="800">
                        <a:latin typeface="Times New Roman"/>
                        <a:ea typeface="Calibri"/>
                        <a:cs typeface="Times New Roman"/>
                      </a:endParaRPr>
                    </a:p>
                    <a:p>
                      <a:pPr algn="ctr">
                        <a:spcAft>
                          <a:spcPts val="0"/>
                        </a:spcAft>
                        <a:tabLst>
                          <a:tab pos="2581275" algn="l"/>
                        </a:tabLst>
                      </a:pPr>
                      <a:r>
                        <a:rPr lang="ru-RU" sz="700">
                          <a:latin typeface="Times New Roman"/>
                          <a:ea typeface="Calibri"/>
                          <a:cs typeface="Times New Roman"/>
                        </a:rPr>
                        <a:t>поселения</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endParaRPr lang="ru-RU" sz="700">
                        <a:latin typeface="Times New Roman"/>
                        <a:ea typeface="Calibri"/>
                        <a:cs typeface="Times New Roman"/>
                      </a:endParaRPr>
                    </a:p>
                    <a:p>
                      <a:pPr algn="ctr">
                        <a:spcAft>
                          <a:spcPts val="0"/>
                        </a:spcAft>
                        <a:tabLst>
                          <a:tab pos="2581275" algn="l"/>
                        </a:tabLst>
                      </a:pPr>
                      <a:r>
                        <a:rPr lang="ru-RU" sz="700">
                          <a:latin typeface="Times New Roman"/>
                          <a:ea typeface="Calibri"/>
                          <a:cs typeface="Times New Roman"/>
                        </a:rPr>
                        <a:t>764954,85 руб.</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endParaRPr lang="ru-RU" sz="700">
                        <a:latin typeface="Times New Roman"/>
                        <a:ea typeface="Calibri"/>
                        <a:cs typeface="Times New Roman"/>
                      </a:endParaRPr>
                    </a:p>
                    <a:p>
                      <a:pPr algn="ctr">
                        <a:spcAft>
                          <a:spcPts val="0"/>
                        </a:spcAft>
                        <a:tabLst>
                          <a:tab pos="2581275" algn="l"/>
                        </a:tabLst>
                      </a:pPr>
                      <a:r>
                        <a:rPr lang="ru-RU" sz="700">
                          <a:latin typeface="Times New Roman"/>
                          <a:ea typeface="Calibri"/>
                          <a:cs typeface="Times New Roman"/>
                        </a:rPr>
                        <a:t>900360,72 руб.</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2581275" algn="l"/>
                        </a:tabLst>
                      </a:pPr>
                      <a:endParaRPr lang="ru-RU" sz="700">
                        <a:latin typeface="Times New Roman"/>
                        <a:ea typeface="Calibri"/>
                        <a:cs typeface="Times New Roman"/>
                      </a:endParaRPr>
                    </a:p>
                    <a:p>
                      <a:pPr algn="ctr">
                        <a:spcAft>
                          <a:spcPts val="0"/>
                        </a:spcAft>
                        <a:tabLst>
                          <a:tab pos="2581275" algn="l"/>
                        </a:tabLst>
                      </a:pPr>
                      <a:r>
                        <a:rPr lang="ru-RU" sz="700">
                          <a:latin typeface="Times New Roman"/>
                          <a:ea typeface="Calibri"/>
                          <a:cs typeface="Times New Roman"/>
                        </a:rPr>
                        <a:t>1614659,03.</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2581275" algn="l"/>
                        </a:tabLst>
                      </a:pPr>
                      <a:endParaRPr lang="ru-RU" sz="700">
                        <a:latin typeface="Times New Roman"/>
                        <a:ea typeface="Calibri"/>
                        <a:cs typeface="Times New Roman"/>
                      </a:endParaRPr>
                    </a:p>
                    <a:p>
                      <a:pPr algn="ctr">
                        <a:spcAft>
                          <a:spcPts val="0"/>
                        </a:spcAft>
                        <a:tabLst>
                          <a:tab pos="2581275" algn="l"/>
                        </a:tabLst>
                      </a:pPr>
                      <a:r>
                        <a:rPr lang="ru-RU" sz="700">
                          <a:latin typeface="Times New Roman"/>
                          <a:ea typeface="Calibri"/>
                          <a:cs typeface="Times New Roman"/>
                        </a:rPr>
                        <a:t>926495,28</a:t>
                      </a:r>
                      <a:endParaRPr lang="ru-RU" sz="80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2581275" algn="l"/>
                        </a:tabLst>
                      </a:pPr>
                      <a:r>
                        <a:rPr lang="ru-RU" sz="700" dirty="0" smtClean="0">
                          <a:latin typeface="Times New Roman"/>
                          <a:ea typeface="Calibri"/>
                          <a:cs typeface="Times New Roman"/>
                        </a:rPr>
                        <a:t>160181,71</a:t>
                      </a:r>
                      <a:endParaRPr lang="ru-RU" sz="800" dirty="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tabLst>
                          <a:tab pos="2581275" algn="l"/>
                        </a:tabLst>
                      </a:pPr>
                      <a:r>
                        <a:rPr lang="ru-RU" sz="700" dirty="0" smtClean="0">
                          <a:latin typeface="Times New Roman"/>
                          <a:ea typeface="Calibri"/>
                          <a:cs typeface="Times New Roman"/>
                        </a:rPr>
                        <a:t>100000,00</a:t>
                      </a:r>
                      <a:endParaRPr lang="ru-RU" sz="800" dirty="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tabLst>
                          <a:tab pos="2581275" algn="l"/>
                        </a:tabLst>
                      </a:pPr>
                      <a:r>
                        <a:rPr lang="ru-RU" sz="800" dirty="0" smtClean="0">
                          <a:latin typeface="Times New Roman"/>
                          <a:ea typeface="Calibri"/>
                          <a:cs typeface="Times New Roman"/>
                        </a:rPr>
                        <a:t>38000,0</a:t>
                      </a:r>
                      <a:endParaRPr lang="ru-RU" sz="800" dirty="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145">
                        <a:spcAft>
                          <a:spcPts val="0"/>
                        </a:spcAft>
                        <a:tabLst>
                          <a:tab pos="2581275" algn="l"/>
                        </a:tabLst>
                      </a:pPr>
                      <a:r>
                        <a:rPr lang="ru-RU" sz="800" dirty="0" smtClean="0">
                          <a:latin typeface="Times New Roman"/>
                          <a:ea typeface="Calibri"/>
                          <a:cs typeface="Times New Roman"/>
                        </a:rPr>
                        <a:t>0,00</a:t>
                      </a:r>
                      <a:endParaRPr lang="ru-RU" sz="800" dirty="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145">
                        <a:spcAft>
                          <a:spcPts val="0"/>
                        </a:spcAft>
                        <a:tabLst>
                          <a:tab pos="2581275" algn="l"/>
                        </a:tabLst>
                      </a:pPr>
                      <a:r>
                        <a:rPr lang="ru-RU" sz="800" dirty="0" smtClean="0">
                          <a:latin typeface="Times New Roman"/>
                          <a:ea typeface="Calibri"/>
                          <a:cs typeface="Times New Roman"/>
                        </a:rPr>
                        <a:t>210526,32</a:t>
                      </a:r>
                      <a:endParaRPr lang="ru-RU" sz="800" dirty="0">
                        <a:latin typeface="Times New Roman"/>
                        <a:ea typeface="Calibri"/>
                        <a:cs typeface="Times New Roman"/>
                      </a:endParaRPr>
                    </a:p>
                  </a:txBody>
                  <a:tcPr marL="46892" marR="46892"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145">
                        <a:spcAft>
                          <a:spcPts val="0"/>
                        </a:spcAft>
                        <a:tabLst>
                          <a:tab pos="2581275" algn="l"/>
                        </a:tabLst>
                      </a:pPr>
                      <a:r>
                        <a:rPr lang="ru-RU" sz="800" dirty="0" smtClean="0">
                          <a:latin typeface="Times New Roman"/>
                          <a:ea typeface="Calibri"/>
                          <a:cs typeface="Times New Roman"/>
                        </a:rPr>
                        <a:t>0,00</a:t>
                      </a:r>
                      <a:endParaRPr lang="ru-RU" sz="800" dirty="0">
                        <a:latin typeface="Times New Roman"/>
                        <a:ea typeface="Calibri"/>
                        <a:cs typeface="Times New Roman"/>
                      </a:endParaRPr>
                    </a:p>
                  </a:txBody>
                  <a:tcPr marL="46892" marR="468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145">
                        <a:spcAft>
                          <a:spcPts val="0"/>
                        </a:spcAft>
                        <a:tabLst>
                          <a:tab pos="2581275" algn="l"/>
                        </a:tabLst>
                      </a:pPr>
                      <a:r>
                        <a:rPr lang="ru-RU" sz="800" dirty="0" smtClean="0">
                          <a:latin typeface="Times New Roman"/>
                          <a:ea typeface="Calibri"/>
                          <a:cs typeface="Times New Roman"/>
                        </a:rPr>
                        <a:t>0,00</a:t>
                      </a:r>
                      <a:endParaRPr lang="ru-RU" sz="800" dirty="0">
                        <a:latin typeface="Times New Roman"/>
                        <a:ea typeface="Calibri"/>
                        <a:cs typeface="Times New Roman"/>
                      </a:endParaRPr>
                    </a:p>
                  </a:txBody>
                  <a:tcPr marL="46892" marR="46892"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7145">
                        <a:spcAft>
                          <a:spcPts val="0"/>
                        </a:spcAft>
                        <a:tabLst>
                          <a:tab pos="2581275" algn="l"/>
                        </a:tabLst>
                      </a:pPr>
                      <a:endParaRPr lang="ru-RU" sz="800" dirty="0">
                        <a:latin typeface="Times New Roman"/>
                        <a:ea typeface="Calibri"/>
                        <a:cs typeface="Times New Roman"/>
                      </a:endParaRPr>
                    </a:p>
                  </a:txBody>
                  <a:tcPr marL="46892" marR="46892"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9460" name="Picture 4" descr="https://upload.wikimedia.org/wikipedia/commons/thumb/0/0f/%D0%A3%D0%BB%D0%B8%D1%87%D0%BD%D1%8B%D0%B5_%D1%84%D0%BE%D0%BD%D0%B0%D1%80%D0%B8.jpg/1280px-%D0%A3%D0%BB%D0%B8%D1%87%D0%BD%D1%8B%D0%B5_%D1%84%D0%BE%D0%BD%D0%B0%D1%80%D0%B8.jpg"/>
          <p:cNvPicPr>
            <a:picLocks noChangeAspect="1" noChangeArrowheads="1"/>
          </p:cNvPicPr>
          <p:nvPr/>
        </p:nvPicPr>
        <p:blipFill>
          <a:blip r:embed="rId2" cstate="print"/>
          <a:srcRect/>
          <a:stretch>
            <a:fillRect/>
          </a:stretch>
        </p:blipFill>
        <p:spPr bwMode="auto">
          <a:xfrm>
            <a:off x="137652" y="1573161"/>
            <a:ext cx="2713702" cy="2340077"/>
          </a:xfrm>
          <a:prstGeom prst="rect">
            <a:avLst/>
          </a:prstGeom>
          <a:noFill/>
        </p:spPr>
      </p:pic>
      <p:pic>
        <p:nvPicPr>
          <p:cNvPr id="18" name="Picture 4"/>
          <p:cNvPicPr>
            <a:picLocks noChangeAspect="1" noChangeArrowheads="1"/>
          </p:cNvPicPr>
          <p:nvPr/>
        </p:nvPicPr>
        <p:blipFill>
          <a:blip r:embed="rId3" cstate="print"/>
          <a:srcRect/>
          <a:stretch>
            <a:fillRect/>
          </a:stretch>
        </p:blipFill>
        <p:spPr bwMode="auto">
          <a:xfrm>
            <a:off x="245806" y="4119717"/>
            <a:ext cx="2576052" cy="2369750"/>
          </a:xfrm>
          <a:prstGeom prst="rect">
            <a:avLst/>
          </a:prstGeom>
          <a:noFill/>
          <a:ln w="9525">
            <a:noFill/>
            <a:miter lim="800000"/>
            <a:headEnd/>
            <a:tailEnd/>
          </a:ln>
        </p:spPr>
      </p:pic>
    </p:spTree>
    <p:extLst>
      <p:ext uri="{BB962C8B-B14F-4D97-AF65-F5344CB8AC3E}">
        <p14:creationId xmlns="" xmlns:p14="http://schemas.microsoft.com/office/powerpoint/2010/main" val="3789644447"/>
      </p:ext>
    </p:extLst>
  </p:cSld>
  <p:clrMapOvr>
    <a:masterClrMapping/>
  </p:clrMapOvr>
  <p:transition>
    <p:dissolv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0"/>
          </p:nvPr>
        </p:nvSpPr>
        <p:spPr/>
        <p:txBody>
          <a:bodyPr/>
          <a:lstStyle/>
          <a:p>
            <a:pPr>
              <a:defRPr/>
            </a:pPr>
            <a:fld id="{D0A3B2CF-79A4-4F95-8E14-34636ADF833E}" type="slidenum">
              <a:rPr lang="ru-RU" smtClean="0"/>
              <a:pPr>
                <a:defRPr/>
              </a:pPr>
              <a:t>22</a:t>
            </a:fld>
            <a:endParaRPr lang="ru-RU" dirty="0"/>
          </a:p>
        </p:txBody>
      </p:sp>
      <p:sp>
        <p:nvSpPr>
          <p:cNvPr id="3" name="TextBox 2"/>
          <p:cNvSpPr txBox="1"/>
          <p:nvPr/>
        </p:nvSpPr>
        <p:spPr>
          <a:xfrm>
            <a:off x="127321" y="105494"/>
            <a:ext cx="8394403" cy="830997"/>
          </a:xfrm>
          <a:prstGeom prst="rect">
            <a:avLst/>
          </a:prstGeom>
          <a:noFill/>
        </p:spPr>
        <p:txBody>
          <a:bodyPr wrap="square" rtlCol="0">
            <a:spAutoFit/>
          </a:bodyPr>
          <a:lstStyle/>
          <a:p>
            <a:pPr lvl="0" algn="ctr"/>
            <a:r>
              <a:rPr lang="ru-RU" sz="1600" b="1" dirty="0">
                <a:latin typeface="Times New Roman" pitchFamily="18" charset="0"/>
                <a:cs typeface="Times New Roman" pitchFamily="18" charset="0"/>
              </a:rPr>
              <a:t>Муниципальная программа </a:t>
            </a:r>
            <a:r>
              <a:rPr lang="ru-RU" sz="1600" b="1" dirty="0" smtClean="0">
                <a:latin typeface="Times New Roman" pitchFamily="18" charset="0"/>
                <a:cs typeface="Times New Roman" pitchFamily="18" charset="0"/>
              </a:rPr>
              <a:t>«Развитие местного самоуправления в </a:t>
            </a:r>
            <a:r>
              <a:rPr lang="ru-RU" sz="1600" b="1" dirty="0" err="1" smtClean="0">
                <a:latin typeface="Times New Roman" pitchFamily="18" charset="0"/>
                <a:cs typeface="Times New Roman" pitchFamily="18" charset="0"/>
              </a:rPr>
              <a:t>Колобовском</a:t>
            </a:r>
            <a:r>
              <a:rPr lang="ru-RU" sz="1600" b="1" dirty="0" smtClean="0">
                <a:latin typeface="Times New Roman" pitchFamily="18" charset="0"/>
                <a:cs typeface="Times New Roman" pitchFamily="18" charset="0"/>
              </a:rPr>
              <a:t> городском поселении»</a:t>
            </a:r>
            <a:endParaRPr lang="ru-RU" sz="1600" b="1" dirty="0">
              <a:latin typeface="Times New Roman" pitchFamily="18" charset="0"/>
              <a:cs typeface="Times New Roman" pitchFamily="18" charset="0"/>
            </a:endParaRPr>
          </a:p>
          <a:p>
            <a:endParaRPr lang="ru-RU" sz="1600" dirty="0"/>
          </a:p>
        </p:txBody>
      </p:sp>
      <p:sp>
        <p:nvSpPr>
          <p:cNvPr id="4" name="TextBox 3"/>
          <p:cNvSpPr txBox="1"/>
          <p:nvPr/>
        </p:nvSpPr>
        <p:spPr>
          <a:xfrm>
            <a:off x="208343" y="844423"/>
            <a:ext cx="5648447" cy="769441"/>
          </a:xfrm>
          <a:prstGeom prst="rect">
            <a:avLst/>
          </a:prstGeom>
          <a:noFill/>
        </p:spPr>
        <p:txBody>
          <a:bodyPr wrap="square" rtlCol="0">
            <a:spAutoFit/>
          </a:bodyPr>
          <a:lstStyle/>
          <a:p>
            <a:pPr lvl="0"/>
            <a:r>
              <a:rPr lang="ru-RU" sz="1400" b="1" dirty="0">
                <a:latin typeface="Times New Roman" pitchFamily="18" charset="0"/>
                <a:cs typeface="Times New Roman" pitchFamily="18" charset="0"/>
              </a:rPr>
              <a:t>Цель программы: </a:t>
            </a:r>
            <a:r>
              <a:rPr lang="ru-RU" sz="1400" dirty="0" smtClean="0">
                <a:latin typeface="Times New Roman" pitchFamily="18" charset="0"/>
                <a:cs typeface="Times New Roman" pitchFamily="18" charset="0"/>
              </a:rPr>
              <a:t>Содействие развитию местного самоуправления и обеспечение деятельности органов местного самоуправления</a:t>
            </a:r>
            <a:endParaRPr lang="ru-RU" sz="1400" b="1" dirty="0">
              <a:latin typeface="Times New Roman" pitchFamily="18" charset="0"/>
              <a:cs typeface="Times New Roman" pitchFamily="18" charset="0"/>
            </a:endParaRPr>
          </a:p>
          <a:p>
            <a:endParaRPr lang="ru-RU" sz="1600" dirty="0"/>
          </a:p>
        </p:txBody>
      </p:sp>
      <p:sp>
        <p:nvSpPr>
          <p:cNvPr id="5" name="TextBox 4"/>
          <p:cNvSpPr txBox="1"/>
          <p:nvPr/>
        </p:nvSpPr>
        <p:spPr>
          <a:xfrm>
            <a:off x="6371304" y="975820"/>
            <a:ext cx="2585884" cy="338554"/>
          </a:xfrm>
          <a:prstGeom prst="rect">
            <a:avLst/>
          </a:prstGeom>
          <a:solidFill>
            <a:schemeClr val="accent4">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ru-RU" sz="1400" b="1" dirty="0" smtClean="0">
                <a:solidFill>
                  <a:schemeClr val="tx1"/>
                </a:solidFill>
                <a:latin typeface="Times New Roman" panose="02020603050405020304" pitchFamily="18" charset="0"/>
                <a:cs typeface="Times New Roman" panose="02020603050405020304" pitchFamily="18" charset="0"/>
              </a:rPr>
              <a:t>На </a:t>
            </a:r>
            <a:r>
              <a:rPr lang="ru-RU" sz="1400" b="1" dirty="0" smtClean="0">
                <a:solidFill>
                  <a:schemeClr val="tx1"/>
                </a:solidFill>
                <a:latin typeface="Times New Roman" panose="02020603050405020304" pitchFamily="18" charset="0"/>
                <a:cs typeface="Times New Roman" panose="02020603050405020304" pitchFamily="18" charset="0"/>
              </a:rPr>
              <a:t>2023год –6191,0тыс.р</a:t>
            </a:r>
            <a:r>
              <a:rPr lang="ru-RU" sz="1600" b="1" dirty="0" smtClean="0">
                <a:solidFill>
                  <a:schemeClr val="tx1"/>
                </a:solidFill>
                <a:latin typeface="Times New Roman" panose="02020603050405020304" pitchFamily="18" charset="0"/>
                <a:cs typeface="Times New Roman" panose="02020603050405020304" pitchFamily="18" charset="0"/>
              </a:rPr>
              <a:t>уб</a:t>
            </a:r>
            <a:r>
              <a:rPr lang="ru-RU" sz="1600" b="1" dirty="0" smtClean="0">
                <a:solidFill>
                  <a:schemeClr val="tx1"/>
                </a:solidFill>
                <a:latin typeface="Times New Roman" panose="02020603050405020304" pitchFamily="18" charset="0"/>
                <a:cs typeface="Times New Roman" panose="02020603050405020304" pitchFamily="18" charset="0"/>
              </a:rPr>
              <a:t>.</a:t>
            </a:r>
            <a:endParaRPr lang="ru-RU" sz="1600" b="1" dirty="0">
              <a:solidFill>
                <a:schemeClr val="tx1"/>
              </a:solidFill>
              <a:latin typeface="Times New Roman" panose="02020603050405020304" pitchFamily="18" charset="0"/>
              <a:cs typeface="Times New Roman" panose="02020603050405020304" pitchFamily="18" charset="0"/>
            </a:endParaRPr>
          </a:p>
        </p:txBody>
      </p:sp>
      <p:graphicFrame>
        <p:nvGraphicFramePr>
          <p:cNvPr id="13" name="Таблица 12"/>
          <p:cNvGraphicFramePr>
            <a:graphicFrameLocks noGrp="1"/>
          </p:cNvGraphicFramePr>
          <p:nvPr/>
        </p:nvGraphicFramePr>
        <p:xfrm>
          <a:off x="3127816" y="1641987"/>
          <a:ext cx="5750714" cy="4444181"/>
        </p:xfrm>
        <a:graphic>
          <a:graphicData uri="http://schemas.openxmlformats.org/drawingml/2006/table">
            <a:tbl>
              <a:tblPr/>
              <a:tblGrid>
                <a:gridCol w="323946"/>
                <a:gridCol w="1210015"/>
                <a:gridCol w="393323"/>
                <a:gridCol w="352642"/>
                <a:gridCol w="334297"/>
                <a:gridCol w="403122"/>
                <a:gridCol w="275304"/>
                <a:gridCol w="285135"/>
                <a:gridCol w="245806"/>
                <a:gridCol w="275304"/>
                <a:gridCol w="285135"/>
                <a:gridCol w="294968"/>
                <a:gridCol w="255639"/>
                <a:gridCol w="235974"/>
                <a:gridCol w="290052"/>
                <a:gridCol w="290052"/>
              </a:tblGrid>
              <a:tr h="287406">
                <a:tc>
                  <a:txBody>
                    <a:bodyPr/>
                    <a:lstStyle/>
                    <a:p>
                      <a:pPr algn="ctr">
                        <a:spcAft>
                          <a:spcPts val="0"/>
                        </a:spcAft>
                      </a:pPr>
                      <a:r>
                        <a:rPr lang="ru-RU" sz="600" dirty="0">
                          <a:latin typeface="Times New Roman"/>
                          <a:ea typeface="Calibri"/>
                          <a:cs typeface="Times New Roman"/>
                        </a:rPr>
                        <a:t>№ </a:t>
                      </a:r>
                      <a:r>
                        <a:rPr lang="ru-RU" sz="600" dirty="0" err="1">
                          <a:latin typeface="Times New Roman"/>
                          <a:ea typeface="Calibri"/>
                          <a:cs typeface="Times New Roman"/>
                        </a:rPr>
                        <a:t>п</a:t>
                      </a:r>
                      <a:r>
                        <a:rPr lang="ru-RU" sz="600" dirty="0">
                          <a:latin typeface="Times New Roman"/>
                          <a:ea typeface="Calibri"/>
                          <a:cs typeface="Times New Roman"/>
                        </a:rPr>
                        <a:t>/</a:t>
                      </a:r>
                      <a:r>
                        <a:rPr lang="ru-RU" sz="600" dirty="0" err="1">
                          <a:latin typeface="Times New Roman"/>
                          <a:ea typeface="Calibri"/>
                          <a:cs typeface="Times New Roman"/>
                        </a:rPr>
                        <a:t>п</a:t>
                      </a:r>
                      <a:endParaRPr lang="ru-RU" sz="600" dirty="0">
                        <a:latin typeface="Times New Roman"/>
                        <a:ea typeface="Calibri"/>
                        <a:cs typeface="Times New Roman"/>
                      </a:endParaRP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Наименование целевого индикатора (показателя)</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Ед.</a:t>
                      </a:r>
                    </a:p>
                    <a:p>
                      <a:pPr algn="ctr">
                        <a:spcAft>
                          <a:spcPts val="0"/>
                        </a:spcAft>
                      </a:pPr>
                      <a:r>
                        <a:rPr lang="ru-RU" sz="600">
                          <a:latin typeface="Times New Roman"/>
                          <a:ea typeface="Calibri"/>
                          <a:cs typeface="Times New Roman"/>
                        </a:rPr>
                        <a:t>изм.</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2013</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2014</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dirty="0">
                          <a:latin typeface="Times New Roman"/>
                          <a:ea typeface="Calibri"/>
                          <a:cs typeface="Times New Roman"/>
                        </a:rPr>
                        <a:t>2015</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2016</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2017</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2018</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2019</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600">
                          <a:latin typeface="Times New Roman"/>
                          <a:ea typeface="Calibri"/>
                          <a:cs typeface="Times New Roman"/>
                        </a:rPr>
                        <a:t>2020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600" dirty="0">
                          <a:latin typeface="Times New Roman"/>
                          <a:ea typeface="Calibri"/>
                          <a:cs typeface="Times New Roman"/>
                        </a:rPr>
                        <a:t>2021</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600" dirty="0" smtClean="0">
                          <a:latin typeface="Times New Roman"/>
                          <a:ea typeface="Calibri"/>
                          <a:cs typeface="Times New Roman"/>
                        </a:rPr>
                        <a:t>2022</a:t>
                      </a:r>
                      <a:endParaRPr lang="ru-RU" sz="600" dirty="0">
                        <a:latin typeface="Times New Roman"/>
                        <a:ea typeface="Calibri"/>
                        <a:cs typeface="Times New Roman"/>
                      </a:endParaRPr>
                    </a:p>
                  </a:txBody>
                  <a:tcPr marL="31750" marR="3175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600" dirty="0" smtClean="0">
                          <a:latin typeface="Times New Roman"/>
                          <a:ea typeface="Calibri"/>
                          <a:cs typeface="Times New Roman"/>
                        </a:rPr>
                        <a:t>2023</a:t>
                      </a:r>
                      <a:endParaRPr lang="ru-RU" sz="600" dirty="0">
                        <a:latin typeface="Times New Roman"/>
                        <a:ea typeface="Calibri"/>
                        <a:cs typeface="Times New Roman"/>
                      </a:endParaRPr>
                    </a:p>
                  </a:txBody>
                  <a:tcPr marL="31750" marR="317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600" dirty="0" smtClean="0">
                          <a:latin typeface="Times New Roman"/>
                          <a:ea typeface="Calibri"/>
                          <a:cs typeface="Times New Roman"/>
                        </a:rPr>
                        <a:t>2024</a:t>
                      </a:r>
                      <a:endParaRPr lang="ru-RU" sz="600" dirty="0">
                        <a:latin typeface="Times New Roman"/>
                        <a:ea typeface="Calibri"/>
                        <a:cs typeface="Times New Roman"/>
                      </a:endParaRPr>
                    </a:p>
                  </a:txBody>
                  <a:tcPr marL="31750" marR="317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600" dirty="0" smtClean="0">
                          <a:latin typeface="Times New Roman"/>
                          <a:ea typeface="Calibri"/>
                          <a:cs typeface="Times New Roman"/>
                        </a:rPr>
                        <a:t>2025</a:t>
                      </a:r>
                      <a:endParaRPr lang="ru-RU" sz="600" dirty="0">
                        <a:latin typeface="Times New Roman"/>
                        <a:ea typeface="Calibri"/>
                        <a:cs typeface="Times New Roman"/>
                      </a:endParaRPr>
                    </a:p>
                  </a:txBody>
                  <a:tcPr marL="31750" marR="31750"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3198">
                <a:tc>
                  <a:txBody>
                    <a:bodyPr/>
                    <a:lstStyle/>
                    <a:p>
                      <a:pPr algn="ctr">
                        <a:spcAft>
                          <a:spcPts val="0"/>
                        </a:spcAft>
                      </a:pPr>
                      <a:r>
                        <a:rPr lang="ru-RU" sz="600">
                          <a:latin typeface="Times New Roman"/>
                          <a:ea typeface="Calibri"/>
                          <a:cs typeface="Times New Roman"/>
                        </a:rPr>
                        <a:t>1</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2</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3</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4</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5</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6</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7</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8</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9</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600">
                          <a:latin typeface="Times New Roman"/>
                          <a:ea typeface="Calibri"/>
                          <a:cs typeface="Times New Roman"/>
                        </a:rPr>
                        <a:t>11</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4295">
                        <a:spcAft>
                          <a:spcPts val="0"/>
                        </a:spcAft>
                      </a:pPr>
                      <a:r>
                        <a:rPr lang="ru-RU" sz="600">
                          <a:latin typeface="Times New Roman"/>
                          <a:ea typeface="Calibri"/>
                          <a:cs typeface="Times New Roman"/>
                        </a:rPr>
                        <a:t>12</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4295">
                        <a:spcAft>
                          <a:spcPts val="0"/>
                        </a:spcAft>
                      </a:pPr>
                      <a:r>
                        <a:rPr lang="ru-RU" sz="600" dirty="0" smtClean="0">
                          <a:latin typeface="Times New Roman"/>
                          <a:ea typeface="Calibri"/>
                          <a:cs typeface="Times New Roman"/>
                        </a:rPr>
                        <a:t>13</a:t>
                      </a:r>
                      <a:endParaRPr lang="ru-RU" sz="600" dirty="0">
                        <a:latin typeface="Times New Roman"/>
                        <a:ea typeface="Calibri"/>
                        <a:cs typeface="Times New Roman"/>
                      </a:endParaRPr>
                    </a:p>
                  </a:txBody>
                  <a:tcPr marL="31750" marR="3175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4295">
                        <a:spcAft>
                          <a:spcPts val="0"/>
                        </a:spcAft>
                      </a:pPr>
                      <a:r>
                        <a:rPr lang="ru-RU" sz="600" dirty="0" smtClean="0">
                          <a:latin typeface="Times New Roman"/>
                          <a:ea typeface="Calibri"/>
                          <a:cs typeface="Times New Roman"/>
                        </a:rPr>
                        <a:t>14</a:t>
                      </a:r>
                      <a:endParaRPr lang="ru-RU" sz="600" dirty="0">
                        <a:latin typeface="Times New Roman"/>
                        <a:ea typeface="Calibri"/>
                        <a:cs typeface="Times New Roman"/>
                      </a:endParaRPr>
                    </a:p>
                  </a:txBody>
                  <a:tcPr marL="31750" marR="317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4295">
                        <a:spcAft>
                          <a:spcPts val="0"/>
                        </a:spcAft>
                      </a:pPr>
                      <a:r>
                        <a:rPr lang="ru-RU" sz="600" dirty="0" smtClean="0">
                          <a:latin typeface="Times New Roman"/>
                          <a:ea typeface="Calibri"/>
                          <a:cs typeface="Times New Roman"/>
                        </a:rPr>
                        <a:t>15</a:t>
                      </a:r>
                      <a:endParaRPr lang="ru-RU" sz="600" dirty="0">
                        <a:latin typeface="Times New Roman"/>
                        <a:ea typeface="Calibri"/>
                        <a:cs typeface="Times New Roman"/>
                      </a:endParaRPr>
                    </a:p>
                  </a:txBody>
                  <a:tcPr marL="31750" marR="317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4295">
                        <a:spcAft>
                          <a:spcPts val="0"/>
                        </a:spcAft>
                      </a:pPr>
                      <a:r>
                        <a:rPr lang="ru-RU" sz="600" dirty="0" smtClean="0">
                          <a:latin typeface="Times New Roman"/>
                          <a:ea typeface="Calibri"/>
                          <a:cs typeface="Times New Roman"/>
                        </a:rPr>
                        <a:t>16</a:t>
                      </a:r>
                      <a:endParaRPr lang="ru-RU" sz="600" dirty="0">
                        <a:latin typeface="Times New Roman"/>
                        <a:ea typeface="Calibri"/>
                        <a:cs typeface="Times New Roman"/>
                      </a:endParaRPr>
                    </a:p>
                  </a:txBody>
                  <a:tcPr marL="31750" marR="31750"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72191">
                <a:tc>
                  <a:txBody>
                    <a:bodyPr/>
                    <a:lstStyle/>
                    <a:p>
                      <a:pPr algn="ctr">
                        <a:spcAft>
                          <a:spcPts val="0"/>
                        </a:spcAft>
                      </a:pPr>
                      <a:r>
                        <a:rPr lang="ru-RU" sz="600">
                          <a:latin typeface="Times New Roman"/>
                          <a:ea typeface="Calibri"/>
                          <a:cs typeface="Times New Roman"/>
                        </a:rPr>
                        <a:t>1</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ru-RU" sz="600">
                          <a:latin typeface="Times New Roman"/>
                          <a:ea typeface="Calibri"/>
                          <a:cs typeface="Times New Roman"/>
                        </a:rPr>
                        <a:t>Удельный вес назначения пенсии за выслугу лет лицам, замещавшим должности муниципальной службы, обратившимся за ее назначением, и отвечающим требованиям муниципальных правовых актов о назначении пенсии</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spcAft>
                          <a:spcPts val="0"/>
                        </a:spcAft>
                      </a:pPr>
                      <a:r>
                        <a:rPr lang="ru-RU" sz="600" dirty="0" smtClean="0">
                          <a:latin typeface="Times New Roman"/>
                          <a:ea typeface="Calibri"/>
                          <a:cs typeface="Times New Roman"/>
                        </a:rPr>
                        <a:t>100</a:t>
                      </a:r>
                      <a:endParaRPr lang="ru-RU" sz="600" dirty="0">
                        <a:latin typeface="Times New Roman"/>
                        <a:ea typeface="Calibri"/>
                        <a:cs typeface="Times New Roman"/>
                      </a:endParaRPr>
                    </a:p>
                  </a:txBody>
                  <a:tcPr marL="31750" marR="3175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spcAft>
                          <a:spcPts val="0"/>
                        </a:spcAft>
                      </a:pPr>
                      <a:r>
                        <a:rPr lang="ru-RU" sz="600" dirty="0" smtClean="0">
                          <a:latin typeface="Times New Roman"/>
                          <a:ea typeface="Calibri"/>
                          <a:cs typeface="Times New Roman"/>
                        </a:rPr>
                        <a:t>100</a:t>
                      </a:r>
                      <a:endParaRPr lang="ru-RU" sz="600" dirty="0">
                        <a:latin typeface="Times New Roman"/>
                        <a:ea typeface="Calibri"/>
                        <a:cs typeface="Times New Roman"/>
                      </a:endParaRPr>
                    </a:p>
                  </a:txBody>
                  <a:tcPr marL="31750" marR="317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spcAft>
                          <a:spcPts val="0"/>
                        </a:spcAft>
                      </a:pPr>
                      <a:r>
                        <a:rPr lang="ru-RU" sz="600" dirty="0" smtClean="0">
                          <a:latin typeface="Times New Roman"/>
                          <a:ea typeface="Calibri"/>
                          <a:cs typeface="Times New Roman"/>
                        </a:rPr>
                        <a:t>100</a:t>
                      </a:r>
                      <a:endParaRPr lang="ru-RU" sz="600" dirty="0">
                        <a:latin typeface="Times New Roman"/>
                        <a:ea typeface="Calibri"/>
                        <a:cs typeface="Times New Roman"/>
                      </a:endParaRPr>
                    </a:p>
                  </a:txBody>
                  <a:tcPr marL="31750" marR="317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spcAft>
                          <a:spcPts val="0"/>
                        </a:spcAft>
                      </a:pPr>
                      <a:r>
                        <a:rPr lang="ru-RU" sz="600" dirty="0" smtClean="0">
                          <a:latin typeface="Times New Roman"/>
                          <a:ea typeface="Calibri"/>
                          <a:cs typeface="Times New Roman"/>
                        </a:rPr>
                        <a:t>100</a:t>
                      </a:r>
                      <a:endParaRPr lang="ru-RU" sz="600" dirty="0">
                        <a:latin typeface="Times New Roman"/>
                        <a:ea typeface="Calibri"/>
                        <a:cs typeface="Times New Roman"/>
                      </a:endParaRPr>
                    </a:p>
                  </a:txBody>
                  <a:tcPr marL="31750" marR="31750"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39194">
                <a:tc>
                  <a:txBody>
                    <a:bodyPr/>
                    <a:lstStyle/>
                    <a:p>
                      <a:pPr algn="ctr">
                        <a:spcAft>
                          <a:spcPts val="0"/>
                        </a:spcAft>
                      </a:pPr>
                      <a:r>
                        <a:rPr lang="ru-RU" sz="600">
                          <a:latin typeface="Times New Roman"/>
                          <a:ea typeface="Calibri"/>
                          <a:cs typeface="Times New Roman"/>
                        </a:rPr>
                        <a:t>2</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ru-RU" sz="600">
                          <a:latin typeface="Times New Roman"/>
                          <a:ea typeface="Calibri"/>
                          <a:cs typeface="Times New Roman"/>
                        </a:rPr>
                        <a:t>Опубликование документов и материалов, обязательных к опубликованию законодательством и обеспечение информационной открытости в деятельности органов местного самоуправления</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dirty="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spcAft>
                          <a:spcPts val="0"/>
                        </a:spcAft>
                      </a:pPr>
                      <a:r>
                        <a:rPr lang="ru-RU" sz="600" dirty="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spcAft>
                          <a:spcPts val="0"/>
                        </a:spcAft>
                      </a:pPr>
                      <a:r>
                        <a:rPr lang="ru-RU" sz="600" dirty="0" smtClean="0">
                          <a:latin typeface="Times New Roman"/>
                          <a:ea typeface="Calibri"/>
                          <a:cs typeface="Times New Roman"/>
                        </a:rPr>
                        <a:t>100</a:t>
                      </a:r>
                      <a:endParaRPr lang="ru-RU" sz="600" dirty="0">
                        <a:latin typeface="Times New Roman"/>
                        <a:ea typeface="Calibri"/>
                        <a:cs typeface="Times New Roman"/>
                      </a:endParaRPr>
                    </a:p>
                  </a:txBody>
                  <a:tcPr marL="31750" marR="3175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spcAft>
                          <a:spcPts val="0"/>
                        </a:spcAft>
                      </a:pPr>
                      <a:r>
                        <a:rPr lang="ru-RU" sz="600" dirty="0" smtClean="0">
                          <a:latin typeface="Times New Roman"/>
                          <a:ea typeface="Calibri"/>
                          <a:cs typeface="Times New Roman"/>
                        </a:rPr>
                        <a:t>100</a:t>
                      </a:r>
                      <a:endParaRPr lang="ru-RU" sz="600" dirty="0">
                        <a:latin typeface="Times New Roman"/>
                        <a:ea typeface="Calibri"/>
                        <a:cs typeface="Times New Roman"/>
                      </a:endParaRPr>
                    </a:p>
                  </a:txBody>
                  <a:tcPr marL="31750" marR="317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spcAft>
                          <a:spcPts val="0"/>
                        </a:spcAft>
                      </a:pPr>
                      <a:r>
                        <a:rPr lang="ru-RU" sz="600" dirty="0" smtClean="0">
                          <a:latin typeface="Times New Roman"/>
                          <a:ea typeface="Calibri"/>
                          <a:cs typeface="Times New Roman"/>
                        </a:rPr>
                        <a:t>100</a:t>
                      </a:r>
                      <a:endParaRPr lang="ru-RU" sz="600" dirty="0">
                        <a:latin typeface="Times New Roman"/>
                        <a:ea typeface="Calibri"/>
                        <a:cs typeface="Times New Roman"/>
                      </a:endParaRPr>
                    </a:p>
                  </a:txBody>
                  <a:tcPr marL="31750" marR="317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spcAft>
                          <a:spcPts val="0"/>
                        </a:spcAft>
                      </a:pPr>
                      <a:r>
                        <a:rPr lang="ru-RU" sz="600" dirty="0" smtClean="0">
                          <a:latin typeface="Times New Roman"/>
                          <a:ea typeface="Calibri"/>
                          <a:cs typeface="Times New Roman"/>
                        </a:rPr>
                        <a:t>100</a:t>
                      </a:r>
                      <a:endParaRPr lang="ru-RU" sz="600" dirty="0">
                        <a:latin typeface="Times New Roman"/>
                        <a:ea typeface="Calibri"/>
                        <a:cs typeface="Times New Roman"/>
                      </a:endParaRPr>
                    </a:p>
                  </a:txBody>
                  <a:tcPr marL="31750" marR="31750"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39194">
                <a:tc>
                  <a:txBody>
                    <a:bodyPr/>
                    <a:lstStyle/>
                    <a:p>
                      <a:pPr algn="ctr">
                        <a:spcAft>
                          <a:spcPts val="0"/>
                        </a:spcAft>
                      </a:pPr>
                      <a:r>
                        <a:rPr lang="ru-RU" sz="600">
                          <a:latin typeface="Times New Roman"/>
                          <a:ea typeface="Calibri"/>
                          <a:cs typeface="Times New Roman"/>
                        </a:rPr>
                        <a:t>4</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ru-RU" sz="600">
                          <a:latin typeface="Times New Roman"/>
                          <a:ea typeface="Calibri"/>
                          <a:cs typeface="Times New Roman"/>
                        </a:rPr>
                        <a:t>Проведение  запланированных мероприятий, посвященных государственным и профессиональным праздникам и знаменательным датам, а также других мероприятий</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spcAft>
                          <a:spcPts val="0"/>
                        </a:spcAft>
                      </a:pPr>
                      <a:r>
                        <a:rPr lang="ru-RU" sz="600" dirty="0" smtClean="0">
                          <a:latin typeface="Times New Roman"/>
                          <a:ea typeface="Calibri"/>
                          <a:cs typeface="Times New Roman"/>
                        </a:rPr>
                        <a:t>100</a:t>
                      </a:r>
                      <a:endParaRPr lang="ru-RU" sz="600" dirty="0">
                        <a:latin typeface="Times New Roman"/>
                        <a:ea typeface="Calibri"/>
                        <a:cs typeface="Times New Roman"/>
                      </a:endParaRPr>
                    </a:p>
                  </a:txBody>
                  <a:tcPr marL="31750" marR="3175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spcAft>
                          <a:spcPts val="0"/>
                        </a:spcAft>
                      </a:pPr>
                      <a:r>
                        <a:rPr lang="ru-RU" sz="600" dirty="0" smtClean="0">
                          <a:latin typeface="Times New Roman"/>
                          <a:ea typeface="Calibri"/>
                          <a:cs typeface="Times New Roman"/>
                        </a:rPr>
                        <a:t>100</a:t>
                      </a:r>
                      <a:endParaRPr lang="ru-RU" sz="600" dirty="0">
                        <a:latin typeface="Times New Roman"/>
                        <a:ea typeface="Calibri"/>
                        <a:cs typeface="Times New Roman"/>
                      </a:endParaRPr>
                    </a:p>
                  </a:txBody>
                  <a:tcPr marL="31750" marR="317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spcAft>
                          <a:spcPts val="0"/>
                        </a:spcAft>
                      </a:pPr>
                      <a:r>
                        <a:rPr lang="ru-RU" sz="600" dirty="0" smtClean="0">
                          <a:latin typeface="Times New Roman"/>
                          <a:ea typeface="Calibri"/>
                          <a:cs typeface="Times New Roman"/>
                        </a:rPr>
                        <a:t>100</a:t>
                      </a:r>
                      <a:endParaRPr lang="ru-RU" sz="600" dirty="0">
                        <a:latin typeface="Times New Roman"/>
                        <a:ea typeface="Calibri"/>
                        <a:cs typeface="Times New Roman"/>
                      </a:endParaRPr>
                    </a:p>
                  </a:txBody>
                  <a:tcPr marL="31750" marR="317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spcAft>
                          <a:spcPts val="0"/>
                        </a:spcAft>
                      </a:pPr>
                      <a:r>
                        <a:rPr lang="ru-RU" sz="600" dirty="0" smtClean="0">
                          <a:latin typeface="Times New Roman"/>
                          <a:ea typeface="Calibri"/>
                          <a:cs typeface="Times New Roman"/>
                        </a:rPr>
                        <a:t>100</a:t>
                      </a:r>
                      <a:endParaRPr lang="ru-RU" sz="600" dirty="0">
                        <a:latin typeface="Times New Roman"/>
                        <a:ea typeface="Calibri"/>
                        <a:cs typeface="Times New Roman"/>
                      </a:endParaRPr>
                    </a:p>
                  </a:txBody>
                  <a:tcPr marL="31750" marR="31750"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2998">
                <a:tc>
                  <a:txBody>
                    <a:bodyPr/>
                    <a:lstStyle/>
                    <a:p>
                      <a:pPr algn="ctr">
                        <a:spcAft>
                          <a:spcPts val="0"/>
                        </a:spcAft>
                      </a:pPr>
                      <a:r>
                        <a:rPr lang="ru-RU" sz="600">
                          <a:latin typeface="Times New Roman"/>
                          <a:ea typeface="Calibri"/>
                          <a:cs typeface="Times New Roman"/>
                        </a:rPr>
                        <a:t>6</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ru-RU" sz="600">
                          <a:latin typeface="Times New Roman"/>
                          <a:ea typeface="Calibri"/>
                          <a:cs typeface="Times New Roman"/>
                        </a:rPr>
                        <a:t>Обеспечение планов деятельности органов местного самоуправления</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60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600" dirty="0">
                          <a:latin typeface="Times New Roman"/>
                          <a:ea typeface="Calibri"/>
                          <a:cs typeface="Times New Roman"/>
                        </a:rPr>
                        <a:t>100</a:t>
                      </a:r>
                    </a:p>
                  </a:txBody>
                  <a:tcPr marL="31750" marR="317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600" dirty="0" smtClean="0">
                          <a:latin typeface="Times New Roman"/>
                          <a:ea typeface="Calibri"/>
                          <a:cs typeface="Times New Roman"/>
                        </a:rPr>
                        <a:t>100</a:t>
                      </a:r>
                      <a:endParaRPr lang="ru-RU" sz="600" dirty="0">
                        <a:latin typeface="Times New Roman"/>
                        <a:ea typeface="Calibri"/>
                        <a:cs typeface="Times New Roman"/>
                      </a:endParaRPr>
                    </a:p>
                  </a:txBody>
                  <a:tcPr marL="31750" marR="31750"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600" dirty="0" smtClean="0">
                          <a:latin typeface="Times New Roman"/>
                          <a:ea typeface="Calibri"/>
                          <a:cs typeface="Times New Roman"/>
                        </a:rPr>
                        <a:t>100</a:t>
                      </a:r>
                      <a:endParaRPr lang="ru-RU" sz="600" dirty="0">
                        <a:latin typeface="Times New Roman"/>
                        <a:ea typeface="Calibri"/>
                        <a:cs typeface="Times New Roman"/>
                      </a:endParaRPr>
                    </a:p>
                  </a:txBody>
                  <a:tcPr marL="31750" marR="317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600" dirty="0" smtClean="0">
                          <a:latin typeface="Times New Roman"/>
                          <a:ea typeface="Calibri"/>
                          <a:cs typeface="Times New Roman"/>
                        </a:rPr>
                        <a:t>100</a:t>
                      </a:r>
                      <a:endParaRPr lang="ru-RU" sz="600" dirty="0">
                        <a:latin typeface="Times New Roman"/>
                        <a:ea typeface="Calibri"/>
                        <a:cs typeface="Times New Roman"/>
                      </a:endParaRPr>
                    </a:p>
                  </a:txBody>
                  <a:tcPr marL="31750" marR="317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ru-RU" sz="600" dirty="0" smtClean="0">
                          <a:latin typeface="Times New Roman"/>
                          <a:ea typeface="Calibri"/>
                          <a:cs typeface="Times New Roman"/>
                        </a:rPr>
                        <a:t>100</a:t>
                      </a:r>
                      <a:endParaRPr lang="ru-RU" sz="600" dirty="0">
                        <a:latin typeface="Times New Roman"/>
                        <a:ea typeface="Calibri"/>
                        <a:cs typeface="Times New Roman"/>
                      </a:endParaRPr>
                    </a:p>
                  </a:txBody>
                  <a:tcPr marL="31750" marR="31750"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4" name="Picture 7"/>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223122" y="1428740"/>
            <a:ext cx="2691332" cy="190714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6" name="Picture 13" descr="закон"/>
          <p:cNvPicPr>
            <a:picLocks noChangeAspect="1" noChangeArrowheads="1"/>
          </p:cNvPicPr>
          <p:nvPr/>
        </p:nvPicPr>
        <p:blipFill>
          <a:blip r:embed="rId3"/>
          <a:srcRect/>
          <a:stretch>
            <a:fillRect/>
          </a:stretch>
        </p:blipFill>
        <p:spPr bwMode="auto">
          <a:xfrm>
            <a:off x="395288" y="3549445"/>
            <a:ext cx="2564222" cy="2959510"/>
          </a:xfrm>
          <a:prstGeom prst="rect">
            <a:avLst/>
          </a:prstGeom>
          <a:noFill/>
          <a:ln w="38100">
            <a:solidFill>
              <a:srgbClr val="996633"/>
            </a:solidFill>
            <a:miter lim="800000"/>
            <a:headEnd/>
            <a:tailEnd/>
          </a:ln>
        </p:spPr>
      </p:pic>
    </p:spTree>
    <p:extLst>
      <p:ext uri="{BB962C8B-B14F-4D97-AF65-F5344CB8AC3E}">
        <p14:creationId xmlns="" xmlns:p14="http://schemas.microsoft.com/office/powerpoint/2010/main" val="2153760093"/>
      </p:ext>
    </p:extLst>
  </p:cSld>
  <p:clrMapOvr>
    <a:masterClrMapping/>
  </p:clrMapOvr>
  <p:transition>
    <p:dissolv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7323" y="106288"/>
            <a:ext cx="8394402" cy="830997"/>
          </a:xfrm>
          <a:prstGeom prst="rect">
            <a:avLst/>
          </a:prstGeom>
          <a:noFill/>
        </p:spPr>
        <p:txBody>
          <a:bodyPr wrap="square" rtlCol="0">
            <a:spAutoFit/>
          </a:bodyPr>
          <a:lstStyle/>
          <a:p>
            <a:pPr lvl="0" algn="ctr"/>
            <a:r>
              <a:rPr lang="ru-RU" sz="1600" b="1" dirty="0" smtClean="0">
                <a:latin typeface="Times New Roman" pitchFamily="18" charset="0"/>
                <a:cs typeface="Times New Roman" pitchFamily="18" charset="0"/>
              </a:rPr>
              <a:t>Муниципальная программа «Развитие автомобильных дорог на территории </a:t>
            </a:r>
            <a:r>
              <a:rPr lang="ru-RU" sz="1600" b="1" dirty="0" err="1" smtClean="0">
                <a:latin typeface="Times New Roman" pitchFamily="18" charset="0"/>
                <a:cs typeface="Times New Roman" pitchFamily="18" charset="0"/>
              </a:rPr>
              <a:t>Колобовского</a:t>
            </a:r>
            <a:r>
              <a:rPr lang="ru-RU" sz="1600" b="1" dirty="0" smtClean="0">
                <a:latin typeface="Times New Roman" pitchFamily="18" charset="0"/>
                <a:cs typeface="Times New Roman" pitchFamily="18" charset="0"/>
              </a:rPr>
              <a:t> городского поселения</a:t>
            </a:r>
            <a:endParaRPr lang="ru-RU" sz="1600" b="1" dirty="0">
              <a:latin typeface="Times New Roman" pitchFamily="18" charset="0"/>
              <a:cs typeface="Times New Roman" pitchFamily="18" charset="0"/>
            </a:endParaRPr>
          </a:p>
          <a:p>
            <a:pPr algn="ctr"/>
            <a:endParaRPr lang="ru-RU" sz="1600" b="1" dirty="0">
              <a:latin typeface="Times New Roman" pitchFamily="18" charset="0"/>
              <a:cs typeface="Times New Roman" pitchFamily="18" charset="0"/>
            </a:endParaRPr>
          </a:p>
        </p:txBody>
      </p:sp>
      <p:sp>
        <p:nvSpPr>
          <p:cNvPr id="4" name="TextBox 3"/>
          <p:cNvSpPr txBox="1"/>
          <p:nvPr/>
        </p:nvSpPr>
        <p:spPr>
          <a:xfrm>
            <a:off x="219919" y="931750"/>
            <a:ext cx="5764194" cy="738664"/>
          </a:xfrm>
          <a:prstGeom prst="rect">
            <a:avLst/>
          </a:prstGeom>
          <a:noFill/>
        </p:spPr>
        <p:txBody>
          <a:bodyPr wrap="square" rtlCol="0">
            <a:spAutoFit/>
          </a:bodyPr>
          <a:lstStyle/>
          <a:p>
            <a:pPr lvl="0"/>
            <a:r>
              <a:rPr lang="ru-RU" sz="1400" b="1" dirty="0">
                <a:latin typeface="Times New Roman" pitchFamily="18" charset="0"/>
                <a:cs typeface="Times New Roman" pitchFamily="18" charset="0"/>
              </a:rPr>
              <a:t>Цель программы</a:t>
            </a:r>
            <a:r>
              <a:rPr lang="ru-RU" sz="1400" dirty="0">
                <a:latin typeface="Times New Roman" pitchFamily="18" charset="0"/>
                <a:cs typeface="Times New Roman" pitchFamily="18" charset="0"/>
              </a:rPr>
              <a:t>: Повышение безопасности дорожного движения в </a:t>
            </a:r>
            <a:r>
              <a:rPr lang="ru-RU" sz="1400" dirty="0" err="1" smtClean="0">
                <a:latin typeface="Times New Roman" pitchFamily="18" charset="0"/>
                <a:cs typeface="Times New Roman" pitchFamily="18" charset="0"/>
              </a:rPr>
              <a:t>Колобовском</a:t>
            </a:r>
            <a:r>
              <a:rPr lang="ru-RU" sz="1400" dirty="0" smtClean="0">
                <a:latin typeface="Times New Roman" pitchFamily="18" charset="0"/>
                <a:cs typeface="Times New Roman" pitchFamily="18" charset="0"/>
              </a:rPr>
              <a:t> городском поселении, создание дорожной сети соответствующей потребностям  населения</a:t>
            </a:r>
            <a:endParaRPr lang="ru-RU" sz="1400" dirty="0">
              <a:latin typeface="Times New Roman" pitchFamily="18" charset="0"/>
              <a:cs typeface="Times New Roman" pitchFamily="18" charset="0"/>
            </a:endParaRPr>
          </a:p>
        </p:txBody>
      </p:sp>
      <p:sp>
        <p:nvSpPr>
          <p:cNvPr id="6" name="TextBox 5"/>
          <p:cNvSpPr txBox="1"/>
          <p:nvPr/>
        </p:nvSpPr>
        <p:spPr>
          <a:xfrm>
            <a:off x="5960963" y="844794"/>
            <a:ext cx="2789498" cy="307777"/>
          </a:xfrm>
          <a:prstGeom prst="rect">
            <a:avLst/>
          </a:prstGeom>
          <a:solidFill>
            <a:schemeClr val="accent4">
              <a:lumMod val="20000"/>
              <a:lumOff val="80000"/>
            </a:schemeClr>
          </a:solidFill>
        </p:spPr>
        <p:style>
          <a:lnRef idx="0">
            <a:schemeClr val="accent1"/>
          </a:lnRef>
          <a:fillRef idx="3">
            <a:schemeClr val="accent1"/>
          </a:fillRef>
          <a:effectRef idx="3">
            <a:schemeClr val="accent1"/>
          </a:effectRef>
          <a:fontRef idx="minor">
            <a:schemeClr val="lt1"/>
          </a:fontRef>
        </p:style>
        <p:txBody>
          <a:bodyPr wrap="square" rtlCol="0">
            <a:spAutoFit/>
          </a:bodyPr>
          <a:lstStyle/>
          <a:p>
            <a:r>
              <a:rPr lang="ru-RU" sz="1400" b="1" dirty="0" smtClean="0">
                <a:solidFill>
                  <a:schemeClr val="tx1"/>
                </a:solidFill>
                <a:latin typeface="Times New Roman" panose="02020603050405020304" pitchFamily="18" charset="0"/>
                <a:cs typeface="Times New Roman" panose="02020603050405020304" pitchFamily="18" charset="0"/>
              </a:rPr>
              <a:t>На </a:t>
            </a:r>
            <a:r>
              <a:rPr lang="ru-RU" sz="1400" b="1" dirty="0" smtClean="0">
                <a:solidFill>
                  <a:schemeClr val="tx1"/>
                </a:solidFill>
                <a:latin typeface="Times New Roman" panose="02020603050405020304" pitchFamily="18" charset="0"/>
                <a:cs typeface="Times New Roman" panose="02020603050405020304" pitchFamily="18" charset="0"/>
              </a:rPr>
              <a:t>2023год </a:t>
            </a:r>
            <a:r>
              <a:rPr lang="ru-RU" sz="1400" b="1" dirty="0" smtClean="0">
                <a:solidFill>
                  <a:schemeClr val="tx1"/>
                </a:solidFill>
                <a:latin typeface="Times New Roman" panose="02020603050405020304" pitchFamily="18" charset="0"/>
                <a:cs typeface="Times New Roman" panose="02020603050405020304" pitchFamily="18" charset="0"/>
              </a:rPr>
              <a:t>– </a:t>
            </a:r>
            <a:r>
              <a:rPr lang="ru-RU" sz="1400" b="1" dirty="0" smtClean="0">
                <a:solidFill>
                  <a:schemeClr val="tx1"/>
                </a:solidFill>
                <a:latin typeface="Times New Roman" panose="02020603050405020304" pitchFamily="18" charset="0"/>
                <a:cs typeface="Times New Roman" panose="02020603050405020304" pitchFamily="18" charset="0"/>
              </a:rPr>
              <a:t>6311,9тыс</a:t>
            </a:r>
            <a:r>
              <a:rPr lang="ru-RU" sz="1400" b="1" dirty="0" smtClean="0">
                <a:solidFill>
                  <a:schemeClr val="tx1"/>
                </a:solidFill>
                <a:latin typeface="Times New Roman" panose="02020603050405020304" pitchFamily="18" charset="0"/>
                <a:cs typeface="Times New Roman" panose="02020603050405020304" pitchFamily="18" charset="0"/>
              </a:rPr>
              <a:t>. рублей</a:t>
            </a:r>
            <a:endParaRPr lang="ru-RU" sz="1400" b="1" dirty="0">
              <a:solidFill>
                <a:schemeClr val="tx1"/>
              </a:solidFill>
              <a:latin typeface="Times New Roman" panose="02020603050405020304" pitchFamily="18" charset="0"/>
              <a:cs typeface="Times New Roman" panose="02020603050405020304" pitchFamily="18" charset="0"/>
            </a:endParaRPr>
          </a:p>
        </p:txBody>
      </p:sp>
      <p:pic>
        <p:nvPicPr>
          <p:cNvPr id="7170"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982728" y="3903407"/>
            <a:ext cx="2497891" cy="227125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0" y="1667501"/>
            <a:ext cx="2494564" cy="205665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2" name="Номер слайда 1"/>
          <p:cNvSpPr>
            <a:spLocks noGrp="1"/>
          </p:cNvSpPr>
          <p:nvPr>
            <p:ph type="sldNum" sz="quarter" idx="10"/>
          </p:nvPr>
        </p:nvSpPr>
        <p:spPr/>
        <p:txBody>
          <a:bodyPr/>
          <a:lstStyle/>
          <a:p>
            <a:pPr>
              <a:defRPr/>
            </a:pPr>
            <a:fld id="{D0A3B2CF-79A4-4F95-8E14-34636ADF833E}" type="slidenum">
              <a:rPr lang="ru-RU" smtClean="0">
                <a:solidFill>
                  <a:schemeClr val="bg1"/>
                </a:solidFill>
              </a:rPr>
              <a:pPr>
                <a:defRPr/>
              </a:pPr>
              <a:t>23</a:t>
            </a:fld>
            <a:endParaRPr lang="ru-RU" dirty="0">
              <a:solidFill>
                <a:schemeClr val="bg1"/>
              </a:solidFill>
            </a:endParaRPr>
          </a:p>
        </p:txBody>
      </p:sp>
      <p:graphicFrame>
        <p:nvGraphicFramePr>
          <p:cNvPr id="15" name="Таблица 14"/>
          <p:cNvGraphicFramePr>
            <a:graphicFrameLocks noGrp="1"/>
          </p:cNvGraphicFramePr>
          <p:nvPr/>
        </p:nvGraphicFramePr>
        <p:xfrm>
          <a:off x="3618270" y="2064775"/>
          <a:ext cx="5358582" cy="4247536"/>
        </p:xfrm>
        <a:graphic>
          <a:graphicData uri="http://schemas.openxmlformats.org/drawingml/2006/table">
            <a:tbl>
              <a:tblPr/>
              <a:tblGrid>
                <a:gridCol w="315729"/>
                <a:gridCol w="872237"/>
                <a:gridCol w="302971"/>
                <a:gridCol w="376319"/>
                <a:gridCol w="376853"/>
                <a:gridCol w="218475"/>
                <a:gridCol w="374933"/>
                <a:gridCol w="316452"/>
                <a:gridCol w="369194"/>
                <a:gridCol w="295355"/>
                <a:gridCol w="337549"/>
                <a:gridCol w="278282"/>
                <a:gridCol w="403123"/>
                <a:gridCol w="260555"/>
                <a:gridCol w="260555"/>
              </a:tblGrid>
              <a:tr h="647610">
                <a:tc>
                  <a:txBody>
                    <a:bodyPr/>
                    <a:lstStyle/>
                    <a:p>
                      <a:pPr algn="ctr">
                        <a:lnSpc>
                          <a:spcPct val="115000"/>
                        </a:lnSpc>
                        <a:spcAft>
                          <a:spcPts val="0"/>
                        </a:spcAft>
                      </a:pPr>
                      <a:r>
                        <a:rPr lang="ru-RU" sz="800" dirty="0">
                          <a:latin typeface="Times New Roman"/>
                          <a:ea typeface="Times New Roman"/>
                          <a:cs typeface="Times New Roman"/>
                        </a:rPr>
                        <a:t>№ </a:t>
                      </a:r>
                      <a:r>
                        <a:rPr lang="ru-RU" sz="800" dirty="0" err="1">
                          <a:latin typeface="Times New Roman"/>
                          <a:ea typeface="Times New Roman"/>
                          <a:cs typeface="Times New Roman"/>
                        </a:rPr>
                        <a:t>п</a:t>
                      </a:r>
                      <a:r>
                        <a:rPr lang="ru-RU" sz="800" dirty="0">
                          <a:latin typeface="Times New Roman"/>
                          <a:ea typeface="Times New Roman"/>
                          <a:cs typeface="Times New Roman"/>
                        </a:rPr>
                        <a:t>/</a:t>
                      </a:r>
                      <a:r>
                        <a:rPr lang="ru-RU" sz="800" dirty="0" err="1">
                          <a:latin typeface="Times New Roman"/>
                          <a:ea typeface="Times New Roman"/>
                          <a:cs typeface="Times New Roman"/>
                        </a:rPr>
                        <a:t>п</a:t>
                      </a:r>
                      <a:endParaRPr lang="ru-RU" sz="800" dirty="0">
                        <a:latin typeface="Times New Roman"/>
                        <a:ea typeface="Times New Roman"/>
                        <a:cs typeface="Times New Roman"/>
                      </a:endParaRP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Наименование целевого индикатора (показателя)</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Ед.</a:t>
                      </a:r>
                    </a:p>
                    <a:p>
                      <a:pPr algn="ctr">
                        <a:lnSpc>
                          <a:spcPct val="115000"/>
                        </a:lnSpc>
                        <a:spcAft>
                          <a:spcPts val="0"/>
                        </a:spcAft>
                      </a:pPr>
                      <a:r>
                        <a:rPr lang="ru-RU" sz="800">
                          <a:latin typeface="Times New Roman"/>
                          <a:ea typeface="Times New Roman"/>
                          <a:cs typeface="Times New Roman"/>
                        </a:rPr>
                        <a:t>изм.</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2014</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2015</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2016</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2017</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2018</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2019</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2020</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2021</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2022</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2023</a:t>
                      </a:r>
                    </a:p>
                  </a:txBody>
                  <a:tcPr marL="10116" marR="10116"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2024</a:t>
                      </a:r>
                      <a:endParaRPr lang="ru-RU" sz="800" dirty="0">
                        <a:latin typeface="Times New Roman"/>
                        <a:ea typeface="Times New Roman"/>
                        <a:cs typeface="Times New Roman"/>
                      </a:endParaRPr>
                    </a:p>
                  </a:txBody>
                  <a:tcPr marL="10116" marR="1011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2025</a:t>
                      </a:r>
                      <a:endParaRPr lang="ru-RU" sz="800" dirty="0">
                        <a:latin typeface="Times New Roman"/>
                        <a:ea typeface="Times New Roman"/>
                        <a:cs typeface="Times New Roman"/>
                      </a:endParaRPr>
                    </a:p>
                  </a:txBody>
                  <a:tcPr marL="10116" marR="10116"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7646">
                <a:tc>
                  <a:txBody>
                    <a:bodyPr/>
                    <a:lstStyle/>
                    <a:p>
                      <a:pPr algn="ctr">
                        <a:lnSpc>
                          <a:spcPct val="115000"/>
                        </a:lnSpc>
                        <a:spcAft>
                          <a:spcPts val="0"/>
                        </a:spcAft>
                      </a:pPr>
                      <a:r>
                        <a:rPr lang="ru-RU" sz="800">
                          <a:latin typeface="Times New Roman"/>
                          <a:ea typeface="Times New Roman"/>
                          <a:cs typeface="Times New Roman"/>
                        </a:rPr>
                        <a:t>1</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2</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3</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4</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5</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6</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7</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800">
                        <a:latin typeface="Times New Roman"/>
                        <a:ea typeface="Times New Roman"/>
                        <a:cs typeface="Times New Roman"/>
                      </a:endParaRP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800">
                        <a:latin typeface="Times New Roman"/>
                        <a:ea typeface="Times New Roman"/>
                        <a:cs typeface="Times New Roman"/>
                      </a:endParaRP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8</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800">
                        <a:latin typeface="Times New Roman"/>
                        <a:ea typeface="Times New Roman"/>
                        <a:cs typeface="Times New Roman"/>
                      </a:endParaRP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800">
                        <a:latin typeface="Times New Roman"/>
                        <a:ea typeface="Times New Roman"/>
                        <a:cs typeface="Times New Roman"/>
                      </a:endParaRP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ru-RU"/>
                    </a:p>
                  </a:txBody>
                  <a:tcPr marL="10116" marR="10116"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ru-RU"/>
                    </a:p>
                  </a:txBody>
                  <a:tcPr marL="10116" marR="1011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ru-RU"/>
                    </a:p>
                  </a:txBody>
                  <a:tcPr marL="10116" marR="10116"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82108">
                <a:tc>
                  <a:txBody>
                    <a:bodyPr/>
                    <a:lstStyle/>
                    <a:p>
                      <a:pPr algn="ctr">
                        <a:lnSpc>
                          <a:spcPct val="115000"/>
                        </a:lnSpc>
                        <a:spcAft>
                          <a:spcPts val="0"/>
                        </a:spcAft>
                      </a:pPr>
                      <a:r>
                        <a:rPr lang="ru-RU" sz="800">
                          <a:latin typeface="Times New Roman"/>
                          <a:ea typeface="Times New Roman"/>
                          <a:cs typeface="Times New Roman"/>
                        </a:rPr>
                        <a:t>1</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800" dirty="0">
                          <a:latin typeface="Times New Roman"/>
                          <a:ea typeface="Times New Roman"/>
                          <a:cs typeface="Times New Roman"/>
                        </a:rPr>
                        <a:t>Протяженность сети автомобильных </a:t>
                      </a:r>
                      <a:r>
                        <a:rPr lang="ru-RU" sz="800" dirty="0" smtClean="0">
                          <a:latin typeface="Times New Roman"/>
                          <a:ea typeface="Times New Roman"/>
                          <a:cs typeface="Times New Roman"/>
                        </a:rPr>
                        <a:t>дорог</a:t>
                      </a:r>
                      <a:endParaRPr lang="ru-RU" sz="800" dirty="0">
                        <a:latin typeface="Times New Roman"/>
                        <a:ea typeface="Times New Roman"/>
                        <a:cs typeface="Times New Roman"/>
                      </a:endParaRP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км</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51,426</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51,426</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51,426</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51,426</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51,426</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51,426</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51,426</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51,426</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51,426</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51,426</a:t>
                      </a:r>
                    </a:p>
                  </a:txBody>
                  <a:tcPr marL="10116" marR="10116"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51,9</a:t>
                      </a:r>
                      <a:endParaRPr lang="ru-RU" sz="800" dirty="0">
                        <a:latin typeface="Times New Roman"/>
                        <a:ea typeface="Times New Roman"/>
                        <a:cs typeface="Times New Roman"/>
                      </a:endParaRPr>
                    </a:p>
                  </a:txBody>
                  <a:tcPr marL="10116" marR="1011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51,9</a:t>
                      </a:r>
                      <a:endParaRPr lang="ru-RU" sz="800" dirty="0">
                        <a:latin typeface="Times New Roman"/>
                        <a:ea typeface="Times New Roman"/>
                        <a:cs typeface="Times New Roman"/>
                      </a:endParaRPr>
                    </a:p>
                  </a:txBody>
                  <a:tcPr marL="10116" marR="10116"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0172">
                <a:tc>
                  <a:txBody>
                    <a:bodyPr/>
                    <a:lstStyle/>
                    <a:p>
                      <a:pPr algn="ctr">
                        <a:lnSpc>
                          <a:spcPct val="115000"/>
                        </a:lnSpc>
                        <a:spcAft>
                          <a:spcPts val="0"/>
                        </a:spcAft>
                      </a:pPr>
                      <a:r>
                        <a:rPr lang="ru-RU" sz="800" dirty="0" smtClean="0">
                          <a:latin typeface="Times New Roman"/>
                          <a:ea typeface="Times New Roman"/>
                          <a:cs typeface="Times New Roman"/>
                        </a:rPr>
                        <a:t>2</a:t>
                      </a:r>
                      <a:endParaRPr lang="ru-RU" sz="800" dirty="0">
                        <a:latin typeface="Times New Roman"/>
                        <a:ea typeface="Times New Roman"/>
                        <a:cs typeface="Times New Roman"/>
                      </a:endParaRP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800">
                          <a:latin typeface="Times New Roman"/>
                          <a:ea typeface="Times New Roman"/>
                          <a:cs typeface="Times New Roman"/>
                        </a:rPr>
                        <a:t>Доля протяженности автомобильных дорог общего пользования местного значения, соответствующих нормативным требованиям к транспортно-эксплуатационным показателям, на 31 декабря отчетного года</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17,9</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17,9</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17,9</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17,9</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17,9</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17,9</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17,9</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17,9</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17,9</a:t>
                      </a:r>
                    </a:p>
                  </a:txBody>
                  <a:tcPr marL="10116" marR="1011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17,9</a:t>
                      </a:r>
                    </a:p>
                  </a:txBody>
                  <a:tcPr marL="10116" marR="10116"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17,9</a:t>
                      </a:r>
                      <a:endParaRPr lang="ru-RU" sz="800" dirty="0">
                        <a:latin typeface="Times New Roman"/>
                        <a:ea typeface="Times New Roman"/>
                        <a:cs typeface="Times New Roman"/>
                      </a:endParaRPr>
                    </a:p>
                  </a:txBody>
                  <a:tcPr marL="10116" marR="10116"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17,9</a:t>
                      </a:r>
                      <a:endParaRPr lang="ru-RU" sz="800" dirty="0">
                        <a:latin typeface="Times New Roman"/>
                        <a:ea typeface="Times New Roman"/>
                        <a:cs typeface="Times New Roman"/>
                      </a:endParaRPr>
                    </a:p>
                  </a:txBody>
                  <a:tcPr marL="10116" marR="10116"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7409"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17" name="Прямоугольник 16"/>
          <p:cNvSpPr/>
          <p:nvPr/>
        </p:nvSpPr>
        <p:spPr>
          <a:xfrm>
            <a:off x="4483510" y="1592826"/>
            <a:ext cx="4041058" cy="307777"/>
          </a:xfrm>
          <a:prstGeom prst="rect">
            <a:avLst/>
          </a:prstGeom>
        </p:spPr>
        <p:txBody>
          <a:bodyPr wrap="square">
            <a:spAutoFit/>
          </a:bodyPr>
          <a:lstStyle/>
          <a:p>
            <a:r>
              <a:rPr lang="ru-RU" sz="1400" dirty="0" smtClean="0"/>
              <a:t>Целевые показатели программы</a:t>
            </a:r>
            <a:endParaRPr lang="ru-RU" sz="1400" dirty="0"/>
          </a:p>
        </p:txBody>
      </p:sp>
    </p:spTree>
    <p:extLst>
      <p:ext uri="{BB962C8B-B14F-4D97-AF65-F5344CB8AC3E}">
        <p14:creationId xmlns="" xmlns:p14="http://schemas.microsoft.com/office/powerpoint/2010/main" val="2739005456"/>
      </p:ext>
    </p:extLst>
  </p:cSld>
  <p:clrMapOvr>
    <a:masterClrMapping/>
  </p:clrMapOvr>
  <p:transition>
    <p:dissolv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50471" y="180217"/>
            <a:ext cx="8371253" cy="338554"/>
          </a:xfrm>
          <a:prstGeom prst="rect">
            <a:avLst/>
          </a:prstGeom>
        </p:spPr>
        <p:txBody>
          <a:bodyPr wrap="square">
            <a:spAutoFit/>
          </a:bodyPr>
          <a:lstStyle/>
          <a:p>
            <a:pPr algn="ctr"/>
            <a:r>
              <a:rPr lang="ru-RU" sz="1600" b="1" dirty="0">
                <a:latin typeface="Times New Roman" panose="02020603050405020304" pitchFamily="18" charset="0"/>
                <a:cs typeface="Times New Roman" panose="02020603050405020304" pitchFamily="18" charset="0"/>
              </a:rPr>
              <a:t>Муниципальная программа </a:t>
            </a:r>
            <a:r>
              <a:rPr lang="ru-RU" sz="1600" b="1" dirty="0" smtClean="0">
                <a:latin typeface="Times New Roman" panose="02020603050405020304" pitchFamily="18" charset="0"/>
                <a:cs typeface="Times New Roman" panose="02020603050405020304" pitchFamily="18" charset="0"/>
              </a:rPr>
              <a:t>«Поддержка субъектов малого предпринимательства"</a:t>
            </a:r>
            <a:endParaRPr lang="ru-RU" sz="1600" b="1" dirty="0">
              <a:latin typeface="Times New Roman" panose="02020603050405020304" pitchFamily="18" charset="0"/>
              <a:cs typeface="Times New Roman" panose="02020603050405020304" pitchFamily="18" charset="0"/>
            </a:endParaRPr>
          </a:p>
        </p:txBody>
      </p:sp>
      <p:sp>
        <p:nvSpPr>
          <p:cNvPr id="4" name="TextBox 3"/>
          <p:cNvSpPr txBox="1"/>
          <p:nvPr/>
        </p:nvSpPr>
        <p:spPr>
          <a:xfrm rot="10800000" flipV="1">
            <a:off x="5702065" y="1087921"/>
            <a:ext cx="2961379" cy="307777"/>
          </a:xfrm>
          <a:prstGeom prst="rect">
            <a:avLst/>
          </a:prstGeom>
          <a:solidFill>
            <a:schemeClr val="accent4">
              <a:lumMod val="20000"/>
              <a:lumOff val="80000"/>
            </a:schemeClr>
          </a:solidFill>
        </p:spPr>
        <p:style>
          <a:lnRef idx="1">
            <a:schemeClr val="accent1"/>
          </a:lnRef>
          <a:fillRef idx="3">
            <a:schemeClr val="accent1"/>
          </a:fillRef>
          <a:effectRef idx="2">
            <a:schemeClr val="accent1"/>
          </a:effectRef>
          <a:fontRef idx="minor">
            <a:schemeClr val="lt1"/>
          </a:fontRef>
        </p:style>
        <p:txBody>
          <a:bodyPr wrap="square" rtlCol="0">
            <a:spAutoFit/>
          </a:bodyPr>
          <a:lstStyle/>
          <a:p>
            <a:r>
              <a:rPr lang="ru-RU" sz="1400" b="1" dirty="0" smtClean="0">
                <a:solidFill>
                  <a:schemeClr val="tx1"/>
                </a:solidFill>
                <a:latin typeface="Times New Roman" panose="02020603050405020304" pitchFamily="18" charset="0"/>
                <a:cs typeface="Times New Roman" panose="02020603050405020304" pitchFamily="18" charset="0"/>
              </a:rPr>
              <a:t>На </a:t>
            </a:r>
            <a:r>
              <a:rPr lang="ru-RU" sz="1400" b="1" dirty="0" smtClean="0">
                <a:solidFill>
                  <a:schemeClr val="tx1"/>
                </a:solidFill>
                <a:latin typeface="Times New Roman" panose="02020603050405020304" pitchFamily="18" charset="0"/>
                <a:cs typeface="Times New Roman" panose="02020603050405020304" pitchFamily="18" charset="0"/>
              </a:rPr>
              <a:t>2023год </a:t>
            </a:r>
            <a:r>
              <a:rPr lang="ru-RU" sz="1400" b="1" dirty="0" smtClean="0">
                <a:solidFill>
                  <a:schemeClr val="tx1"/>
                </a:solidFill>
                <a:latin typeface="Times New Roman" panose="02020603050405020304" pitchFamily="18" charset="0"/>
                <a:cs typeface="Times New Roman" panose="02020603050405020304" pitchFamily="18" charset="0"/>
              </a:rPr>
              <a:t>– 0,00тыс. рублей</a:t>
            </a:r>
            <a:endParaRPr lang="ru-RU" sz="1400" b="1" dirty="0">
              <a:solidFill>
                <a:schemeClr val="tx1"/>
              </a:solidFill>
              <a:latin typeface="Times New Roman" panose="02020603050405020304" pitchFamily="18" charset="0"/>
              <a:cs typeface="Times New Roman" panose="02020603050405020304" pitchFamily="18" charset="0"/>
            </a:endParaRPr>
          </a:p>
        </p:txBody>
      </p:sp>
      <p:sp>
        <p:nvSpPr>
          <p:cNvPr id="5" name="Прямоугольник 4"/>
          <p:cNvSpPr/>
          <p:nvPr/>
        </p:nvSpPr>
        <p:spPr>
          <a:xfrm>
            <a:off x="285135" y="589936"/>
            <a:ext cx="8858865" cy="646331"/>
          </a:xfrm>
          <a:prstGeom prst="rect">
            <a:avLst/>
          </a:prstGeom>
        </p:spPr>
        <p:txBody>
          <a:bodyPr wrap="square">
            <a:spAutoFit/>
          </a:bodyPr>
          <a:lstStyle/>
          <a:p>
            <a:r>
              <a:rPr lang="ru-RU" sz="1200" b="1" dirty="0" smtClean="0">
                <a:latin typeface="Times New Roman" panose="02020603050405020304" pitchFamily="18" charset="0"/>
                <a:cs typeface="Times New Roman" panose="02020603050405020304" pitchFamily="18" charset="0"/>
              </a:rPr>
              <a:t>Цель программы:</a:t>
            </a:r>
            <a:r>
              <a:rPr lang="ru-RU" sz="1200" dirty="0" smtClean="0">
                <a:latin typeface="Times New Roman" panose="02020603050405020304" pitchFamily="18" charset="0"/>
                <a:cs typeface="Times New Roman" panose="02020603050405020304" pitchFamily="18" charset="0"/>
              </a:rPr>
              <a:t> оказание финансовой поддержки субъектам малого предпринимательства, создание условий для развития начинающим предпринимателям, создание благоприятных условий для развития  субъектам малого и среднего предпринимательства на территории </a:t>
            </a:r>
            <a:r>
              <a:rPr lang="ru-RU" sz="1200" dirty="0" err="1" smtClean="0">
                <a:latin typeface="Times New Roman" panose="02020603050405020304" pitchFamily="18" charset="0"/>
                <a:cs typeface="Times New Roman" panose="02020603050405020304" pitchFamily="18" charset="0"/>
              </a:rPr>
              <a:t>Колобовского</a:t>
            </a:r>
            <a:r>
              <a:rPr lang="ru-RU" sz="1200" dirty="0" smtClean="0">
                <a:latin typeface="Times New Roman" panose="02020603050405020304" pitchFamily="18" charset="0"/>
                <a:cs typeface="Times New Roman" panose="02020603050405020304" pitchFamily="18" charset="0"/>
              </a:rPr>
              <a:t> городского поселения</a:t>
            </a:r>
            <a:endParaRPr lang="ru-RU" sz="1200" dirty="0">
              <a:latin typeface="Times New Roman" panose="02020603050405020304" pitchFamily="18" charset="0"/>
              <a:cs typeface="Times New Roman" panose="02020603050405020304" pitchFamily="18" charset="0"/>
            </a:endParaRPr>
          </a:p>
        </p:txBody>
      </p:sp>
      <p:sp>
        <p:nvSpPr>
          <p:cNvPr id="2" name="Номер слайда 1"/>
          <p:cNvSpPr>
            <a:spLocks noGrp="1"/>
          </p:cNvSpPr>
          <p:nvPr>
            <p:ph type="sldNum" sz="quarter" idx="10"/>
          </p:nvPr>
        </p:nvSpPr>
        <p:spPr/>
        <p:txBody>
          <a:bodyPr/>
          <a:lstStyle/>
          <a:p>
            <a:pPr>
              <a:defRPr/>
            </a:pPr>
            <a:fld id="{D0A3B2CF-79A4-4F95-8E14-34636ADF833E}" type="slidenum">
              <a:rPr lang="ru-RU" smtClean="0">
                <a:solidFill>
                  <a:schemeClr val="bg1"/>
                </a:solidFill>
              </a:rPr>
              <a:pPr>
                <a:defRPr/>
              </a:pPr>
              <a:t>24</a:t>
            </a:fld>
            <a:endParaRPr lang="ru-RU" dirty="0">
              <a:solidFill>
                <a:schemeClr val="bg1"/>
              </a:solidFill>
            </a:endParaRPr>
          </a:p>
        </p:txBody>
      </p:sp>
      <p:graphicFrame>
        <p:nvGraphicFramePr>
          <p:cNvPr id="21" name="Таблица 20"/>
          <p:cNvGraphicFramePr>
            <a:graphicFrameLocks noGrp="1"/>
          </p:cNvGraphicFramePr>
          <p:nvPr/>
        </p:nvGraphicFramePr>
        <p:xfrm>
          <a:off x="3333984" y="1533833"/>
          <a:ext cx="5810017" cy="5395662"/>
        </p:xfrm>
        <a:graphic>
          <a:graphicData uri="http://schemas.openxmlformats.org/drawingml/2006/table">
            <a:tbl>
              <a:tblPr/>
              <a:tblGrid>
                <a:gridCol w="412834"/>
                <a:gridCol w="909634"/>
                <a:gridCol w="289174"/>
                <a:gridCol w="403122"/>
                <a:gridCol w="393291"/>
                <a:gridCol w="412955"/>
                <a:gridCol w="363793"/>
                <a:gridCol w="373626"/>
                <a:gridCol w="383458"/>
                <a:gridCol w="324464"/>
                <a:gridCol w="324465"/>
                <a:gridCol w="304800"/>
                <a:gridCol w="255639"/>
                <a:gridCol w="329381"/>
                <a:gridCol w="329381"/>
              </a:tblGrid>
              <a:tr h="429228">
                <a:tc>
                  <a:txBody>
                    <a:bodyPr/>
                    <a:lstStyle/>
                    <a:p>
                      <a:pPr algn="ctr">
                        <a:lnSpc>
                          <a:spcPct val="115000"/>
                        </a:lnSpc>
                        <a:spcAft>
                          <a:spcPts val="0"/>
                        </a:spcAft>
                      </a:pPr>
                      <a:r>
                        <a:rPr lang="ru-RU" sz="800" b="1" dirty="0">
                          <a:latin typeface="Times New Roman"/>
                          <a:ea typeface="Times New Roman"/>
                          <a:cs typeface="Times New Roman"/>
                        </a:rPr>
                        <a:t>№</a:t>
                      </a:r>
                      <a:r>
                        <a:rPr lang="en-US" sz="800" b="1" dirty="0">
                          <a:latin typeface="Times New Roman"/>
                          <a:ea typeface="Times New Roman"/>
                          <a:cs typeface="Times New Roman"/>
                        </a:rPr>
                        <a:t> </a:t>
                      </a:r>
                      <a:r>
                        <a:rPr lang="en-US" sz="800" b="1" dirty="0" smtClean="0">
                          <a:latin typeface="Times New Roman"/>
                          <a:ea typeface="Times New Roman"/>
                          <a:cs typeface="Times New Roman"/>
                        </a:rPr>
                        <a:t>п14569,1/п</a:t>
                      </a:r>
                      <a:endParaRPr lang="ru-RU" sz="800" dirty="0">
                        <a:latin typeface="Times New Roman"/>
                        <a:ea typeface="Times New Roman"/>
                        <a:cs typeface="Times New Roman"/>
                      </a:endParaRP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b="1" dirty="0">
                          <a:latin typeface="Times New Roman"/>
                          <a:ea typeface="Times New Roman"/>
                          <a:cs typeface="Times New Roman"/>
                        </a:rPr>
                        <a:t>Наименование показателя</a:t>
                      </a:r>
                      <a:endParaRPr lang="ru-RU" sz="800" dirty="0">
                        <a:latin typeface="Times New Roman"/>
                        <a:ea typeface="Times New Roman"/>
                        <a:cs typeface="Times New Roman"/>
                      </a:endParaRP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b="1" dirty="0">
                          <a:latin typeface="Times New Roman"/>
                          <a:ea typeface="Times New Roman"/>
                          <a:cs typeface="Times New Roman"/>
                        </a:rPr>
                        <a:t>Ед. </a:t>
                      </a:r>
                      <a:r>
                        <a:rPr lang="ru-RU" sz="800" b="1" dirty="0" err="1">
                          <a:latin typeface="Times New Roman"/>
                          <a:ea typeface="Times New Roman"/>
                          <a:cs typeface="Times New Roman"/>
                        </a:rPr>
                        <a:t>изм</a:t>
                      </a:r>
                      <a:r>
                        <a:rPr lang="ru-RU" sz="800" b="1" dirty="0">
                          <a:latin typeface="Times New Roman"/>
                          <a:ea typeface="Times New Roman"/>
                          <a:cs typeface="Times New Roman"/>
                        </a:rPr>
                        <a:t>.</a:t>
                      </a:r>
                      <a:endParaRPr lang="ru-RU" sz="800" dirty="0">
                        <a:latin typeface="Times New Roman"/>
                        <a:ea typeface="Times New Roman"/>
                        <a:cs typeface="Times New Roman"/>
                      </a:endParaRP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b="1">
                          <a:latin typeface="Times New Roman"/>
                          <a:ea typeface="Times New Roman"/>
                          <a:cs typeface="Times New Roman"/>
                        </a:rPr>
                        <a:t>2014 год</a:t>
                      </a:r>
                      <a:endParaRPr lang="ru-RU" sz="800">
                        <a:latin typeface="Times New Roman"/>
                        <a:ea typeface="Times New Roman"/>
                        <a:cs typeface="Times New Roman"/>
                      </a:endParaRP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b="1">
                          <a:latin typeface="Times New Roman"/>
                          <a:ea typeface="Times New Roman"/>
                          <a:cs typeface="Times New Roman"/>
                        </a:rPr>
                        <a:t>2015 год</a:t>
                      </a:r>
                      <a:endParaRPr lang="ru-RU" sz="800">
                        <a:latin typeface="Times New Roman"/>
                        <a:ea typeface="Times New Roman"/>
                        <a:cs typeface="Times New Roman"/>
                      </a:endParaRP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b="1" dirty="0">
                          <a:latin typeface="Times New Roman"/>
                          <a:ea typeface="Times New Roman"/>
                          <a:cs typeface="Times New Roman"/>
                        </a:rPr>
                        <a:t>2016год</a:t>
                      </a:r>
                      <a:endParaRPr lang="ru-RU" sz="800" dirty="0">
                        <a:latin typeface="Times New Roman"/>
                        <a:ea typeface="Times New Roman"/>
                        <a:cs typeface="Times New Roman"/>
                      </a:endParaRP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b="1">
                          <a:latin typeface="Times New Roman"/>
                          <a:ea typeface="Times New Roman"/>
                          <a:cs typeface="Times New Roman"/>
                        </a:rPr>
                        <a:t>2017 год</a:t>
                      </a:r>
                      <a:endParaRPr lang="ru-RU" sz="800">
                        <a:latin typeface="Times New Roman"/>
                        <a:ea typeface="Times New Roman"/>
                        <a:cs typeface="Times New Roman"/>
                      </a:endParaRP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b="1">
                          <a:latin typeface="Times New Roman"/>
                          <a:ea typeface="Times New Roman"/>
                          <a:cs typeface="Times New Roman"/>
                        </a:rPr>
                        <a:t>2018 год</a:t>
                      </a:r>
                      <a:endParaRPr lang="ru-RU" sz="800">
                        <a:latin typeface="Times New Roman"/>
                        <a:ea typeface="Times New Roman"/>
                        <a:cs typeface="Times New Roman"/>
                      </a:endParaRP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b="1">
                          <a:latin typeface="Times New Roman"/>
                          <a:ea typeface="Times New Roman"/>
                          <a:cs typeface="Times New Roman"/>
                        </a:rPr>
                        <a:t>2019 год</a:t>
                      </a:r>
                      <a:endParaRPr lang="ru-RU" sz="800">
                        <a:latin typeface="Times New Roman"/>
                        <a:ea typeface="Times New Roman"/>
                        <a:cs typeface="Times New Roman"/>
                      </a:endParaRP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b="1">
                          <a:latin typeface="Times New Roman"/>
                          <a:ea typeface="Times New Roman"/>
                          <a:cs typeface="Times New Roman"/>
                        </a:rPr>
                        <a:t>2020 год</a:t>
                      </a:r>
                      <a:endParaRPr lang="ru-RU" sz="800">
                        <a:latin typeface="Times New Roman"/>
                        <a:ea typeface="Times New Roman"/>
                        <a:cs typeface="Times New Roman"/>
                      </a:endParaRP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b="1" dirty="0">
                          <a:latin typeface="Times New Roman"/>
                          <a:ea typeface="Times New Roman"/>
                          <a:cs typeface="Times New Roman"/>
                        </a:rPr>
                        <a:t>2021 год</a:t>
                      </a:r>
                      <a:endParaRPr lang="ru-RU" sz="800" dirty="0">
                        <a:latin typeface="Times New Roman"/>
                        <a:ea typeface="Times New Roman"/>
                        <a:cs typeface="Times New Roman"/>
                      </a:endParaRPr>
                    </a:p>
                  </a:txBody>
                  <a:tcPr marL="27045" marR="27045"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2022</a:t>
                      </a:r>
                    </a:p>
                    <a:p>
                      <a:pPr>
                        <a:lnSpc>
                          <a:spcPct val="115000"/>
                        </a:lnSpc>
                        <a:spcAft>
                          <a:spcPts val="1000"/>
                        </a:spcAft>
                      </a:pPr>
                      <a:r>
                        <a:rPr lang="ru-RU" sz="800" dirty="0" smtClean="0">
                          <a:latin typeface="Times New Roman"/>
                          <a:ea typeface="Times New Roman"/>
                          <a:cs typeface="Times New Roman"/>
                        </a:rPr>
                        <a:t> год</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2023</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2024</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2025</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9228">
                <a:tc>
                  <a:txBody>
                    <a:bodyPr/>
                    <a:lstStyle/>
                    <a:p>
                      <a:pPr algn="ctr">
                        <a:lnSpc>
                          <a:spcPct val="115000"/>
                        </a:lnSpc>
                        <a:spcAft>
                          <a:spcPts val="0"/>
                        </a:spcAft>
                      </a:pPr>
                      <a:r>
                        <a:rPr lang="ru-RU" sz="800">
                          <a:latin typeface="Times New Roman"/>
                          <a:ea typeface="Times New Roman"/>
                          <a:cs typeface="Times New Roman"/>
                        </a:rPr>
                        <a:t>1</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800">
                          <a:latin typeface="Times New Roman"/>
                          <a:ea typeface="Times New Roman"/>
                          <a:cs typeface="Times New Roman"/>
                        </a:rPr>
                        <a:t>Количество малых и средних предприятий</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шт.</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12</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14</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18</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18</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18</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19</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a:latin typeface="Times New Roman"/>
                          <a:ea typeface="Times New Roman"/>
                          <a:cs typeface="Times New Roman"/>
                        </a:rPr>
                        <a:t>19</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a:latin typeface="Times New Roman"/>
                          <a:ea typeface="Times New Roman"/>
                          <a:cs typeface="Times New Roman"/>
                        </a:rPr>
                        <a:t>19</a:t>
                      </a:r>
                    </a:p>
                  </a:txBody>
                  <a:tcPr marL="27045" marR="27045"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19</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19</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19</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19</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58455">
                <a:tc>
                  <a:txBody>
                    <a:bodyPr/>
                    <a:lstStyle/>
                    <a:p>
                      <a:pPr>
                        <a:lnSpc>
                          <a:spcPct val="115000"/>
                        </a:lnSpc>
                        <a:spcAft>
                          <a:spcPts val="0"/>
                        </a:spcAft>
                      </a:pPr>
                      <a:r>
                        <a:rPr lang="ru-RU" sz="800">
                          <a:latin typeface="Times New Roman"/>
                          <a:ea typeface="Times New Roman"/>
                          <a:cs typeface="Times New Roman"/>
                        </a:rPr>
                        <a:t>2</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800">
                          <a:latin typeface="Times New Roman"/>
                          <a:ea typeface="Times New Roman"/>
                          <a:cs typeface="Times New Roman"/>
                        </a:rPr>
                        <a:t>Численность зарегистрированных индивидуальных предпринимателей</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шт.</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5</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7</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7</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7</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7</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8</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a:latin typeface="Times New Roman"/>
                          <a:ea typeface="Times New Roman"/>
                          <a:cs typeface="Times New Roman"/>
                        </a:rPr>
                        <a:t>8</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a:latin typeface="Times New Roman"/>
                          <a:ea typeface="Times New Roman"/>
                          <a:cs typeface="Times New Roman"/>
                        </a:rPr>
                        <a:t>8</a:t>
                      </a:r>
                    </a:p>
                  </a:txBody>
                  <a:tcPr marL="27045" marR="27045"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8</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8</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8</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8</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77204">
                <a:tc>
                  <a:txBody>
                    <a:bodyPr/>
                    <a:lstStyle/>
                    <a:p>
                      <a:pPr>
                        <a:lnSpc>
                          <a:spcPct val="115000"/>
                        </a:lnSpc>
                        <a:spcAft>
                          <a:spcPts val="0"/>
                        </a:spcAft>
                      </a:pPr>
                      <a:r>
                        <a:rPr lang="ru-RU" sz="800">
                          <a:latin typeface="Times New Roman"/>
                          <a:ea typeface="Times New Roman"/>
                          <a:cs typeface="Times New Roman"/>
                        </a:rPr>
                        <a:t>3</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800">
                          <a:latin typeface="Times New Roman"/>
                          <a:ea typeface="Times New Roman"/>
                          <a:cs typeface="Times New Roman"/>
                        </a:rPr>
                        <a:t>Численность</a:t>
                      </a:r>
                      <a:r>
                        <a:rPr lang="ru-RU" sz="800" spc="-35">
                          <a:latin typeface="Times New Roman"/>
                          <a:ea typeface="Times New Roman"/>
                          <a:cs typeface="Times New Roman"/>
                        </a:rPr>
                        <a:t> </a:t>
                      </a:r>
                      <a:r>
                        <a:rPr lang="ru-RU" sz="800">
                          <a:latin typeface="Times New Roman"/>
                          <a:ea typeface="Times New Roman"/>
                          <a:cs typeface="Times New Roman"/>
                        </a:rPr>
                        <a:t>занятых</a:t>
                      </a:r>
                      <a:r>
                        <a:rPr lang="ru-RU" sz="800" spc="-35">
                          <a:latin typeface="Times New Roman"/>
                          <a:ea typeface="Times New Roman"/>
                          <a:cs typeface="Times New Roman"/>
                        </a:rPr>
                        <a:t> </a:t>
                      </a:r>
                      <a:r>
                        <a:rPr lang="ru-RU" sz="800">
                          <a:latin typeface="Times New Roman"/>
                          <a:ea typeface="Times New Roman"/>
                          <a:cs typeface="Times New Roman"/>
                        </a:rPr>
                        <a:t>на</a:t>
                      </a:r>
                      <a:r>
                        <a:rPr lang="ru-RU" sz="800" spc="-35">
                          <a:latin typeface="Times New Roman"/>
                          <a:ea typeface="Times New Roman"/>
                          <a:cs typeface="Times New Roman"/>
                        </a:rPr>
                        <a:t> </a:t>
                      </a:r>
                      <a:r>
                        <a:rPr lang="ru-RU" sz="800">
                          <a:latin typeface="Times New Roman"/>
                          <a:ea typeface="Times New Roman"/>
                          <a:cs typeface="Times New Roman"/>
                        </a:rPr>
                        <a:t>малых</a:t>
                      </a:r>
                      <a:r>
                        <a:rPr lang="ru-RU" sz="800" spc="-35">
                          <a:latin typeface="Times New Roman"/>
                          <a:ea typeface="Times New Roman"/>
                          <a:cs typeface="Times New Roman"/>
                        </a:rPr>
                        <a:t> и средних </a:t>
                      </a:r>
                      <a:r>
                        <a:rPr lang="ru-RU" sz="800">
                          <a:latin typeface="Times New Roman"/>
                          <a:ea typeface="Times New Roman"/>
                          <a:cs typeface="Times New Roman"/>
                        </a:rPr>
                        <a:t>пр</a:t>
                      </a:r>
                      <a:r>
                        <a:rPr lang="ru-RU" sz="800" spc="-55">
                          <a:latin typeface="Times New Roman"/>
                          <a:ea typeface="Times New Roman"/>
                          <a:cs typeface="Times New Roman"/>
                        </a:rPr>
                        <a:t>е</a:t>
                      </a:r>
                      <a:r>
                        <a:rPr lang="ru-RU" sz="800">
                          <a:latin typeface="Times New Roman"/>
                          <a:ea typeface="Times New Roman"/>
                          <a:cs typeface="Times New Roman"/>
                        </a:rPr>
                        <a:t>дприятиях</a:t>
                      </a:r>
                      <a:r>
                        <a:rPr lang="ru-RU" sz="800" spc="-35">
                          <a:latin typeface="Times New Roman"/>
                          <a:ea typeface="Times New Roman"/>
                          <a:cs typeface="Times New Roman"/>
                        </a:rPr>
                        <a:t> </a:t>
                      </a:r>
                      <a:r>
                        <a:rPr lang="ru-RU" sz="800">
                          <a:latin typeface="Times New Roman"/>
                          <a:ea typeface="Times New Roman"/>
                          <a:cs typeface="Times New Roman"/>
                        </a:rPr>
                        <a:t>(б</a:t>
                      </a:r>
                      <a:r>
                        <a:rPr lang="ru-RU" sz="800" spc="-30">
                          <a:latin typeface="Times New Roman"/>
                          <a:ea typeface="Times New Roman"/>
                          <a:cs typeface="Times New Roman"/>
                        </a:rPr>
                        <a:t>е</a:t>
                      </a:r>
                      <a:r>
                        <a:rPr lang="ru-RU" sz="800">
                          <a:latin typeface="Times New Roman"/>
                          <a:ea typeface="Times New Roman"/>
                          <a:cs typeface="Times New Roman"/>
                        </a:rPr>
                        <a:t>з</a:t>
                      </a:r>
                      <a:r>
                        <a:rPr lang="ru-RU" sz="800" spc="-40">
                          <a:latin typeface="Times New Roman"/>
                          <a:ea typeface="Times New Roman"/>
                          <a:cs typeface="Times New Roman"/>
                        </a:rPr>
                        <a:t> </a:t>
                      </a:r>
                      <a:r>
                        <a:rPr lang="ru-RU" sz="800">
                          <a:latin typeface="Times New Roman"/>
                          <a:ea typeface="Times New Roman"/>
                          <a:cs typeface="Times New Roman"/>
                        </a:rPr>
                        <a:t>внешних  </a:t>
                      </a:r>
                      <a:r>
                        <a:rPr lang="ru-RU" sz="800" spc="5">
                          <a:latin typeface="Times New Roman"/>
                          <a:ea typeface="Times New Roman"/>
                          <a:cs typeface="Times New Roman"/>
                        </a:rPr>
                        <a:t>с</a:t>
                      </a:r>
                      <a:r>
                        <a:rPr lang="ru-RU" sz="800">
                          <a:latin typeface="Times New Roman"/>
                          <a:ea typeface="Times New Roman"/>
                          <a:cs typeface="Times New Roman"/>
                        </a:rPr>
                        <a:t>о</a:t>
                      </a:r>
                      <a:r>
                        <a:rPr lang="ru-RU" sz="800" spc="-10">
                          <a:latin typeface="Times New Roman"/>
                          <a:ea typeface="Times New Roman"/>
                          <a:cs typeface="Times New Roman"/>
                        </a:rPr>
                        <a:t>в</a:t>
                      </a:r>
                      <a:r>
                        <a:rPr lang="ru-RU" sz="800">
                          <a:latin typeface="Times New Roman"/>
                          <a:ea typeface="Times New Roman"/>
                          <a:cs typeface="Times New Roman"/>
                        </a:rPr>
                        <a:t>мести</a:t>
                      </a:r>
                      <a:r>
                        <a:rPr lang="ru-RU" sz="800" spc="-15">
                          <a:latin typeface="Times New Roman"/>
                          <a:ea typeface="Times New Roman"/>
                          <a:cs typeface="Times New Roman"/>
                        </a:rPr>
                        <a:t>т</a:t>
                      </a:r>
                      <a:r>
                        <a:rPr lang="ru-RU" sz="800" spc="-20">
                          <a:latin typeface="Times New Roman"/>
                          <a:ea typeface="Times New Roman"/>
                          <a:cs typeface="Times New Roman"/>
                        </a:rPr>
                        <a:t>е</a:t>
                      </a:r>
                      <a:r>
                        <a:rPr lang="ru-RU" sz="800">
                          <a:latin typeface="Times New Roman"/>
                          <a:ea typeface="Times New Roman"/>
                          <a:cs typeface="Times New Roman"/>
                        </a:rPr>
                        <a:t>лей)   </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шт.</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75</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78</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82</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82</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82</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84</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a:latin typeface="Times New Roman"/>
                          <a:ea typeface="Times New Roman"/>
                          <a:cs typeface="Times New Roman"/>
                        </a:rPr>
                        <a:t>84</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a:latin typeface="Times New Roman"/>
                          <a:ea typeface="Times New Roman"/>
                          <a:cs typeface="Times New Roman"/>
                        </a:rPr>
                        <a:t>84</a:t>
                      </a:r>
                    </a:p>
                  </a:txBody>
                  <a:tcPr marL="27045" marR="27045"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86</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88</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88</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88</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7335">
                <a:tc>
                  <a:txBody>
                    <a:bodyPr/>
                    <a:lstStyle/>
                    <a:p>
                      <a:pPr>
                        <a:lnSpc>
                          <a:spcPct val="115000"/>
                        </a:lnSpc>
                        <a:spcAft>
                          <a:spcPts val="0"/>
                        </a:spcAft>
                      </a:pPr>
                      <a:r>
                        <a:rPr lang="ru-RU" sz="800">
                          <a:latin typeface="Times New Roman"/>
                          <a:ea typeface="Times New Roman"/>
                          <a:cs typeface="Times New Roman"/>
                        </a:rPr>
                        <a:t>4</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9845">
                        <a:lnSpc>
                          <a:spcPct val="115000"/>
                        </a:lnSpc>
                        <a:spcAft>
                          <a:spcPts val="0"/>
                        </a:spcAft>
                      </a:pPr>
                      <a:r>
                        <a:rPr lang="ru-RU" sz="800">
                          <a:latin typeface="Times New Roman"/>
                          <a:ea typeface="Times New Roman"/>
                          <a:cs typeface="Times New Roman"/>
                        </a:rPr>
                        <a:t>Оборот малых и средних предприятий </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Тыс. руб.</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147883,0</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164106,0</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168915,00</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170112,0</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172169,5</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174819,6</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a:latin typeface="Times New Roman"/>
                          <a:ea typeface="Times New Roman"/>
                          <a:cs typeface="Times New Roman"/>
                        </a:rPr>
                        <a:t>176903,2</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a:latin typeface="Times New Roman"/>
                          <a:ea typeface="Times New Roman"/>
                          <a:cs typeface="Times New Roman"/>
                        </a:rPr>
                        <a:t>176903,2</a:t>
                      </a:r>
                    </a:p>
                  </a:txBody>
                  <a:tcPr marL="27045" marR="27045"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177300,00</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178950,0</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179800,0</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17980,0</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69605">
                <a:tc>
                  <a:txBody>
                    <a:bodyPr/>
                    <a:lstStyle/>
                    <a:p>
                      <a:pPr>
                        <a:lnSpc>
                          <a:spcPct val="115000"/>
                        </a:lnSpc>
                        <a:spcAft>
                          <a:spcPts val="0"/>
                        </a:spcAft>
                      </a:pPr>
                      <a:r>
                        <a:rPr lang="ru-RU" sz="800">
                          <a:latin typeface="Times New Roman"/>
                          <a:ea typeface="Times New Roman"/>
                          <a:cs typeface="Times New Roman"/>
                        </a:rPr>
                        <a:t>5</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9845">
                        <a:lnSpc>
                          <a:spcPct val="115000"/>
                        </a:lnSpc>
                        <a:spcAft>
                          <a:spcPts val="0"/>
                        </a:spcAft>
                      </a:pPr>
                      <a:r>
                        <a:rPr lang="ru-RU" sz="800" spc="5">
                          <a:latin typeface="Times New Roman"/>
                          <a:ea typeface="Times New Roman"/>
                          <a:cs typeface="Times New Roman"/>
                        </a:rPr>
                        <a:t>Д</a:t>
                      </a:r>
                      <a:r>
                        <a:rPr lang="ru-RU" sz="800" spc="-20">
                          <a:latin typeface="Times New Roman"/>
                          <a:ea typeface="Times New Roman"/>
                          <a:cs typeface="Times New Roman"/>
                        </a:rPr>
                        <a:t>о</a:t>
                      </a:r>
                      <a:r>
                        <a:rPr lang="ru-RU" sz="800">
                          <a:latin typeface="Times New Roman"/>
                          <a:ea typeface="Times New Roman"/>
                          <a:cs typeface="Times New Roman"/>
                        </a:rPr>
                        <a:t>ля</a:t>
                      </a:r>
                      <a:r>
                        <a:rPr lang="ru-RU" sz="800" spc="-35">
                          <a:latin typeface="Times New Roman"/>
                          <a:ea typeface="Times New Roman"/>
                          <a:cs typeface="Times New Roman"/>
                        </a:rPr>
                        <a:t> </a:t>
                      </a:r>
                      <a:r>
                        <a:rPr lang="ru-RU" sz="800">
                          <a:latin typeface="Times New Roman"/>
                          <a:ea typeface="Times New Roman"/>
                          <a:cs typeface="Times New Roman"/>
                        </a:rPr>
                        <a:t>занятых</a:t>
                      </a:r>
                      <a:r>
                        <a:rPr lang="ru-RU" sz="800" spc="-30">
                          <a:latin typeface="Times New Roman"/>
                          <a:ea typeface="Times New Roman"/>
                          <a:cs typeface="Times New Roman"/>
                        </a:rPr>
                        <a:t> </a:t>
                      </a:r>
                      <a:r>
                        <a:rPr lang="ru-RU" sz="800">
                          <a:latin typeface="Times New Roman"/>
                          <a:ea typeface="Times New Roman"/>
                          <a:cs typeface="Times New Roman"/>
                        </a:rPr>
                        <a:t>на</a:t>
                      </a:r>
                      <a:r>
                        <a:rPr lang="ru-RU" sz="800" spc="-30">
                          <a:latin typeface="Times New Roman"/>
                          <a:ea typeface="Times New Roman"/>
                          <a:cs typeface="Times New Roman"/>
                        </a:rPr>
                        <a:t> </a:t>
                      </a:r>
                      <a:r>
                        <a:rPr lang="ru-RU" sz="800">
                          <a:latin typeface="Times New Roman"/>
                          <a:ea typeface="Times New Roman"/>
                          <a:cs typeface="Times New Roman"/>
                        </a:rPr>
                        <a:t>малых</a:t>
                      </a:r>
                      <a:r>
                        <a:rPr lang="ru-RU" sz="800" spc="-30">
                          <a:latin typeface="Times New Roman"/>
                          <a:ea typeface="Times New Roman"/>
                          <a:cs typeface="Times New Roman"/>
                        </a:rPr>
                        <a:t> и средних </a:t>
                      </a:r>
                      <a:r>
                        <a:rPr lang="ru-RU" sz="800">
                          <a:latin typeface="Times New Roman"/>
                          <a:ea typeface="Times New Roman"/>
                          <a:cs typeface="Times New Roman"/>
                        </a:rPr>
                        <a:t>пр</a:t>
                      </a:r>
                      <a:r>
                        <a:rPr lang="ru-RU" sz="800" spc="-40">
                          <a:latin typeface="Times New Roman"/>
                          <a:ea typeface="Times New Roman"/>
                          <a:cs typeface="Times New Roman"/>
                        </a:rPr>
                        <a:t>е</a:t>
                      </a:r>
                      <a:r>
                        <a:rPr lang="ru-RU" sz="800">
                          <a:latin typeface="Times New Roman"/>
                          <a:ea typeface="Times New Roman"/>
                          <a:cs typeface="Times New Roman"/>
                        </a:rPr>
                        <a:t>дприятиях,</a:t>
                      </a:r>
                    </a:p>
                    <a:p>
                      <a:pPr algn="just">
                        <a:lnSpc>
                          <a:spcPct val="115000"/>
                        </a:lnSpc>
                        <a:spcAft>
                          <a:spcPts val="0"/>
                        </a:spcAft>
                      </a:pPr>
                      <a:r>
                        <a:rPr lang="ru-RU" sz="800">
                          <a:latin typeface="Times New Roman"/>
                          <a:ea typeface="Times New Roman"/>
                          <a:cs typeface="Times New Roman"/>
                        </a:rPr>
                        <a:t>в</a:t>
                      </a:r>
                      <a:r>
                        <a:rPr lang="ru-RU" sz="800" spc="-20">
                          <a:latin typeface="Times New Roman"/>
                          <a:ea typeface="Times New Roman"/>
                          <a:cs typeface="Times New Roman"/>
                        </a:rPr>
                        <a:t> </a:t>
                      </a:r>
                      <a:r>
                        <a:rPr lang="ru-RU" sz="800">
                          <a:latin typeface="Times New Roman"/>
                          <a:ea typeface="Times New Roman"/>
                          <a:cs typeface="Times New Roman"/>
                        </a:rPr>
                        <a:t>%</a:t>
                      </a:r>
                      <a:r>
                        <a:rPr lang="ru-RU" sz="800" spc="-20">
                          <a:latin typeface="Times New Roman"/>
                          <a:ea typeface="Times New Roman"/>
                          <a:cs typeface="Times New Roman"/>
                        </a:rPr>
                        <a:t>  к</a:t>
                      </a:r>
                      <a:r>
                        <a:rPr lang="ru-RU" sz="800" spc="-25">
                          <a:latin typeface="Times New Roman"/>
                          <a:ea typeface="Times New Roman"/>
                          <a:cs typeface="Times New Roman"/>
                        </a:rPr>
                        <a:t> </a:t>
                      </a:r>
                      <a:r>
                        <a:rPr lang="ru-RU" sz="800">
                          <a:latin typeface="Times New Roman"/>
                          <a:ea typeface="Times New Roman"/>
                          <a:cs typeface="Times New Roman"/>
                        </a:rPr>
                        <a:t>об</a:t>
                      </a:r>
                      <a:r>
                        <a:rPr lang="ru-RU" sz="800" spc="-10">
                          <a:latin typeface="Times New Roman"/>
                          <a:ea typeface="Times New Roman"/>
                          <a:cs typeface="Times New Roman"/>
                        </a:rPr>
                        <a:t>щ</a:t>
                      </a:r>
                      <a:r>
                        <a:rPr lang="ru-RU" sz="800">
                          <a:latin typeface="Times New Roman"/>
                          <a:ea typeface="Times New Roman"/>
                          <a:cs typeface="Times New Roman"/>
                        </a:rPr>
                        <a:t>ей</a:t>
                      </a:r>
                      <a:r>
                        <a:rPr lang="ru-RU" sz="800" spc="-20">
                          <a:latin typeface="Times New Roman"/>
                          <a:ea typeface="Times New Roman"/>
                          <a:cs typeface="Times New Roman"/>
                        </a:rPr>
                        <a:t> </a:t>
                      </a:r>
                      <a:r>
                        <a:rPr lang="ru-RU" sz="800">
                          <a:latin typeface="Times New Roman"/>
                          <a:ea typeface="Times New Roman"/>
                          <a:cs typeface="Times New Roman"/>
                        </a:rPr>
                        <a:t>численности</a:t>
                      </a:r>
                      <a:r>
                        <a:rPr lang="ru-RU" sz="800" spc="-20">
                          <a:latin typeface="Times New Roman"/>
                          <a:ea typeface="Times New Roman"/>
                          <a:cs typeface="Times New Roman"/>
                        </a:rPr>
                        <a:t> всех предприятий и организаций</a:t>
                      </a:r>
                      <a:endParaRPr lang="ru-RU" sz="800">
                        <a:latin typeface="Times New Roman"/>
                        <a:ea typeface="Times New Roman"/>
                        <a:cs typeface="Times New Roman"/>
                      </a:endParaRP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endParaRPr lang="ru-RU" sz="800">
                        <a:latin typeface="Times New Roman"/>
                        <a:ea typeface="Times New Roman"/>
                        <a:cs typeface="Times New Roman"/>
                      </a:endParaRP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12,5</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13,0</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14,3</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14,3</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14,3</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14,7</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a:latin typeface="Times New Roman"/>
                          <a:ea typeface="Times New Roman"/>
                          <a:cs typeface="Times New Roman"/>
                        </a:rPr>
                        <a:t>14,7</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a:latin typeface="Times New Roman"/>
                          <a:ea typeface="Times New Roman"/>
                          <a:cs typeface="Times New Roman"/>
                        </a:rPr>
                        <a:t>14,7</a:t>
                      </a:r>
                    </a:p>
                  </a:txBody>
                  <a:tcPr marL="27045" marR="27045"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14,7</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14,7</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14,7</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14,7</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44607">
                <a:tc>
                  <a:txBody>
                    <a:bodyPr/>
                    <a:lstStyle/>
                    <a:p>
                      <a:pPr>
                        <a:lnSpc>
                          <a:spcPct val="115000"/>
                        </a:lnSpc>
                        <a:spcAft>
                          <a:spcPts val="0"/>
                        </a:spcAft>
                      </a:pPr>
                      <a:r>
                        <a:rPr lang="ru-RU" sz="800">
                          <a:latin typeface="Times New Roman"/>
                          <a:ea typeface="Times New Roman"/>
                          <a:cs typeface="Times New Roman"/>
                        </a:rPr>
                        <a:t>6</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29845">
                        <a:lnSpc>
                          <a:spcPct val="115000"/>
                        </a:lnSpc>
                        <a:spcAft>
                          <a:spcPts val="0"/>
                        </a:spcAft>
                      </a:pPr>
                      <a:r>
                        <a:rPr lang="ru-RU" sz="800" spc="5" dirty="0">
                          <a:latin typeface="Times New Roman"/>
                          <a:ea typeface="Times New Roman"/>
                          <a:cs typeface="Times New Roman"/>
                        </a:rPr>
                        <a:t>Количество конкурсов и аукционов проводимых для субъектов малого предпринимательства</a:t>
                      </a:r>
                      <a:endParaRPr lang="ru-RU" sz="800" dirty="0">
                        <a:latin typeface="Times New Roman"/>
                        <a:ea typeface="Times New Roman"/>
                        <a:cs typeface="Times New Roman"/>
                      </a:endParaRP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шт</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4</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8</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10</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10</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10</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10</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a:latin typeface="Times New Roman"/>
                          <a:ea typeface="Times New Roman"/>
                          <a:cs typeface="Times New Roman"/>
                        </a:rPr>
                        <a:t>10</a:t>
                      </a:r>
                    </a:p>
                  </a:txBody>
                  <a:tcPr marL="27045" marR="2704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a:latin typeface="Times New Roman"/>
                          <a:ea typeface="Times New Roman"/>
                          <a:cs typeface="Times New Roman"/>
                        </a:rPr>
                        <a:t>10</a:t>
                      </a:r>
                    </a:p>
                  </a:txBody>
                  <a:tcPr marL="27045" marR="27045"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10</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10</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10</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800" dirty="0" smtClean="0">
                          <a:latin typeface="Times New Roman"/>
                          <a:ea typeface="Times New Roman"/>
                          <a:cs typeface="Times New Roman"/>
                        </a:rPr>
                        <a:t>10</a:t>
                      </a:r>
                      <a:endParaRPr lang="ru-RU" sz="800" dirty="0">
                        <a:latin typeface="Times New Roman"/>
                        <a:ea typeface="Times New Roman"/>
                        <a:cs typeface="Times New Roman"/>
                      </a:endParaRPr>
                    </a:p>
                  </a:txBody>
                  <a:tcPr marL="27045" marR="27045"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6385"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sp>
        <p:nvSpPr>
          <p:cNvPr id="22" name="Прямоугольник 21"/>
          <p:cNvSpPr/>
          <p:nvPr/>
        </p:nvSpPr>
        <p:spPr>
          <a:xfrm>
            <a:off x="3028334" y="1229032"/>
            <a:ext cx="3087331" cy="307777"/>
          </a:xfrm>
          <a:prstGeom prst="rect">
            <a:avLst/>
          </a:prstGeom>
        </p:spPr>
        <p:txBody>
          <a:bodyPr wrap="square">
            <a:spAutoFit/>
          </a:bodyPr>
          <a:lstStyle/>
          <a:p>
            <a:r>
              <a:rPr lang="ru-RU" sz="1400" dirty="0" smtClean="0"/>
              <a:t>Целевые показатели программы</a:t>
            </a:r>
            <a:endParaRPr lang="ru-RU" sz="1400" dirty="0"/>
          </a:p>
        </p:txBody>
      </p:sp>
      <p:pic>
        <p:nvPicPr>
          <p:cNvPr id="23" name="Picture 4" descr="http://www.satulayanan.net/uploads/thumbnail/Folder-Documents-icon.png"/>
          <p:cNvPicPr>
            <a:picLocks noChangeAspect="1" noChangeArrowheads="1"/>
          </p:cNvPicPr>
          <p:nvPr/>
        </p:nvPicPr>
        <p:blipFill>
          <a:blip r:embed="rId2"/>
          <a:srcRect/>
          <a:stretch>
            <a:fillRect/>
          </a:stretch>
        </p:blipFill>
        <p:spPr bwMode="auto">
          <a:xfrm>
            <a:off x="245805" y="1396180"/>
            <a:ext cx="2595717" cy="2285999"/>
          </a:xfrm>
          <a:prstGeom prst="rect">
            <a:avLst/>
          </a:prstGeom>
          <a:noFill/>
          <a:ln w="9525">
            <a:noFill/>
            <a:miter lim="800000"/>
            <a:headEnd/>
            <a:tailEnd/>
          </a:ln>
        </p:spPr>
      </p:pic>
      <p:pic>
        <p:nvPicPr>
          <p:cNvPr id="24" name="Picture 2" descr="C:\Users\econ11\Desktop\Для презентации\agriculture-600X300.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11757" y="3687097"/>
            <a:ext cx="3014901" cy="234990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 xmlns:p14="http://schemas.microsoft.com/office/powerpoint/2010/main" val="988630336"/>
      </p:ext>
    </p:extLst>
  </p:cSld>
  <p:clrMapOvr>
    <a:masterClrMapping/>
  </p:clrMapOvr>
  <p:transition>
    <p:dissolv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0"/>
          </p:nvPr>
        </p:nvSpPr>
        <p:spPr/>
        <p:txBody>
          <a:bodyPr/>
          <a:lstStyle/>
          <a:p>
            <a:pPr>
              <a:defRPr/>
            </a:pPr>
            <a:fld id="{D0A3B2CF-79A4-4F95-8E14-34636ADF833E}" type="slidenum">
              <a:rPr lang="ru-RU" smtClean="0"/>
              <a:pPr>
                <a:defRPr/>
              </a:pPr>
              <a:t>25</a:t>
            </a:fld>
            <a:endParaRPr lang="ru-RU" dirty="0"/>
          </a:p>
        </p:txBody>
      </p:sp>
      <p:sp>
        <p:nvSpPr>
          <p:cNvPr id="3" name="Прямоугольник 2"/>
          <p:cNvSpPr/>
          <p:nvPr/>
        </p:nvSpPr>
        <p:spPr>
          <a:xfrm>
            <a:off x="678427" y="147484"/>
            <a:ext cx="7737986" cy="923330"/>
          </a:xfrm>
          <a:prstGeom prst="rect">
            <a:avLst/>
          </a:prstGeom>
        </p:spPr>
        <p:txBody>
          <a:bodyPr wrap="square">
            <a:spAutoFit/>
          </a:bodyPr>
          <a:lstStyle/>
          <a:p>
            <a:r>
              <a:rPr lang="ru-RU" b="1" dirty="0" smtClean="0">
                <a:latin typeface="Times New Roman" panose="02020603050405020304" pitchFamily="18" charset="0"/>
                <a:cs typeface="Times New Roman" panose="02020603050405020304" pitchFamily="18" charset="0"/>
              </a:rPr>
              <a:t>Муниципальная программа «Обеспечение деятельности муниципального казенного учреждения «Управление благоустройства и хозяйственной деятельности»</a:t>
            </a:r>
            <a:endParaRPr lang="ru-RU" dirty="0"/>
          </a:p>
        </p:txBody>
      </p:sp>
      <p:sp>
        <p:nvSpPr>
          <p:cNvPr id="5" name="Прямоугольник 4"/>
          <p:cNvSpPr/>
          <p:nvPr/>
        </p:nvSpPr>
        <p:spPr>
          <a:xfrm>
            <a:off x="796414" y="983226"/>
            <a:ext cx="4434348" cy="707886"/>
          </a:xfrm>
          <a:prstGeom prst="rect">
            <a:avLst/>
          </a:prstGeom>
        </p:spPr>
        <p:txBody>
          <a:bodyPr wrap="square">
            <a:spAutoFit/>
          </a:bodyPr>
          <a:lstStyle/>
          <a:p>
            <a:r>
              <a:rPr lang="ru-RU" sz="1000" dirty="0" smtClean="0">
                <a:latin typeface="Times New Roman" pitchFamily="18" charset="0"/>
                <a:cs typeface="Times New Roman" pitchFamily="18" charset="0"/>
              </a:rPr>
              <a:t>Цель программы: улучшение внешнего облика Колобовского городского поселения улучшение экологической обстановки, чистота и санитарный порядок на территории поселения</a:t>
            </a:r>
          </a:p>
          <a:p>
            <a:r>
              <a:rPr lang="ru-RU" sz="1000" dirty="0" smtClean="0">
                <a:latin typeface="Times New Roman" pitchFamily="18" charset="0"/>
                <a:cs typeface="Times New Roman" pitchFamily="18" charset="0"/>
              </a:rPr>
              <a:t>Безопасность и комфортность проживания граждан</a:t>
            </a:r>
            <a:endParaRPr lang="ru-RU" sz="1000" dirty="0">
              <a:latin typeface="Times New Roman" pitchFamily="18" charset="0"/>
              <a:cs typeface="Times New Roman" pitchFamily="18" charset="0"/>
            </a:endParaRPr>
          </a:p>
        </p:txBody>
      </p:sp>
      <p:pic>
        <p:nvPicPr>
          <p:cNvPr id="1026" name="Picture 2" descr="Мероприятия в рамках благоустройства на территории Колобовского городского поселения и работы по обращениям жителей в период с мая 2020 года">
            <a:hlinkClick r:id="rId2" tooltip="Мероприятия в рамках благоустройства на территории Колобовского городского поселения и работы по обращениям жителей в период с мая 2020 года"/>
          </p:cNvPr>
          <p:cNvPicPr>
            <a:picLocks noChangeAspect="1" noChangeArrowheads="1"/>
          </p:cNvPicPr>
          <p:nvPr/>
        </p:nvPicPr>
        <p:blipFill>
          <a:blip r:embed="rId3"/>
          <a:srcRect/>
          <a:stretch>
            <a:fillRect/>
          </a:stretch>
        </p:blipFill>
        <p:spPr bwMode="auto">
          <a:xfrm>
            <a:off x="329841" y="1779639"/>
            <a:ext cx="2452688" cy="2875544"/>
          </a:xfrm>
          <a:prstGeom prst="rect">
            <a:avLst/>
          </a:prstGeom>
          <a:noFill/>
        </p:spPr>
      </p:pic>
      <p:pic>
        <p:nvPicPr>
          <p:cNvPr id="1028" name="Picture 4" descr="Мероприятия в рамках благоустройства на территории Колобовского городского поселения и работы по обращениям жителей в период с мая 2020 года">
            <a:hlinkClick r:id="rId4" tooltip="Мероприятия в рамках благоустройства на территории Колобовского городского поселения и работы по обращениям жителей в период с мая 2020 года"/>
          </p:cNvPr>
          <p:cNvPicPr>
            <a:picLocks noChangeAspect="1" noChangeArrowheads="1"/>
          </p:cNvPicPr>
          <p:nvPr/>
        </p:nvPicPr>
        <p:blipFill>
          <a:blip r:embed="rId5"/>
          <a:srcRect/>
          <a:stretch>
            <a:fillRect/>
          </a:stretch>
        </p:blipFill>
        <p:spPr bwMode="auto">
          <a:xfrm>
            <a:off x="3303639" y="4758812"/>
            <a:ext cx="2694038" cy="1966451"/>
          </a:xfrm>
          <a:prstGeom prst="rect">
            <a:avLst/>
          </a:prstGeom>
          <a:noFill/>
        </p:spPr>
      </p:pic>
      <p:pic>
        <p:nvPicPr>
          <p:cNvPr id="1030" name="Picture 6" descr="фотоконкурс «Люблю тебя, мой край родной»">
            <a:hlinkClick r:id="rId6" tooltip="фотоконкурс «Люблю тебя, мой край родной»"/>
          </p:cNvPr>
          <p:cNvPicPr>
            <a:picLocks noChangeAspect="1" noChangeArrowheads="1"/>
          </p:cNvPicPr>
          <p:nvPr/>
        </p:nvPicPr>
        <p:blipFill>
          <a:blip r:embed="rId7"/>
          <a:srcRect/>
          <a:stretch>
            <a:fillRect/>
          </a:stretch>
        </p:blipFill>
        <p:spPr bwMode="auto">
          <a:xfrm>
            <a:off x="275304" y="4796144"/>
            <a:ext cx="2605548" cy="1718341"/>
          </a:xfrm>
          <a:prstGeom prst="rect">
            <a:avLst/>
          </a:prstGeom>
          <a:noFill/>
        </p:spPr>
      </p:pic>
      <p:sp>
        <p:nvSpPr>
          <p:cNvPr id="9" name="Прямоугольник 8"/>
          <p:cNvSpPr/>
          <p:nvPr/>
        </p:nvSpPr>
        <p:spPr>
          <a:xfrm>
            <a:off x="5201264" y="943897"/>
            <a:ext cx="3480620" cy="369332"/>
          </a:xfrm>
          <a:prstGeom prst="rect">
            <a:avLst/>
          </a:prstGeom>
        </p:spPr>
        <p:txBody>
          <a:bodyPr wrap="square">
            <a:spAutoFit/>
          </a:bodyPr>
          <a:lstStyle/>
          <a:p>
            <a:r>
              <a:rPr lang="ru-RU" dirty="0" smtClean="0"/>
              <a:t>На </a:t>
            </a:r>
            <a:r>
              <a:rPr lang="ru-RU" dirty="0" smtClean="0"/>
              <a:t>2023 </a:t>
            </a:r>
            <a:r>
              <a:rPr lang="ru-RU" dirty="0" smtClean="0"/>
              <a:t>год – </a:t>
            </a:r>
            <a:r>
              <a:rPr lang="ru-RU" dirty="0" smtClean="0"/>
              <a:t>1198,2 </a:t>
            </a:r>
            <a:r>
              <a:rPr lang="ru-RU" dirty="0" smtClean="0"/>
              <a:t>тыс. </a:t>
            </a:r>
            <a:r>
              <a:rPr lang="ru-RU" dirty="0" err="1" smtClean="0"/>
              <a:t>руб</a:t>
            </a:r>
            <a:endParaRPr lang="ru-RU" dirty="0"/>
          </a:p>
        </p:txBody>
      </p:sp>
      <p:graphicFrame>
        <p:nvGraphicFramePr>
          <p:cNvPr id="10" name="Таблица 9"/>
          <p:cNvGraphicFramePr>
            <a:graphicFrameLocks noGrp="1"/>
          </p:cNvGraphicFramePr>
          <p:nvPr/>
        </p:nvGraphicFramePr>
        <p:xfrm>
          <a:off x="3313470" y="1709660"/>
          <a:ext cx="5555226" cy="3766621"/>
        </p:xfrm>
        <a:graphic>
          <a:graphicData uri="http://schemas.openxmlformats.org/drawingml/2006/table">
            <a:tbl>
              <a:tblPr/>
              <a:tblGrid>
                <a:gridCol w="383386"/>
                <a:gridCol w="1241809"/>
                <a:gridCol w="705051"/>
                <a:gridCol w="334297"/>
                <a:gridCol w="511277"/>
                <a:gridCol w="432620"/>
                <a:gridCol w="511277"/>
                <a:gridCol w="412955"/>
                <a:gridCol w="511277"/>
                <a:gridCol w="511277"/>
              </a:tblGrid>
              <a:tr h="445241">
                <a:tc>
                  <a:txBody>
                    <a:bodyPr/>
                    <a:lstStyle/>
                    <a:p>
                      <a:pPr algn="ctr">
                        <a:lnSpc>
                          <a:spcPct val="115000"/>
                        </a:lnSpc>
                        <a:spcAft>
                          <a:spcPts val="0"/>
                        </a:spcAft>
                      </a:pPr>
                      <a:r>
                        <a:rPr lang="ru-RU" sz="900">
                          <a:latin typeface="Times New Roman"/>
                          <a:ea typeface="Calibri"/>
                          <a:cs typeface="Times New Roman"/>
                        </a:rPr>
                        <a:t>№ п/п</a:t>
                      </a:r>
                    </a:p>
                  </a:txBody>
                  <a:tcPr marL="48931" marR="48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900">
                          <a:latin typeface="Times New Roman"/>
                          <a:ea typeface="Calibri"/>
                          <a:cs typeface="Times New Roman"/>
                        </a:rPr>
                        <a:t>Наименование целевого индикатора (показателя)</a:t>
                      </a:r>
                    </a:p>
                  </a:txBody>
                  <a:tcPr marL="48931" marR="48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900">
                          <a:latin typeface="Times New Roman"/>
                          <a:ea typeface="Calibri"/>
                          <a:cs typeface="Times New Roman"/>
                        </a:rPr>
                        <a:t>Ед.</a:t>
                      </a:r>
                    </a:p>
                    <a:p>
                      <a:pPr algn="ctr">
                        <a:lnSpc>
                          <a:spcPct val="115000"/>
                        </a:lnSpc>
                        <a:spcAft>
                          <a:spcPts val="0"/>
                        </a:spcAft>
                      </a:pPr>
                      <a:r>
                        <a:rPr lang="ru-RU" sz="900">
                          <a:latin typeface="Times New Roman"/>
                          <a:ea typeface="Calibri"/>
                          <a:cs typeface="Times New Roman"/>
                        </a:rPr>
                        <a:t>изм.</a:t>
                      </a:r>
                    </a:p>
                  </a:txBody>
                  <a:tcPr marL="48931" marR="48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a:latin typeface="Times New Roman"/>
                          <a:ea typeface="Calibri"/>
                          <a:cs typeface="Times New Roman"/>
                        </a:rPr>
                        <a:t>2020</a:t>
                      </a:r>
                    </a:p>
                  </a:txBody>
                  <a:tcPr marL="48931" marR="48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50495">
                        <a:lnSpc>
                          <a:spcPct val="115000"/>
                        </a:lnSpc>
                        <a:spcAft>
                          <a:spcPts val="1000"/>
                        </a:spcAft>
                      </a:pPr>
                      <a:r>
                        <a:rPr lang="ru-RU" sz="900">
                          <a:latin typeface="Times New Roman"/>
                          <a:ea typeface="Calibri"/>
                          <a:cs typeface="Times New Roman"/>
                        </a:rPr>
                        <a:t>2021</a:t>
                      </a:r>
                    </a:p>
                  </a:txBody>
                  <a:tcPr marL="48931" marR="48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dirty="0">
                          <a:latin typeface="Times New Roman"/>
                          <a:ea typeface="Calibri"/>
                          <a:cs typeface="Times New Roman"/>
                        </a:rPr>
                        <a:t>2022</a:t>
                      </a:r>
                    </a:p>
                  </a:txBody>
                  <a:tcPr marL="48931" marR="48931"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dirty="0" smtClean="0">
                          <a:latin typeface="Times New Roman"/>
                          <a:ea typeface="Calibri"/>
                          <a:cs typeface="Times New Roman"/>
                        </a:rPr>
                        <a:t>2023</a:t>
                      </a:r>
                      <a:endParaRPr lang="ru-RU" sz="900" dirty="0">
                        <a:latin typeface="Times New Roman"/>
                        <a:ea typeface="Calibri"/>
                        <a:cs typeface="Times New Roman"/>
                      </a:endParaRPr>
                    </a:p>
                  </a:txBody>
                  <a:tcPr marL="48931" marR="4893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dirty="0" smtClean="0">
                          <a:latin typeface="Times New Roman"/>
                          <a:ea typeface="Calibri"/>
                          <a:cs typeface="Times New Roman"/>
                        </a:rPr>
                        <a:t>2024</a:t>
                      </a:r>
                      <a:endParaRPr lang="ru-RU" sz="900" dirty="0">
                        <a:latin typeface="Times New Roman"/>
                        <a:ea typeface="Calibri"/>
                        <a:cs typeface="Times New Roman"/>
                      </a:endParaRPr>
                    </a:p>
                  </a:txBody>
                  <a:tcPr marL="48931" marR="4893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dirty="0" smtClean="0">
                          <a:latin typeface="Times New Roman"/>
                          <a:ea typeface="Calibri"/>
                          <a:cs typeface="Times New Roman"/>
                        </a:rPr>
                        <a:t>2025</a:t>
                      </a:r>
                      <a:endParaRPr lang="ru-RU" sz="900" dirty="0">
                        <a:latin typeface="Times New Roman"/>
                        <a:ea typeface="Calibri"/>
                        <a:cs typeface="Times New Roman"/>
                      </a:endParaRPr>
                    </a:p>
                  </a:txBody>
                  <a:tcPr marL="48931" marR="4893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endParaRPr lang="ru-RU" sz="900" dirty="0">
                        <a:latin typeface="Times New Roman"/>
                        <a:ea typeface="Calibri"/>
                        <a:cs typeface="Times New Roman"/>
                      </a:endParaRPr>
                    </a:p>
                  </a:txBody>
                  <a:tcPr marL="48931" marR="48931"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67862">
                <a:tc>
                  <a:txBody>
                    <a:bodyPr/>
                    <a:lstStyle/>
                    <a:p>
                      <a:pPr algn="ctr">
                        <a:lnSpc>
                          <a:spcPct val="115000"/>
                        </a:lnSpc>
                        <a:spcAft>
                          <a:spcPts val="0"/>
                        </a:spcAft>
                      </a:pPr>
                      <a:r>
                        <a:rPr lang="ru-RU" sz="900" dirty="0">
                          <a:latin typeface="Times New Roman"/>
                          <a:ea typeface="Calibri"/>
                          <a:cs typeface="Times New Roman"/>
                        </a:rPr>
                        <a:t>1</a:t>
                      </a:r>
                    </a:p>
                  </a:txBody>
                  <a:tcPr marL="48931" marR="48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900">
                          <a:latin typeface="Times New Roman"/>
                          <a:ea typeface="Calibri"/>
                          <a:cs typeface="Times New Roman"/>
                        </a:rPr>
                        <a:t>Увеличение протяженности сетей наружного уличного освещения </a:t>
                      </a:r>
                    </a:p>
                  </a:txBody>
                  <a:tcPr marL="48931" marR="48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900">
                          <a:latin typeface="Times New Roman"/>
                          <a:ea typeface="Calibri"/>
                          <a:cs typeface="Times New Roman"/>
                        </a:rPr>
                        <a:t>км</a:t>
                      </a:r>
                    </a:p>
                  </a:txBody>
                  <a:tcPr marL="48931" marR="48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a:latin typeface="Times New Roman"/>
                          <a:ea typeface="Calibri"/>
                          <a:cs typeface="Times New Roman"/>
                        </a:rPr>
                        <a:t>+1</a:t>
                      </a:r>
                    </a:p>
                  </a:txBody>
                  <a:tcPr marL="48931" marR="48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6195">
                        <a:lnSpc>
                          <a:spcPct val="115000"/>
                        </a:lnSpc>
                        <a:spcAft>
                          <a:spcPts val="1000"/>
                        </a:spcAft>
                      </a:pPr>
                      <a:r>
                        <a:rPr lang="ru-RU" sz="900">
                          <a:latin typeface="Times New Roman"/>
                          <a:ea typeface="Calibri"/>
                          <a:cs typeface="Times New Roman"/>
                        </a:rPr>
                        <a:t>+1</a:t>
                      </a:r>
                    </a:p>
                  </a:txBody>
                  <a:tcPr marL="48931" marR="48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a:latin typeface="Times New Roman"/>
                          <a:ea typeface="Calibri"/>
                          <a:cs typeface="Times New Roman"/>
                        </a:rPr>
                        <a:t>+1</a:t>
                      </a:r>
                    </a:p>
                  </a:txBody>
                  <a:tcPr marL="48931" marR="48931"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dirty="0" smtClean="0">
                          <a:latin typeface="Times New Roman"/>
                          <a:ea typeface="Calibri"/>
                          <a:cs typeface="Times New Roman"/>
                        </a:rPr>
                        <a:t>+1</a:t>
                      </a:r>
                      <a:endParaRPr lang="ru-RU" sz="900" dirty="0">
                        <a:latin typeface="Times New Roman"/>
                        <a:ea typeface="Calibri"/>
                        <a:cs typeface="Times New Roman"/>
                      </a:endParaRPr>
                    </a:p>
                  </a:txBody>
                  <a:tcPr marL="48931" marR="4893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dirty="0" smtClean="0">
                          <a:latin typeface="Times New Roman"/>
                          <a:ea typeface="Calibri"/>
                          <a:cs typeface="Times New Roman"/>
                        </a:rPr>
                        <a:t>+1</a:t>
                      </a:r>
                      <a:endParaRPr lang="ru-RU" sz="900" dirty="0">
                        <a:latin typeface="Times New Roman"/>
                        <a:ea typeface="Calibri"/>
                        <a:cs typeface="Times New Roman"/>
                      </a:endParaRPr>
                    </a:p>
                  </a:txBody>
                  <a:tcPr marL="48931" marR="4893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dirty="0" smtClean="0">
                          <a:latin typeface="Times New Roman"/>
                          <a:ea typeface="Calibri"/>
                          <a:cs typeface="Times New Roman"/>
                        </a:rPr>
                        <a:t>+1</a:t>
                      </a:r>
                      <a:endParaRPr lang="ru-RU" sz="900" dirty="0">
                        <a:latin typeface="Times New Roman"/>
                        <a:ea typeface="Calibri"/>
                        <a:cs typeface="Times New Roman"/>
                      </a:endParaRPr>
                    </a:p>
                  </a:txBody>
                  <a:tcPr marL="48931" marR="4893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endParaRPr lang="ru-RU" sz="900" dirty="0">
                        <a:latin typeface="Times New Roman"/>
                        <a:ea typeface="Calibri"/>
                        <a:cs typeface="Times New Roman"/>
                      </a:endParaRPr>
                    </a:p>
                  </a:txBody>
                  <a:tcPr marL="48931" marR="48931"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90483">
                <a:tc>
                  <a:txBody>
                    <a:bodyPr/>
                    <a:lstStyle/>
                    <a:p>
                      <a:pPr algn="ctr">
                        <a:lnSpc>
                          <a:spcPct val="115000"/>
                        </a:lnSpc>
                        <a:spcAft>
                          <a:spcPts val="0"/>
                        </a:spcAft>
                      </a:pPr>
                      <a:r>
                        <a:rPr lang="ru-RU" sz="900">
                          <a:latin typeface="Times New Roman"/>
                          <a:ea typeface="Calibri"/>
                          <a:cs typeface="Times New Roman"/>
                        </a:rPr>
                        <a:t>2</a:t>
                      </a:r>
                    </a:p>
                  </a:txBody>
                  <a:tcPr marL="48931" marR="48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900">
                          <a:latin typeface="Times New Roman"/>
                          <a:ea typeface="Calibri"/>
                          <a:cs typeface="Times New Roman"/>
                        </a:rPr>
                        <a:t>Количество ламп наружного освещения, планируемых к замене на энергосберегающие</a:t>
                      </a:r>
                    </a:p>
                  </a:txBody>
                  <a:tcPr marL="48931" marR="48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900">
                          <a:latin typeface="Times New Roman"/>
                          <a:ea typeface="Calibri"/>
                          <a:cs typeface="Times New Roman"/>
                        </a:rPr>
                        <a:t>шт.</a:t>
                      </a:r>
                    </a:p>
                  </a:txBody>
                  <a:tcPr marL="48931" marR="48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a:latin typeface="Times New Roman"/>
                          <a:ea typeface="Calibri"/>
                          <a:cs typeface="Times New Roman"/>
                        </a:rPr>
                        <a:t>30</a:t>
                      </a:r>
                    </a:p>
                  </a:txBody>
                  <a:tcPr marL="48931" marR="48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12395">
                        <a:lnSpc>
                          <a:spcPct val="115000"/>
                        </a:lnSpc>
                        <a:spcAft>
                          <a:spcPts val="1000"/>
                        </a:spcAft>
                      </a:pPr>
                      <a:r>
                        <a:rPr lang="ru-RU" sz="900">
                          <a:latin typeface="Times New Roman"/>
                          <a:ea typeface="Calibri"/>
                          <a:cs typeface="Times New Roman"/>
                        </a:rPr>
                        <a:t>20</a:t>
                      </a:r>
                    </a:p>
                  </a:txBody>
                  <a:tcPr marL="48931" marR="48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dirty="0" smtClean="0">
                          <a:latin typeface="Times New Roman"/>
                          <a:ea typeface="Calibri"/>
                          <a:cs typeface="Times New Roman"/>
                        </a:rPr>
                        <a:t>30</a:t>
                      </a:r>
                      <a:endParaRPr lang="ru-RU" sz="900" dirty="0">
                        <a:latin typeface="Times New Roman"/>
                        <a:ea typeface="Calibri"/>
                        <a:cs typeface="Times New Roman"/>
                      </a:endParaRPr>
                    </a:p>
                  </a:txBody>
                  <a:tcPr marL="48931" marR="48931"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dirty="0" smtClean="0">
                          <a:latin typeface="Times New Roman"/>
                          <a:ea typeface="Calibri"/>
                          <a:cs typeface="Times New Roman"/>
                        </a:rPr>
                        <a:t>15</a:t>
                      </a:r>
                      <a:endParaRPr lang="ru-RU" sz="900" dirty="0">
                        <a:latin typeface="Times New Roman"/>
                        <a:ea typeface="Calibri"/>
                        <a:cs typeface="Times New Roman"/>
                      </a:endParaRPr>
                    </a:p>
                  </a:txBody>
                  <a:tcPr marL="48931" marR="4893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dirty="0" smtClean="0">
                          <a:latin typeface="Times New Roman"/>
                          <a:ea typeface="Calibri"/>
                          <a:cs typeface="Times New Roman"/>
                        </a:rPr>
                        <a:t>15</a:t>
                      </a:r>
                      <a:endParaRPr lang="ru-RU" sz="900" dirty="0">
                        <a:latin typeface="Times New Roman"/>
                        <a:ea typeface="Calibri"/>
                        <a:cs typeface="Times New Roman"/>
                      </a:endParaRPr>
                    </a:p>
                  </a:txBody>
                  <a:tcPr marL="48931" marR="4893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dirty="0" smtClean="0">
                          <a:latin typeface="Times New Roman"/>
                          <a:ea typeface="Calibri"/>
                          <a:cs typeface="Times New Roman"/>
                        </a:rPr>
                        <a:t>15</a:t>
                      </a:r>
                      <a:endParaRPr lang="ru-RU" sz="900" dirty="0">
                        <a:latin typeface="Times New Roman"/>
                        <a:ea typeface="Calibri"/>
                        <a:cs typeface="Times New Roman"/>
                      </a:endParaRPr>
                    </a:p>
                  </a:txBody>
                  <a:tcPr marL="48931" marR="4893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endParaRPr lang="ru-RU" sz="900" dirty="0">
                        <a:latin typeface="Times New Roman"/>
                        <a:ea typeface="Calibri"/>
                        <a:cs typeface="Times New Roman"/>
                      </a:endParaRPr>
                    </a:p>
                  </a:txBody>
                  <a:tcPr marL="48931" marR="48931"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32024">
                <a:tc>
                  <a:txBody>
                    <a:bodyPr/>
                    <a:lstStyle/>
                    <a:p>
                      <a:pPr algn="ctr">
                        <a:lnSpc>
                          <a:spcPct val="115000"/>
                        </a:lnSpc>
                        <a:spcAft>
                          <a:spcPts val="0"/>
                        </a:spcAft>
                      </a:pPr>
                      <a:r>
                        <a:rPr lang="ru-RU" sz="900">
                          <a:latin typeface="Times New Roman"/>
                          <a:ea typeface="Calibri"/>
                          <a:cs typeface="Times New Roman"/>
                        </a:rPr>
                        <a:t>3</a:t>
                      </a:r>
                    </a:p>
                  </a:txBody>
                  <a:tcPr marL="48931" marR="48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900">
                          <a:latin typeface="Times New Roman"/>
                          <a:ea typeface="Calibri"/>
                          <a:cs typeface="Times New Roman"/>
                        </a:rPr>
                        <a:t>Отлов безнадзорных животных</a:t>
                      </a:r>
                    </a:p>
                  </a:txBody>
                  <a:tcPr marL="48931" marR="48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900">
                          <a:latin typeface="Times New Roman"/>
                          <a:ea typeface="Calibri"/>
                          <a:cs typeface="Times New Roman"/>
                        </a:rPr>
                        <a:t>шт</a:t>
                      </a:r>
                    </a:p>
                  </a:txBody>
                  <a:tcPr marL="48931" marR="48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a:latin typeface="Times New Roman"/>
                          <a:ea typeface="Calibri"/>
                          <a:cs typeface="Times New Roman"/>
                        </a:rPr>
                        <a:t>Не менее двух раз в год</a:t>
                      </a:r>
                    </a:p>
                  </a:txBody>
                  <a:tcPr marL="48931" marR="48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12395">
                        <a:lnSpc>
                          <a:spcPct val="115000"/>
                        </a:lnSpc>
                        <a:spcAft>
                          <a:spcPts val="1000"/>
                        </a:spcAft>
                      </a:pPr>
                      <a:r>
                        <a:rPr lang="ru-RU" sz="900">
                          <a:latin typeface="Times New Roman"/>
                          <a:ea typeface="Calibri"/>
                          <a:cs typeface="Times New Roman"/>
                        </a:rPr>
                        <a:t>Не менее двух раз в год</a:t>
                      </a:r>
                    </a:p>
                  </a:txBody>
                  <a:tcPr marL="48931" marR="48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a:latin typeface="Times New Roman"/>
                          <a:ea typeface="Calibri"/>
                          <a:cs typeface="Times New Roman"/>
                        </a:rPr>
                        <a:t>Не менее двух раз в год</a:t>
                      </a:r>
                    </a:p>
                  </a:txBody>
                  <a:tcPr marL="48931" marR="48931"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dirty="0" smtClean="0">
                          <a:latin typeface="Times New Roman"/>
                          <a:ea typeface="Calibri"/>
                          <a:cs typeface="Times New Roman"/>
                        </a:rPr>
                        <a:t>0</a:t>
                      </a:r>
                      <a:endParaRPr lang="ru-RU" sz="900" dirty="0">
                        <a:latin typeface="Times New Roman"/>
                        <a:ea typeface="Calibri"/>
                        <a:cs typeface="Times New Roman"/>
                      </a:endParaRPr>
                    </a:p>
                  </a:txBody>
                  <a:tcPr marL="48931" marR="4893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dirty="0" smtClean="0">
                          <a:latin typeface="Times New Roman"/>
                          <a:ea typeface="Calibri"/>
                          <a:cs typeface="Times New Roman"/>
                        </a:rPr>
                        <a:t>0</a:t>
                      </a:r>
                      <a:endParaRPr lang="ru-RU" sz="900" dirty="0">
                        <a:latin typeface="Times New Roman"/>
                        <a:ea typeface="Calibri"/>
                        <a:cs typeface="Times New Roman"/>
                      </a:endParaRPr>
                    </a:p>
                  </a:txBody>
                  <a:tcPr marL="48931" marR="4893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dirty="0" smtClean="0">
                          <a:latin typeface="Times New Roman"/>
                          <a:ea typeface="Calibri"/>
                          <a:cs typeface="Times New Roman"/>
                        </a:rPr>
                        <a:t>0</a:t>
                      </a:r>
                      <a:endParaRPr lang="ru-RU" sz="900" dirty="0">
                        <a:latin typeface="Times New Roman"/>
                        <a:ea typeface="Calibri"/>
                        <a:cs typeface="Times New Roman"/>
                      </a:endParaRPr>
                    </a:p>
                  </a:txBody>
                  <a:tcPr marL="48931" marR="4893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endParaRPr lang="ru-RU" sz="900" dirty="0">
                        <a:latin typeface="Times New Roman"/>
                        <a:ea typeface="Calibri"/>
                        <a:cs typeface="Times New Roman"/>
                      </a:endParaRPr>
                    </a:p>
                  </a:txBody>
                  <a:tcPr marL="48931" marR="48931"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45241">
                <a:tc>
                  <a:txBody>
                    <a:bodyPr/>
                    <a:lstStyle/>
                    <a:p>
                      <a:pPr algn="ctr">
                        <a:lnSpc>
                          <a:spcPct val="115000"/>
                        </a:lnSpc>
                        <a:spcAft>
                          <a:spcPts val="0"/>
                        </a:spcAft>
                      </a:pPr>
                      <a:r>
                        <a:rPr lang="ru-RU" sz="900">
                          <a:latin typeface="Times New Roman"/>
                          <a:ea typeface="Calibri"/>
                          <a:cs typeface="Times New Roman"/>
                        </a:rPr>
                        <a:t>4</a:t>
                      </a:r>
                    </a:p>
                  </a:txBody>
                  <a:tcPr marL="48931" marR="48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15000"/>
                        </a:lnSpc>
                        <a:spcAft>
                          <a:spcPts val="0"/>
                        </a:spcAft>
                      </a:pPr>
                      <a:r>
                        <a:rPr lang="ru-RU" sz="900">
                          <a:latin typeface="Times New Roman"/>
                          <a:ea typeface="Calibri"/>
                          <a:cs typeface="Times New Roman"/>
                        </a:rPr>
                        <a:t>Ликвидация несанкционированных свалок</a:t>
                      </a:r>
                    </a:p>
                  </a:txBody>
                  <a:tcPr marL="48931" marR="48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900">
                          <a:latin typeface="Times New Roman"/>
                          <a:ea typeface="Calibri"/>
                          <a:cs typeface="Times New Roman"/>
                        </a:rPr>
                        <a:t>шт</a:t>
                      </a:r>
                    </a:p>
                  </a:txBody>
                  <a:tcPr marL="48931" marR="48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a:latin typeface="Times New Roman"/>
                          <a:ea typeface="Calibri"/>
                          <a:cs typeface="Times New Roman"/>
                        </a:rPr>
                        <a:t>Не менее одной</a:t>
                      </a:r>
                    </a:p>
                  </a:txBody>
                  <a:tcPr marL="48931" marR="48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112395">
                        <a:lnSpc>
                          <a:spcPct val="115000"/>
                        </a:lnSpc>
                        <a:spcAft>
                          <a:spcPts val="1000"/>
                        </a:spcAft>
                      </a:pPr>
                      <a:r>
                        <a:rPr lang="ru-RU" sz="900">
                          <a:latin typeface="Times New Roman"/>
                          <a:ea typeface="Calibri"/>
                          <a:cs typeface="Times New Roman"/>
                        </a:rPr>
                        <a:t>Не менее одной</a:t>
                      </a:r>
                    </a:p>
                  </a:txBody>
                  <a:tcPr marL="48931" marR="4893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dirty="0">
                          <a:latin typeface="Times New Roman"/>
                          <a:ea typeface="Calibri"/>
                          <a:cs typeface="Times New Roman"/>
                        </a:rPr>
                        <a:t>Не менее одной</a:t>
                      </a:r>
                    </a:p>
                  </a:txBody>
                  <a:tcPr marL="48931" marR="48931" marT="0" marB="0">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dirty="0" smtClean="0">
                          <a:latin typeface="Times New Roman"/>
                          <a:ea typeface="Calibri"/>
                          <a:cs typeface="Times New Roman"/>
                        </a:rPr>
                        <a:t>0</a:t>
                      </a:r>
                      <a:endParaRPr lang="ru-RU" sz="900" dirty="0">
                        <a:latin typeface="Times New Roman"/>
                        <a:ea typeface="Calibri"/>
                        <a:cs typeface="Times New Roman"/>
                      </a:endParaRPr>
                    </a:p>
                  </a:txBody>
                  <a:tcPr marL="48931" marR="4893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dirty="0" smtClean="0">
                          <a:latin typeface="Times New Roman"/>
                          <a:ea typeface="Calibri"/>
                          <a:cs typeface="Times New Roman"/>
                        </a:rPr>
                        <a:t>0</a:t>
                      </a:r>
                      <a:endParaRPr lang="ru-RU" sz="900" dirty="0">
                        <a:latin typeface="Times New Roman"/>
                        <a:ea typeface="Calibri"/>
                        <a:cs typeface="Times New Roman"/>
                      </a:endParaRPr>
                    </a:p>
                  </a:txBody>
                  <a:tcPr marL="48931" marR="4893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ru-RU" sz="900" dirty="0" smtClean="0">
                          <a:latin typeface="Times New Roman"/>
                          <a:ea typeface="Calibri"/>
                          <a:cs typeface="Times New Roman"/>
                        </a:rPr>
                        <a:t>0</a:t>
                      </a:r>
                      <a:endParaRPr lang="ru-RU" sz="900" dirty="0">
                        <a:latin typeface="Times New Roman"/>
                        <a:ea typeface="Calibri"/>
                        <a:cs typeface="Times New Roman"/>
                      </a:endParaRPr>
                    </a:p>
                  </a:txBody>
                  <a:tcPr marL="48931" marR="48931"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endParaRPr lang="ru-RU" sz="900" dirty="0">
                        <a:latin typeface="Times New Roman"/>
                        <a:ea typeface="Calibri"/>
                        <a:cs typeface="Times New Roman"/>
                      </a:endParaRPr>
                    </a:p>
                  </a:txBody>
                  <a:tcPr marL="48931" marR="48931"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p:dissolv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0"/>
          </p:nvPr>
        </p:nvSpPr>
        <p:spPr/>
        <p:txBody>
          <a:bodyPr/>
          <a:lstStyle/>
          <a:p>
            <a:pPr>
              <a:defRPr/>
            </a:pPr>
            <a:fld id="{D0A3B2CF-79A4-4F95-8E14-34636ADF833E}" type="slidenum">
              <a:rPr lang="ru-RU" smtClean="0"/>
              <a:pPr>
                <a:defRPr/>
              </a:pPr>
              <a:t>26</a:t>
            </a:fld>
            <a:endParaRPr lang="ru-RU" dirty="0"/>
          </a:p>
        </p:txBody>
      </p:sp>
      <p:sp>
        <p:nvSpPr>
          <p:cNvPr id="3" name="Прямоугольник 2"/>
          <p:cNvSpPr/>
          <p:nvPr/>
        </p:nvSpPr>
        <p:spPr>
          <a:xfrm>
            <a:off x="115747" y="120360"/>
            <a:ext cx="8889357" cy="584775"/>
          </a:xfrm>
          <a:prstGeom prst="rect">
            <a:avLst/>
          </a:prstGeom>
        </p:spPr>
        <p:txBody>
          <a:bodyPr wrap="square">
            <a:spAutoFit/>
          </a:bodyPr>
          <a:lstStyle/>
          <a:p>
            <a:pPr lvl="0" algn="ctr"/>
            <a:r>
              <a:rPr lang="ru-RU" sz="1600" b="1" dirty="0">
                <a:latin typeface="Times New Roman" pitchFamily="18" charset="0"/>
                <a:cs typeface="Times New Roman" pitchFamily="18" charset="0"/>
              </a:rPr>
              <a:t>Муниципальная программа </a:t>
            </a:r>
            <a:r>
              <a:rPr lang="ru-RU" sz="1600" b="1" dirty="0" smtClean="0">
                <a:latin typeface="Times New Roman" pitchFamily="18" charset="0"/>
                <a:cs typeface="Times New Roman" pitchFamily="18" charset="0"/>
              </a:rPr>
              <a:t>«Улучшение условий охраны труда в </a:t>
            </a:r>
            <a:r>
              <a:rPr lang="ru-RU" sz="1600" b="1" dirty="0" err="1" smtClean="0">
                <a:latin typeface="Times New Roman" pitchFamily="18" charset="0"/>
                <a:cs typeface="Times New Roman" pitchFamily="18" charset="0"/>
              </a:rPr>
              <a:t>Колобовском</a:t>
            </a:r>
            <a:r>
              <a:rPr lang="ru-RU" sz="1600" b="1" dirty="0" smtClean="0">
                <a:latin typeface="Times New Roman" pitchFamily="18" charset="0"/>
                <a:cs typeface="Times New Roman" pitchFamily="18" charset="0"/>
              </a:rPr>
              <a:t> городском поселении»</a:t>
            </a:r>
            <a:endParaRPr lang="ru-RU" sz="1600" b="1" dirty="0">
              <a:latin typeface="Times New Roman" pitchFamily="18" charset="0"/>
              <a:cs typeface="Times New Roman" pitchFamily="18" charset="0"/>
            </a:endParaRPr>
          </a:p>
        </p:txBody>
      </p:sp>
      <p:sp>
        <p:nvSpPr>
          <p:cNvPr id="4" name="Прямоугольник 3"/>
          <p:cNvSpPr/>
          <p:nvPr/>
        </p:nvSpPr>
        <p:spPr>
          <a:xfrm>
            <a:off x="190982" y="688259"/>
            <a:ext cx="8738886" cy="584775"/>
          </a:xfrm>
          <a:prstGeom prst="rect">
            <a:avLst/>
          </a:prstGeom>
        </p:spPr>
        <p:txBody>
          <a:bodyPr wrap="square">
            <a:spAutoFit/>
          </a:bodyPr>
          <a:lstStyle/>
          <a:p>
            <a:pPr lvl="0"/>
            <a:r>
              <a:rPr lang="ru-RU" sz="1600" b="1" u="sng" dirty="0">
                <a:latin typeface="Times New Roman" pitchFamily="18" charset="0"/>
                <a:cs typeface="Times New Roman" pitchFamily="18" charset="0"/>
              </a:rPr>
              <a:t>Цель программы</a:t>
            </a:r>
            <a:r>
              <a:rPr lang="ru-RU" sz="1600" b="1" dirty="0">
                <a:latin typeface="Times New Roman" pitchFamily="18" charset="0"/>
                <a:cs typeface="Times New Roman" pitchFamily="18" charset="0"/>
              </a:rPr>
              <a:t>: </a:t>
            </a:r>
            <a:r>
              <a:rPr lang="ru-RU" sz="1600" dirty="0" smtClean="0">
                <a:latin typeface="Times New Roman" pitchFamily="18" charset="0"/>
                <a:cs typeface="Times New Roman" pitchFamily="18" charset="0"/>
              </a:rPr>
              <a:t>Обеспечение безопасности жизни и здоровья работающих граждан, повышение гарантий и их законных прав на безопасные условия труда</a:t>
            </a:r>
            <a:endParaRPr lang="ru-RU" sz="1600" dirty="0">
              <a:latin typeface="Times New Roman" pitchFamily="18" charset="0"/>
              <a:cs typeface="Times New Roman" pitchFamily="18" charset="0"/>
            </a:endParaRPr>
          </a:p>
        </p:txBody>
      </p:sp>
      <p:graphicFrame>
        <p:nvGraphicFramePr>
          <p:cNvPr id="26" name="Таблица 25"/>
          <p:cNvGraphicFramePr>
            <a:graphicFrameLocks noGrp="1"/>
          </p:cNvGraphicFramePr>
          <p:nvPr/>
        </p:nvGraphicFramePr>
        <p:xfrm>
          <a:off x="3687092" y="1317524"/>
          <a:ext cx="5211102" cy="4850547"/>
        </p:xfrm>
        <a:graphic>
          <a:graphicData uri="http://schemas.openxmlformats.org/drawingml/2006/table">
            <a:tbl>
              <a:tblPr/>
              <a:tblGrid>
                <a:gridCol w="332837"/>
                <a:gridCol w="1211163"/>
                <a:gridCol w="423205"/>
                <a:gridCol w="469018"/>
                <a:gridCol w="436294"/>
                <a:gridCol w="425388"/>
                <a:gridCol w="338129"/>
                <a:gridCol w="425387"/>
                <a:gridCol w="383227"/>
                <a:gridCol w="343666"/>
                <a:gridCol w="422788"/>
              </a:tblGrid>
              <a:tr h="306264">
                <a:tc>
                  <a:txBody>
                    <a:bodyPr/>
                    <a:lstStyle/>
                    <a:p>
                      <a:pPr indent="457200" algn="ctr">
                        <a:lnSpc>
                          <a:spcPct val="115000"/>
                        </a:lnSpc>
                        <a:spcAft>
                          <a:spcPts val="0"/>
                        </a:spcAft>
                      </a:pPr>
                      <a:r>
                        <a:rPr lang="ru-RU" sz="800" b="1" dirty="0">
                          <a:latin typeface="Times New Roman"/>
                          <a:ea typeface="Times New Roman"/>
                          <a:cs typeface="Times New Roman"/>
                        </a:rPr>
                        <a:t>№</a:t>
                      </a:r>
                      <a:endParaRPr lang="ru-RU" sz="800" dirty="0">
                        <a:latin typeface="Arial"/>
                        <a:ea typeface="Times New Roman"/>
                        <a:cs typeface="Times New Roman"/>
                      </a:endParaRPr>
                    </a:p>
                    <a:p>
                      <a:pPr indent="457200" algn="ctr">
                        <a:lnSpc>
                          <a:spcPct val="115000"/>
                        </a:lnSpc>
                        <a:spcAft>
                          <a:spcPts val="0"/>
                        </a:spcAft>
                      </a:pPr>
                      <a:r>
                        <a:rPr lang="ru-RU" sz="800" b="1" dirty="0" err="1">
                          <a:latin typeface="Times New Roman"/>
                          <a:ea typeface="Times New Roman"/>
                          <a:cs typeface="Times New Roman"/>
                        </a:rPr>
                        <a:t>п</a:t>
                      </a:r>
                      <a:r>
                        <a:rPr lang="ru-RU" sz="800" b="1" dirty="0">
                          <a:latin typeface="Times New Roman"/>
                          <a:ea typeface="Times New Roman"/>
                          <a:cs typeface="Times New Roman"/>
                        </a:rPr>
                        <a:t>/</a:t>
                      </a:r>
                      <a:r>
                        <a:rPr lang="ru-RU" sz="800" b="1" dirty="0" err="1">
                          <a:latin typeface="Times New Roman"/>
                          <a:ea typeface="Times New Roman"/>
                          <a:cs typeface="Times New Roman"/>
                        </a:rPr>
                        <a:t>п</a:t>
                      </a:r>
                      <a:endParaRPr lang="ru-RU" sz="800" dirty="0">
                        <a:latin typeface="Arial"/>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a:lnSpc>
                          <a:spcPct val="115000"/>
                        </a:lnSpc>
                        <a:spcAft>
                          <a:spcPts val="0"/>
                        </a:spcAft>
                      </a:pPr>
                      <a:r>
                        <a:rPr lang="ru-RU" sz="800" b="1" dirty="0">
                          <a:latin typeface="Times New Roman"/>
                          <a:ea typeface="Times New Roman"/>
                          <a:cs typeface="Times New Roman"/>
                        </a:rPr>
                        <a:t>Наименование показателя (индикатора)</a:t>
                      </a:r>
                      <a:endParaRPr lang="ru-RU" sz="800" dirty="0">
                        <a:latin typeface="Arial"/>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a:lnSpc>
                          <a:spcPct val="115000"/>
                        </a:lnSpc>
                        <a:spcAft>
                          <a:spcPts val="0"/>
                        </a:spcAft>
                      </a:pPr>
                      <a:r>
                        <a:rPr lang="ru-RU" sz="800" b="1" dirty="0">
                          <a:latin typeface="Times New Roman"/>
                          <a:ea typeface="Times New Roman"/>
                          <a:cs typeface="Times New Roman"/>
                        </a:rPr>
                        <a:t>Ед.</a:t>
                      </a:r>
                      <a:endParaRPr lang="ru-RU" sz="800" dirty="0">
                        <a:latin typeface="Arial"/>
                        <a:ea typeface="Times New Roman"/>
                        <a:cs typeface="Times New Roman"/>
                      </a:endParaRPr>
                    </a:p>
                    <a:p>
                      <a:pPr indent="457200" algn="ctr">
                        <a:lnSpc>
                          <a:spcPct val="115000"/>
                        </a:lnSpc>
                        <a:spcAft>
                          <a:spcPts val="0"/>
                        </a:spcAft>
                      </a:pPr>
                      <a:r>
                        <a:rPr lang="ru-RU" sz="800" b="1" dirty="0" err="1">
                          <a:latin typeface="Times New Roman"/>
                          <a:ea typeface="Times New Roman"/>
                          <a:cs typeface="Times New Roman"/>
                        </a:rPr>
                        <a:t>изм</a:t>
                      </a:r>
                      <a:r>
                        <a:rPr lang="ru-RU" sz="800" b="1" dirty="0">
                          <a:latin typeface="Times New Roman"/>
                          <a:ea typeface="Times New Roman"/>
                          <a:cs typeface="Times New Roman"/>
                        </a:rPr>
                        <a:t>.</a:t>
                      </a:r>
                      <a:endParaRPr lang="ru-RU" sz="800" dirty="0">
                        <a:latin typeface="Arial"/>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8">
                  <a:txBody>
                    <a:bodyPr/>
                    <a:lstStyle/>
                    <a:p>
                      <a:endParaRPr lang="ru-RU" dirty="0"/>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dirty="0"/>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76257">
                <a:tc>
                  <a:txBody>
                    <a:bodyPr/>
                    <a:lstStyle/>
                    <a:p>
                      <a:pPr indent="457200" algn="ctr">
                        <a:lnSpc>
                          <a:spcPct val="115000"/>
                        </a:lnSpc>
                        <a:spcAft>
                          <a:spcPts val="0"/>
                        </a:spcAft>
                      </a:pPr>
                      <a:r>
                        <a:rPr lang="ru-RU" sz="800" b="1" dirty="0">
                          <a:latin typeface="Times New Roman"/>
                          <a:ea typeface="Times New Roman"/>
                          <a:cs typeface="Times New Roman"/>
                        </a:rPr>
                        <a:t>1</a:t>
                      </a:r>
                      <a:endParaRPr lang="ru-RU" sz="800" dirty="0">
                        <a:latin typeface="Arial"/>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a:lnSpc>
                          <a:spcPct val="115000"/>
                        </a:lnSpc>
                        <a:spcAft>
                          <a:spcPts val="0"/>
                        </a:spcAft>
                      </a:pPr>
                      <a:r>
                        <a:rPr lang="ru-RU" sz="800" b="1">
                          <a:latin typeface="Times New Roman"/>
                          <a:ea typeface="Times New Roman"/>
                          <a:cs typeface="Times New Roman"/>
                        </a:rPr>
                        <a:t>2</a:t>
                      </a:r>
                      <a:endParaRPr lang="ru-RU" sz="800">
                        <a:latin typeface="Arial"/>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a:lnSpc>
                          <a:spcPct val="115000"/>
                        </a:lnSpc>
                        <a:spcAft>
                          <a:spcPts val="0"/>
                        </a:spcAft>
                      </a:pPr>
                      <a:r>
                        <a:rPr lang="ru-RU" sz="800" b="1">
                          <a:latin typeface="Times New Roman"/>
                          <a:ea typeface="Times New Roman"/>
                          <a:cs typeface="Times New Roman"/>
                        </a:rPr>
                        <a:t>3</a:t>
                      </a:r>
                      <a:endParaRPr lang="ru-RU" sz="800">
                        <a:latin typeface="Arial"/>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a:lnSpc>
                          <a:spcPct val="115000"/>
                        </a:lnSpc>
                        <a:spcAft>
                          <a:spcPts val="0"/>
                        </a:spcAft>
                      </a:pPr>
                      <a:r>
                        <a:rPr lang="ru-RU" sz="800" b="1" dirty="0">
                          <a:latin typeface="Times New Roman"/>
                          <a:ea typeface="Times New Roman"/>
                          <a:cs typeface="Times New Roman"/>
                        </a:rPr>
                        <a:t>4</a:t>
                      </a:r>
                      <a:endParaRPr lang="ru-RU" sz="800" dirty="0">
                        <a:latin typeface="Arial"/>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a:lnSpc>
                          <a:spcPct val="115000"/>
                        </a:lnSpc>
                        <a:spcAft>
                          <a:spcPts val="0"/>
                        </a:spcAft>
                      </a:pPr>
                      <a:r>
                        <a:rPr lang="ru-RU" sz="800" b="1">
                          <a:latin typeface="Times New Roman"/>
                          <a:ea typeface="Times New Roman"/>
                          <a:cs typeface="Times New Roman"/>
                        </a:rPr>
                        <a:t>5</a:t>
                      </a:r>
                      <a:endParaRPr lang="ru-RU" sz="800">
                        <a:latin typeface="Arial"/>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a:lnSpc>
                          <a:spcPct val="115000"/>
                        </a:lnSpc>
                        <a:spcAft>
                          <a:spcPts val="0"/>
                        </a:spcAft>
                      </a:pPr>
                      <a:r>
                        <a:rPr lang="ru-RU" sz="800" b="1">
                          <a:latin typeface="Times New Roman"/>
                          <a:ea typeface="Times New Roman"/>
                          <a:cs typeface="Times New Roman"/>
                        </a:rPr>
                        <a:t>6</a:t>
                      </a:r>
                      <a:endParaRPr lang="ru-RU" sz="800">
                        <a:latin typeface="Arial"/>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ru-RU" dirty="0"/>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ru-RU"/>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a:lnSpc>
                          <a:spcPct val="115000"/>
                        </a:lnSpc>
                        <a:spcAft>
                          <a:spcPts val="0"/>
                        </a:spcAft>
                      </a:pPr>
                      <a:r>
                        <a:rPr lang="ru-RU" sz="800" b="1">
                          <a:latin typeface="Times New Roman"/>
                          <a:ea typeface="Times New Roman"/>
                          <a:cs typeface="Times New Roman"/>
                        </a:rPr>
                        <a:t>7</a:t>
                      </a:r>
                      <a:endParaRPr lang="ru-RU" sz="800">
                        <a:latin typeface="Arial"/>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a:lnSpc>
                          <a:spcPct val="115000"/>
                        </a:lnSpc>
                        <a:spcAft>
                          <a:spcPts val="0"/>
                        </a:spcAft>
                      </a:pPr>
                      <a:endParaRPr lang="ru-RU" sz="800">
                        <a:latin typeface="Arial"/>
                        <a:ea typeface="Times New Roman"/>
                        <a:cs typeface="Times New Roman"/>
                      </a:endParaRPr>
                    </a:p>
                  </a:txBody>
                  <a:tcPr marL="27520" marR="27520" marT="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57200" algn="ctr">
                        <a:lnSpc>
                          <a:spcPct val="115000"/>
                        </a:lnSpc>
                        <a:spcAft>
                          <a:spcPts val="0"/>
                        </a:spcAft>
                      </a:pPr>
                      <a:endParaRPr lang="ru-RU" sz="800" dirty="0">
                        <a:latin typeface="Arial"/>
                        <a:ea typeface="Times New Roman"/>
                        <a:cs typeface="Times New Roman"/>
                      </a:endParaRPr>
                    </a:p>
                  </a:txBody>
                  <a:tcPr marL="27520" marR="27520" marT="0" marB="0" anchor="ctr" anchorCtr="1">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07098">
                <a:tc>
                  <a:txBody>
                    <a:bodyPr/>
                    <a:lstStyle/>
                    <a:p>
                      <a:pPr algn="ctr">
                        <a:lnSpc>
                          <a:spcPct val="115000"/>
                        </a:lnSpc>
                        <a:spcAft>
                          <a:spcPts val="0"/>
                        </a:spcAft>
                        <a:tabLst>
                          <a:tab pos="2969895" algn="ctr"/>
                          <a:tab pos="5940425" algn="r"/>
                        </a:tabLst>
                      </a:pPr>
                      <a:r>
                        <a:rPr lang="ru-RU" sz="800">
                          <a:latin typeface="Times New Roman"/>
                          <a:ea typeface="Times New Roman"/>
                          <a:cs typeface="Times New Roman"/>
                        </a:rPr>
                        <a:t>1.</a:t>
                      </a:r>
                      <a:endParaRPr lang="ru-RU" sz="800">
                        <a:latin typeface="Calibri"/>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Наличие  нормативных правовых  актов Колобовского городского поселения по вопросам улучшения условий и охраны труда</a:t>
                      </a: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969895" algn="ctr"/>
                          <a:tab pos="5940425" algn="r"/>
                        </a:tabLst>
                      </a:pPr>
                      <a:r>
                        <a:rPr lang="ru-RU" sz="800">
                          <a:latin typeface="Times New Roman"/>
                          <a:ea typeface="Times New Roman"/>
                          <a:cs typeface="Times New Roman"/>
                        </a:rPr>
                        <a:t>Да/нет</a:t>
                      </a:r>
                      <a:endParaRPr lang="ru-RU" sz="800">
                        <a:latin typeface="Calibri"/>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969895" algn="ctr"/>
                          <a:tab pos="5940425" algn="r"/>
                        </a:tabLst>
                      </a:pPr>
                      <a:r>
                        <a:rPr lang="ru-RU" sz="800" dirty="0">
                          <a:latin typeface="Times New Roman"/>
                          <a:ea typeface="Times New Roman"/>
                          <a:cs typeface="Times New Roman"/>
                        </a:rPr>
                        <a:t>да</a:t>
                      </a:r>
                      <a:endParaRPr lang="ru-RU" sz="800" dirty="0">
                        <a:latin typeface="Calibri"/>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969895" algn="ctr"/>
                          <a:tab pos="5940425" algn="r"/>
                        </a:tabLst>
                      </a:pPr>
                      <a:r>
                        <a:rPr lang="ru-RU" sz="800" dirty="0">
                          <a:latin typeface="Times New Roman"/>
                          <a:ea typeface="Times New Roman"/>
                          <a:cs typeface="Times New Roman"/>
                        </a:rPr>
                        <a:t>да</a:t>
                      </a:r>
                      <a:endParaRPr lang="ru-RU" sz="800" dirty="0">
                        <a:latin typeface="Calibri"/>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969895" algn="ctr"/>
                          <a:tab pos="5940425" algn="r"/>
                        </a:tabLst>
                      </a:pPr>
                      <a:r>
                        <a:rPr lang="ru-RU" sz="800" dirty="0">
                          <a:latin typeface="Times New Roman"/>
                          <a:ea typeface="Times New Roman"/>
                          <a:cs typeface="Times New Roman"/>
                        </a:rPr>
                        <a:t>да</a:t>
                      </a:r>
                      <a:endParaRPr lang="ru-RU" sz="800" dirty="0">
                        <a:latin typeface="Calibri"/>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969895" algn="ctr"/>
                          <a:tab pos="5940425" algn="r"/>
                        </a:tabLst>
                      </a:pPr>
                      <a:r>
                        <a:rPr lang="ru-RU" sz="800">
                          <a:latin typeface="Times New Roman"/>
                          <a:ea typeface="Times New Roman"/>
                          <a:cs typeface="Times New Roman"/>
                        </a:rPr>
                        <a:t>да</a:t>
                      </a:r>
                      <a:endParaRPr lang="ru-RU" sz="800">
                        <a:latin typeface="Calibri"/>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969895" algn="ctr"/>
                          <a:tab pos="5940425" algn="r"/>
                        </a:tabLst>
                      </a:pPr>
                      <a:r>
                        <a:rPr lang="ru-RU" sz="800">
                          <a:latin typeface="Times New Roman"/>
                          <a:ea typeface="Times New Roman"/>
                          <a:cs typeface="Times New Roman"/>
                        </a:rPr>
                        <a:t>да</a:t>
                      </a:r>
                      <a:endParaRPr lang="ru-RU" sz="800">
                        <a:latin typeface="Calibri"/>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969895" algn="ctr"/>
                          <a:tab pos="5940425" algn="r"/>
                        </a:tabLst>
                      </a:pPr>
                      <a:r>
                        <a:rPr lang="ru-RU" sz="800">
                          <a:latin typeface="Times New Roman"/>
                          <a:ea typeface="Times New Roman"/>
                          <a:cs typeface="Times New Roman"/>
                        </a:rPr>
                        <a:t>да</a:t>
                      </a:r>
                      <a:endParaRPr lang="ru-RU" sz="800">
                        <a:latin typeface="Calibri"/>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969895" algn="ctr"/>
                          <a:tab pos="5940425" algn="r"/>
                        </a:tabLst>
                      </a:pPr>
                      <a:r>
                        <a:rPr lang="ru-RU" sz="800" dirty="0" smtClean="0">
                          <a:latin typeface="Calibri"/>
                          <a:ea typeface="Times New Roman"/>
                          <a:cs typeface="Times New Roman"/>
                        </a:rPr>
                        <a:t>да</a:t>
                      </a:r>
                      <a:endParaRPr lang="ru-RU" sz="800" dirty="0">
                        <a:latin typeface="Calibri"/>
                        <a:ea typeface="Times New Roman"/>
                        <a:cs typeface="Times New Roman"/>
                      </a:endParaRPr>
                    </a:p>
                  </a:txBody>
                  <a:tcPr marL="27520" marR="27520" marT="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969895" algn="ctr"/>
                          <a:tab pos="5940425" algn="r"/>
                        </a:tabLst>
                      </a:pPr>
                      <a:r>
                        <a:rPr lang="ru-RU" sz="800" dirty="0" smtClean="0">
                          <a:latin typeface="Calibri"/>
                          <a:ea typeface="Times New Roman"/>
                          <a:cs typeface="Times New Roman"/>
                        </a:rPr>
                        <a:t>да</a:t>
                      </a:r>
                      <a:endParaRPr lang="ru-RU" sz="800" dirty="0">
                        <a:latin typeface="Calibri"/>
                        <a:ea typeface="Times New Roman"/>
                        <a:cs typeface="Times New Roman"/>
                      </a:endParaRPr>
                    </a:p>
                  </a:txBody>
                  <a:tcPr marL="27520" marR="27520" marT="0" marB="0" anchor="ctr" anchorCtr="1">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2396">
                <a:tc>
                  <a:txBody>
                    <a:bodyPr/>
                    <a:lstStyle/>
                    <a:p>
                      <a:pPr indent="457200" algn="ctr">
                        <a:lnSpc>
                          <a:spcPct val="115000"/>
                        </a:lnSpc>
                        <a:spcAft>
                          <a:spcPts val="0"/>
                        </a:spcAft>
                      </a:pPr>
                      <a:r>
                        <a:rPr lang="en-US" sz="800" b="1">
                          <a:latin typeface="Times New Roman"/>
                          <a:ea typeface="Times New Roman"/>
                          <a:cs typeface="Times New Roman"/>
                        </a:rPr>
                        <a:t>I</a:t>
                      </a:r>
                      <a:r>
                        <a:rPr lang="ru-RU" sz="800" b="1">
                          <a:latin typeface="Times New Roman"/>
                          <a:ea typeface="Times New Roman"/>
                          <a:cs typeface="Times New Roman"/>
                        </a:rPr>
                        <a:t>.</a:t>
                      </a:r>
                      <a:endParaRPr lang="ru-RU" sz="800">
                        <a:latin typeface="Arial"/>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8">
                  <a:txBody>
                    <a:bodyPr/>
                    <a:lstStyle/>
                    <a:p>
                      <a:pPr>
                        <a:lnSpc>
                          <a:spcPct val="115000"/>
                        </a:lnSpc>
                        <a:spcAft>
                          <a:spcPts val="0"/>
                        </a:spcAft>
                      </a:pPr>
                      <a:r>
                        <a:rPr lang="ru-RU" sz="800" dirty="0">
                          <a:latin typeface="Times New Roman"/>
                          <a:ea typeface="Times New Roman"/>
                          <a:cs typeface="Times New Roman"/>
                        </a:rPr>
                        <a:t> </a:t>
                      </a:r>
                    </a:p>
                  </a:txBody>
                  <a:tcPr marL="0" marR="0" marT="0" marB="0" anchor="ctr" anchorCtr="1">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a:txBody>
                    <a:bodyPr/>
                    <a:lstStyle/>
                    <a:p>
                      <a:pPr>
                        <a:lnSpc>
                          <a:spcPct val="115000"/>
                        </a:lnSpc>
                        <a:spcAft>
                          <a:spcPts val="0"/>
                        </a:spcAft>
                      </a:pPr>
                      <a:endParaRPr lang="ru-RU" sz="800" dirty="0">
                        <a:latin typeface="Times New Roman"/>
                        <a:ea typeface="Times New Roman"/>
                        <a:cs typeface="Times New Roman"/>
                      </a:endParaRPr>
                    </a:p>
                  </a:txBody>
                  <a:tcPr marL="0" marR="0" marT="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nSpc>
                          <a:spcPct val="115000"/>
                        </a:lnSpc>
                        <a:spcAft>
                          <a:spcPts val="0"/>
                        </a:spcAft>
                      </a:pPr>
                      <a:endParaRPr lang="ru-RU" sz="800" dirty="0">
                        <a:latin typeface="Times New Roman"/>
                        <a:ea typeface="Times New Roman"/>
                        <a:cs typeface="Times New Roman"/>
                      </a:endParaRPr>
                    </a:p>
                  </a:txBody>
                  <a:tcPr marL="0" marR="0" marT="0" marB="0" anchor="ctr" anchorCtr="1">
                    <a:lnL w="12700" cap="flat" cmpd="sng" algn="ctr">
                      <a:solidFill>
                        <a:schemeClr val="tx1"/>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r>
              <a:tr h="141198">
                <a:tc>
                  <a:txBody>
                    <a:bodyPr/>
                    <a:lstStyle/>
                    <a:p>
                      <a:pPr indent="457200" algn="ctr">
                        <a:lnSpc>
                          <a:spcPct val="115000"/>
                        </a:lnSpc>
                        <a:spcAft>
                          <a:spcPts val="0"/>
                        </a:spcAft>
                      </a:pPr>
                      <a:endParaRPr lang="ru-RU" sz="800">
                        <a:latin typeface="Times New Roman"/>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8">
                  <a:txBody>
                    <a:bodyPr/>
                    <a:lstStyle/>
                    <a:p>
                      <a:pPr>
                        <a:lnSpc>
                          <a:spcPct val="115000"/>
                        </a:lnSpc>
                        <a:spcAft>
                          <a:spcPts val="0"/>
                        </a:spcAft>
                      </a:pPr>
                      <a:r>
                        <a:rPr lang="ru-RU" sz="800" dirty="0">
                          <a:latin typeface="Times New Roman"/>
                          <a:ea typeface="Times New Roman"/>
                          <a:cs typeface="Times New Roman"/>
                        </a:rPr>
                        <a:t> </a:t>
                      </a:r>
                    </a:p>
                  </a:txBody>
                  <a:tcPr marL="0" marR="0" marT="0" marB="0" anchor="ctr" anchorCtr="1">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a:txBody>
                    <a:bodyPr/>
                    <a:lstStyle/>
                    <a:p>
                      <a:pPr>
                        <a:lnSpc>
                          <a:spcPct val="115000"/>
                        </a:lnSpc>
                        <a:spcAft>
                          <a:spcPts val="0"/>
                        </a:spcAft>
                      </a:pPr>
                      <a:endParaRPr lang="ru-RU" sz="800" dirty="0">
                        <a:latin typeface="Times New Roman"/>
                        <a:ea typeface="Times New Roman"/>
                        <a:cs typeface="Times New Roman"/>
                      </a:endParaRPr>
                    </a:p>
                  </a:txBody>
                  <a:tcPr marL="0" marR="0" marT="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endParaRPr lang="ru-RU" sz="800" dirty="0">
                        <a:latin typeface="Times New Roman"/>
                        <a:ea typeface="Times New Roman"/>
                        <a:cs typeface="Times New Roman"/>
                      </a:endParaRPr>
                    </a:p>
                  </a:txBody>
                  <a:tcPr marL="0" marR="0" marT="0" marB="0" anchor="ctr" anchorCtr="1">
                    <a:lnL w="12700" cap="flat" cmpd="sng" algn="ctr">
                      <a:solidFill>
                        <a:schemeClr val="tx1"/>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r>
              <a:tr h="564793">
                <a:tc>
                  <a:txBody>
                    <a:bodyPr/>
                    <a:lstStyle/>
                    <a:p>
                      <a:pPr indent="457200" algn="ctr">
                        <a:lnSpc>
                          <a:spcPct val="115000"/>
                        </a:lnSpc>
                        <a:spcAft>
                          <a:spcPts val="0"/>
                        </a:spcAft>
                      </a:pPr>
                      <a:r>
                        <a:rPr lang="ru-RU" sz="800">
                          <a:latin typeface="Times New Roman"/>
                          <a:ea typeface="Times New Roman"/>
                          <a:cs typeface="Times New Roman"/>
                        </a:rPr>
                        <a:t>1.1.</a:t>
                      </a:r>
                      <a:endParaRPr lang="ru-RU" sz="800">
                        <a:latin typeface="Arial"/>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800">
                          <a:latin typeface="Times New Roman"/>
                          <a:ea typeface="Calibri"/>
                          <a:cs typeface="Times New Roman"/>
                        </a:rPr>
                        <a:t>Число несчастных случаев на производстве со смертельным исходом</a:t>
                      </a:r>
                      <a:endParaRPr lang="ru-RU" sz="800">
                        <a:latin typeface="Times New Roman"/>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Calibri"/>
                          <a:cs typeface="Times New Roman"/>
                        </a:rPr>
                        <a:t>ед.</a:t>
                      </a:r>
                      <a:endParaRPr lang="ru-RU" sz="800">
                        <a:latin typeface="Times New Roman"/>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Times New Roman"/>
                          <a:cs typeface="Times New Roman"/>
                        </a:rPr>
                        <a:t>0</a:t>
                      </a: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0</a:t>
                      </a: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0</a:t>
                      </a: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0</a:t>
                      </a: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0</a:t>
                      </a: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a:latin typeface="Times New Roman"/>
                          <a:ea typeface="Times New Roman"/>
                          <a:cs typeface="Times New Roman"/>
                        </a:rPr>
                        <a:t>0</a:t>
                      </a: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0</a:t>
                      </a:r>
                      <a:endParaRPr lang="ru-RU" sz="800" dirty="0">
                        <a:latin typeface="Times New Roman"/>
                        <a:ea typeface="Times New Roman"/>
                        <a:cs typeface="Times New Roman"/>
                      </a:endParaRPr>
                    </a:p>
                  </a:txBody>
                  <a:tcPr marL="27520" marR="27520" marT="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dirty="0" smtClean="0">
                          <a:latin typeface="Times New Roman"/>
                          <a:ea typeface="Times New Roman"/>
                          <a:cs typeface="Times New Roman"/>
                        </a:rPr>
                        <a:t>0</a:t>
                      </a:r>
                      <a:endParaRPr lang="ru-RU" sz="800" dirty="0">
                        <a:latin typeface="Times New Roman"/>
                        <a:ea typeface="Times New Roman"/>
                        <a:cs typeface="Times New Roman"/>
                      </a:endParaRPr>
                    </a:p>
                  </a:txBody>
                  <a:tcPr marL="27520" marR="27520" marT="0" marB="0" anchor="ctr" anchorCtr="1">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88387">
                <a:tc>
                  <a:txBody>
                    <a:bodyPr/>
                    <a:lstStyle/>
                    <a:p>
                      <a:pPr algn="ctr">
                        <a:lnSpc>
                          <a:spcPct val="115000"/>
                        </a:lnSpc>
                        <a:spcAft>
                          <a:spcPts val="0"/>
                        </a:spcAft>
                        <a:tabLst>
                          <a:tab pos="2969895" algn="ctr"/>
                          <a:tab pos="5940425" algn="r"/>
                        </a:tabLst>
                      </a:pPr>
                      <a:r>
                        <a:rPr lang="ru-RU" sz="800">
                          <a:latin typeface="Times New Roman"/>
                          <a:ea typeface="Times New Roman"/>
                          <a:cs typeface="Times New Roman"/>
                        </a:rPr>
                        <a:t>1.2.</a:t>
                      </a:r>
                      <a:endParaRPr lang="ru-RU" sz="800">
                        <a:latin typeface="Calibri"/>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800">
                          <a:latin typeface="Times New Roman"/>
                          <a:ea typeface="Calibri"/>
                          <a:cs typeface="Times New Roman"/>
                        </a:rPr>
                        <a:t>Численность пострадавших в результате несчастных случаев на производстве с утратой трудоспособности на 1 рабочий день и более</a:t>
                      </a:r>
                      <a:endParaRPr lang="ru-RU" sz="800">
                        <a:latin typeface="Times New Roman"/>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Calibri"/>
                          <a:cs typeface="Times New Roman"/>
                        </a:rPr>
                        <a:t>чел.</a:t>
                      </a:r>
                      <a:endParaRPr lang="ru-RU" sz="800">
                        <a:latin typeface="Times New Roman"/>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969895" algn="ctr"/>
                          <a:tab pos="5940425" algn="r"/>
                        </a:tabLst>
                      </a:pPr>
                      <a:r>
                        <a:rPr lang="ru-RU" sz="800">
                          <a:latin typeface="Times New Roman"/>
                          <a:ea typeface="Times New Roman"/>
                          <a:cs typeface="Times New Roman"/>
                        </a:rPr>
                        <a:t>0</a:t>
                      </a:r>
                      <a:endParaRPr lang="ru-RU" sz="800">
                        <a:latin typeface="Calibri"/>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969895" algn="ctr"/>
                          <a:tab pos="5940425" algn="r"/>
                        </a:tabLst>
                      </a:pPr>
                      <a:r>
                        <a:rPr lang="ru-RU" sz="800" dirty="0">
                          <a:latin typeface="Times New Roman"/>
                          <a:ea typeface="Times New Roman"/>
                          <a:cs typeface="Times New Roman"/>
                        </a:rPr>
                        <a:t>0</a:t>
                      </a:r>
                      <a:endParaRPr lang="ru-RU" sz="800" dirty="0">
                        <a:latin typeface="Calibri"/>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969895" algn="ctr"/>
                          <a:tab pos="5940425" algn="r"/>
                        </a:tabLst>
                      </a:pPr>
                      <a:r>
                        <a:rPr lang="ru-RU" sz="800">
                          <a:latin typeface="Times New Roman"/>
                          <a:ea typeface="Times New Roman"/>
                          <a:cs typeface="Times New Roman"/>
                        </a:rPr>
                        <a:t>0</a:t>
                      </a:r>
                      <a:endParaRPr lang="ru-RU" sz="800">
                        <a:latin typeface="Calibri"/>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969895" algn="ctr"/>
                          <a:tab pos="5940425" algn="r"/>
                        </a:tabLst>
                      </a:pPr>
                      <a:r>
                        <a:rPr lang="ru-RU" sz="800">
                          <a:latin typeface="Times New Roman"/>
                          <a:ea typeface="Times New Roman"/>
                          <a:cs typeface="Times New Roman"/>
                        </a:rPr>
                        <a:t>0</a:t>
                      </a:r>
                      <a:endParaRPr lang="ru-RU" sz="800">
                        <a:latin typeface="Calibri"/>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969895" algn="ctr"/>
                          <a:tab pos="5940425" algn="r"/>
                        </a:tabLst>
                      </a:pPr>
                      <a:r>
                        <a:rPr lang="ru-RU" sz="800" dirty="0">
                          <a:latin typeface="Times New Roman"/>
                          <a:ea typeface="Times New Roman"/>
                          <a:cs typeface="Times New Roman"/>
                        </a:rPr>
                        <a:t>0</a:t>
                      </a:r>
                      <a:endParaRPr lang="ru-RU" sz="800" dirty="0">
                        <a:latin typeface="Calibri"/>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969895" algn="ctr"/>
                          <a:tab pos="5940425" algn="r"/>
                        </a:tabLst>
                      </a:pPr>
                      <a:r>
                        <a:rPr lang="ru-RU" sz="800">
                          <a:latin typeface="Times New Roman"/>
                          <a:ea typeface="Times New Roman"/>
                          <a:cs typeface="Times New Roman"/>
                        </a:rPr>
                        <a:t>0</a:t>
                      </a:r>
                      <a:endParaRPr lang="ru-RU" sz="800">
                        <a:latin typeface="Calibri"/>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969895" algn="ctr"/>
                          <a:tab pos="5940425" algn="r"/>
                        </a:tabLst>
                      </a:pPr>
                      <a:r>
                        <a:rPr lang="ru-RU" sz="800" dirty="0" smtClean="0">
                          <a:latin typeface="Calibri"/>
                          <a:ea typeface="Times New Roman"/>
                          <a:cs typeface="Times New Roman"/>
                        </a:rPr>
                        <a:t>0</a:t>
                      </a:r>
                      <a:endParaRPr lang="ru-RU" sz="800" dirty="0">
                        <a:latin typeface="Calibri"/>
                        <a:ea typeface="Times New Roman"/>
                        <a:cs typeface="Times New Roman"/>
                      </a:endParaRPr>
                    </a:p>
                  </a:txBody>
                  <a:tcPr marL="27520" marR="27520" marT="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969895" algn="ctr"/>
                          <a:tab pos="5940425" algn="r"/>
                        </a:tabLst>
                      </a:pPr>
                      <a:r>
                        <a:rPr lang="ru-RU" sz="800" dirty="0" smtClean="0">
                          <a:latin typeface="Calibri"/>
                          <a:ea typeface="Times New Roman"/>
                          <a:cs typeface="Times New Roman"/>
                        </a:rPr>
                        <a:t>0</a:t>
                      </a:r>
                      <a:endParaRPr lang="ru-RU" sz="800" dirty="0">
                        <a:latin typeface="Calibri"/>
                        <a:ea typeface="Times New Roman"/>
                        <a:cs typeface="Times New Roman"/>
                      </a:endParaRPr>
                    </a:p>
                  </a:txBody>
                  <a:tcPr marL="27520" marR="27520" marT="0" marB="0" anchor="ctr" anchorCtr="1">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9586">
                <a:tc>
                  <a:txBody>
                    <a:bodyPr/>
                    <a:lstStyle/>
                    <a:p>
                      <a:pPr algn="ctr">
                        <a:lnSpc>
                          <a:spcPct val="115000"/>
                        </a:lnSpc>
                        <a:spcAft>
                          <a:spcPts val="0"/>
                        </a:spcAft>
                        <a:tabLst>
                          <a:tab pos="2969895" algn="ctr"/>
                          <a:tab pos="5940425" algn="r"/>
                        </a:tabLst>
                      </a:pPr>
                      <a:r>
                        <a:rPr lang="ru-RU" sz="800">
                          <a:latin typeface="Times New Roman"/>
                          <a:ea typeface="Times New Roman"/>
                          <a:cs typeface="Times New Roman"/>
                        </a:rPr>
                        <a:t>1.3.</a:t>
                      </a:r>
                      <a:endParaRPr lang="ru-RU" sz="800">
                        <a:latin typeface="Calibri"/>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ru-RU" sz="800">
                          <a:latin typeface="Times New Roman"/>
                          <a:ea typeface="Calibri"/>
                          <a:cs typeface="Times New Roman"/>
                        </a:rPr>
                        <a:t>Численность обученных по охране труда руководителей и специалистов в обучающих организациях, аккредитованных в установленном порядке</a:t>
                      </a:r>
                      <a:endParaRPr lang="ru-RU" sz="800">
                        <a:latin typeface="Times New Roman"/>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800">
                          <a:latin typeface="Times New Roman"/>
                          <a:ea typeface="Calibri"/>
                          <a:cs typeface="Times New Roman"/>
                        </a:rPr>
                        <a:t>чел.</a:t>
                      </a:r>
                      <a:endParaRPr lang="ru-RU" sz="800">
                        <a:latin typeface="Times New Roman"/>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969895" algn="ctr"/>
                          <a:tab pos="5940425" algn="r"/>
                        </a:tabLst>
                      </a:pPr>
                      <a:r>
                        <a:rPr lang="ru-RU" sz="800">
                          <a:latin typeface="Times New Roman"/>
                          <a:ea typeface="Times New Roman"/>
                          <a:cs typeface="Times New Roman"/>
                        </a:rPr>
                        <a:t>0</a:t>
                      </a:r>
                      <a:endParaRPr lang="ru-RU" sz="800">
                        <a:latin typeface="Calibri"/>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969895" algn="ctr"/>
                          <a:tab pos="5940425" algn="r"/>
                        </a:tabLst>
                      </a:pPr>
                      <a:r>
                        <a:rPr lang="ru-RU" sz="800">
                          <a:latin typeface="Times New Roman"/>
                          <a:ea typeface="Times New Roman"/>
                          <a:cs typeface="Times New Roman"/>
                        </a:rPr>
                        <a:t>0</a:t>
                      </a:r>
                      <a:endParaRPr lang="ru-RU" sz="800">
                        <a:latin typeface="Calibri"/>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969895" algn="ctr"/>
                          <a:tab pos="5940425" algn="r"/>
                        </a:tabLst>
                      </a:pPr>
                      <a:r>
                        <a:rPr lang="ru-RU" sz="800">
                          <a:latin typeface="Times New Roman"/>
                          <a:ea typeface="Times New Roman"/>
                          <a:cs typeface="Times New Roman"/>
                        </a:rPr>
                        <a:t>3</a:t>
                      </a:r>
                      <a:endParaRPr lang="ru-RU" sz="800">
                        <a:latin typeface="Calibri"/>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969895" algn="ctr"/>
                          <a:tab pos="5940425" algn="r"/>
                        </a:tabLst>
                      </a:pPr>
                      <a:r>
                        <a:rPr lang="ru-RU" sz="800">
                          <a:latin typeface="Times New Roman"/>
                          <a:ea typeface="Times New Roman"/>
                          <a:cs typeface="Times New Roman"/>
                        </a:rPr>
                        <a:t>0</a:t>
                      </a:r>
                      <a:endParaRPr lang="ru-RU" sz="800">
                        <a:latin typeface="Calibri"/>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969895" algn="ctr"/>
                          <a:tab pos="5940425" algn="r"/>
                        </a:tabLst>
                      </a:pPr>
                      <a:r>
                        <a:rPr lang="ru-RU" sz="800" dirty="0">
                          <a:latin typeface="Times New Roman"/>
                          <a:ea typeface="Times New Roman"/>
                          <a:cs typeface="Times New Roman"/>
                        </a:rPr>
                        <a:t>0</a:t>
                      </a:r>
                      <a:endParaRPr lang="ru-RU" sz="800" dirty="0">
                        <a:latin typeface="Calibri"/>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969895" algn="ctr"/>
                          <a:tab pos="5940425" algn="r"/>
                        </a:tabLst>
                      </a:pPr>
                      <a:r>
                        <a:rPr lang="ru-RU" sz="800" dirty="0">
                          <a:latin typeface="Times New Roman"/>
                          <a:ea typeface="Times New Roman"/>
                          <a:cs typeface="Times New Roman"/>
                        </a:rPr>
                        <a:t>3</a:t>
                      </a:r>
                      <a:endParaRPr lang="ru-RU" sz="800" dirty="0">
                        <a:latin typeface="Calibri"/>
                        <a:ea typeface="Times New Roman"/>
                        <a:cs typeface="Times New Roman"/>
                      </a:endParaRPr>
                    </a:p>
                  </a:txBody>
                  <a:tcPr marL="27520" marR="27520" marT="0" marB="0" anchor="ctr" anchorCtr="1">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969895" algn="ctr"/>
                          <a:tab pos="5940425" algn="r"/>
                        </a:tabLst>
                      </a:pPr>
                      <a:r>
                        <a:rPr lang="ru-RU" sz="800" dirty="0" smtClean="0">
                          <a:latin typeface="Calibri"/>
                          <a:ea typeface="Times New Roman"/>
                          <a:cs typeface="Times New Roman"/>
                        </a:rPr>
                        <a:t>0</a:t>
                      </a:r>
                      <a:endParaRPr lang="ru-RU" sz="800" dirty="0">
                        <a:latin typeface="Calibri"/>
                        <a:ea typeface="Times New Roman"/>
                        <a:cs typeface="Times New Roman"/>
                      </a:endParaRPr>
                    </a:p>
                  </a:txBody>
                  <a:tcPr marL="27520" marR="27520" marT="0" marB="0" anchor="ctr" anchorCtr="1">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tabLst>
                          <a:tab pos="2969895" algn="ctr"/>
                          <a:tab pos="5940425" algn="r"/>
                        </a:tabLst>
                      </a:pPr>
                      <a:r>
                        <a:rPr lang="ru-RU" sz="800" dirty="0" smtClean="0">
                          <a:latin typeface="Calibri"/>
                          <a:ea typeface="Times New Roman"/>
                          <a:cs typeface="Times New Roman"/>
                        </a:rPr>
                        <a:t>0</a:t>
                      </a:r>
                      <a:endParaRPr lang="ru-RU" sz="800" dirty="0">
                        <a:latin typeface="Calibri"/>
                        <a:ea typeface="Times New Roman"/>
                        <a:cs typeface="Times New Roman"/>
                      </a:endParaRPr>
                    </a:p>
                  </a:txBody>
                  <a:tcPr marL="27520" marR="27520" marT="0" marB="0" anchor="ctr" anchorCtr="1">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5361" name="Rectangle 1"/>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cs typeface="Arial" pitchFamily="34" charset="0"/>
            </a:endParaRPr>
          </a:p>
        </p:txBody>
      </p:sp>
      <p:pic>
        <p:nvPicPr>
          <p:cNvPr id="15363" name="Picture 3" descr="slide5"/>
          <p:cNvPicPr>
            <a:picLocks noChangeAspect="1" noChangeArrowheads="1"/>
          </p:cNvPicPr>
          <p:nvPr/>
        </p:nvPicPr>
        <p:blipFill>
          <a:blip r:embed="rId2"/>
          <a:srcRect/>
          <a:stretch>
            <a:fillRect/>
          </a:stretch>
        </p:blipFill>
        <p:spPr bwMode="auto">
          <a:xfrm>
            <a:off x="339674" y="1473508"/>
            <a:ext cx="3101616" cy="1786530"/>
          </a:xfrm>
          <a:prstGeom prst="rect">
            <a:avLst/>
          </a:prstGeom>
          <a:noFill/>
        </p:spPr>
      </p:pic>
      <p:pic>
        <p:nvPicPr>
          <p:cNvPr id="15365" name="Picture 5" descr="struk"/>
          <p:cNvPicPr>
            <a:picLocks noChangeAspect="1" noChangeArrowheads="1"/>
          </p:cNvPicPr>
          <p:nvPr/>
        </p:nvPicPr>
        <p:blipFill>
          <a:blip r:embed="rId3"/>
          <a:srcRect/>
          <a:stretch>
            <a:fillRect/>
          </a:stretch>
        </p:blipFill>
        <p:spPr bwMode="auto">
          <a:xfrm>
            <a:off x="-31750" y="3352800"/>
            <a:ext cx="3640189" cy="3454400"/>
          </a:xfrm>
          <a:prstGeom prst="rect">
            <a:avLst/>
          </a:prstGeom>
          <a:noFill/>
        </p:spPr>
      </p:pic>
    </p:spTree>
    <p:extLst>
      <p:ext uri="{BB962C8B-B14F-4D97-AF65-F5344CB8AC3E}">
        <p14:creationId xmlns="" xmlns:p14="http://schemas.microsoft.com/office/powerpoint/2010/main" val="4131376457"/>
      </p:ext>
    </p:extLst>
  </p:cSld>
  <p:clrMapOvr>
    <a:masterClrMapping/>
  </p:clrMapOvr>
  <p:transition>
    <p:dissolv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0"/>
          </p:nvPr>
        </p:nvSpPr>
        <p:spPr/>
        <p:txBody>
          <a:bodyPr/>
          <a:lstStyle/>
          <a:p>
            <a:pPr>
              <a:defRPr/>
            </a:pPr>
            <a:fld id="{D0A3B2CF-79A4-4F95-8E14-34636ADF833E}" type="slidenum">
              <a:rPr lang="ru-RU" smtClean="0"/>
              <a:pPr>
                <a:defRPr/>
              </a:pPr>
              <a:t>27</a:t>
            </a:fld>
            <a:endParaRPr lang="ru-RU" dirty="0"/>
          </a:p>
        </p:txBody>
      </p:sp>
      <p:sp>
        <p:nvSpPr>
          <p:cNvPr id="13" name="Горизонтальный свиток 12"/>
          <p:cNvSpPr/>
          <p:nvPr/>
        </p:nvSpPr>
        <p:spPr>
          <a:xfrm>
            <a:off x="1278194" y="1995948"/>
            <a:ext cx="6636774" cy="2504622"/>
          </a:xfrm>
          <a:prstGeom prst="horizontalScroll">
            <a:avLst>
              <a:gd name="adj" fmla="val 9843"/>
            </a:avLst>
          </a:prstGeom>
        </p:spPr>
        <p:style>
          <a:lnRef idx="1">
            <a:schemeClr val="accent4"/>
          </a:lnRef>
          <a:fillRef idx="3">
            <a:schemeClr val="accent4"/>
          </a:fillRef>
          <a:effectRef idx="2">
            <a:schemeClr val="accent4"/>
          </a:effectRef>
          <a:fontRef idx="minor">
            <a:schemeClr val="lt1"/>
          </a:fontRef>
        </p:style>
        <p:txBody>
          <a:bodyPr anchor="ctr"/>
          <a:lstStyle/>
          <a:p>
            <a:pPr indent="177800" fontAlgn="auto">
              <a:spcBef>
                <a:spcPts val="0"/>
              </a:spcBef>
              <a:spcAft>
                <a:spcPts val="0"/>
              </a:spcAft>
              <a:defRPr/>
            </a:pPr>
            <a:endParaRPr lang="ru-RU" sz="1100" dirty="0" smtClean="0">
              <a:solidFill>
                <a:schemeClr val="tx1"/>
              </a:solidFill>
              <a:latin typeface="Times New Roman" pitchFamily="18" charset="0"/>
              <a:cs typeface="Times New Roman" pitchFamily="18" charset="0"/>
            </a:endParaRPr>
          </a:p>
          <a:p>
            <a:pPr indent="177800" fontAlgn="auto">
              <a:spcBef>
                <a:spcPts val="0"/>
              </a:spcBef>
              <a:spcAft>
                <a:spcPts val="0"/>
              </a:spcAft>
              <a:defRPr/>
            </a:pPr>
            <a:r>
              <a:rPr lang="ru-RU" sz="1100" dirty="0">
                <a:solidFill>
                  <a:schemeClr val="tx1"/>
                </a:solidFill>
                <a:latin typeface="Times New Roman" pitchFamily="18" charset="0"/>
                <a:cs typeface="Times New Roman" pitchFamily="18" charset="0"/>
              </a:rPr>
              <a:t> </a:t>
            </a:r>
            <a:r>
              <a:rPr lang="ru-RU" b="1" i="1" dirty="0" smtClean="0">
                <a:solidFill>
                  <a:schemeClr val="tx1"/>
                </a:solidFill>
                <a:latin typeface="Times New Roman" pitchFamily="18" charset="0"/>
                <a:cs typeface="Times New Roman" pitchFamily="18" charset="0"/>
              </a:rPr>
              <a:t>Социально-значимые проекты, предусмотренные к финансированию  за счет бюджета Колобовского городского поселения на </a:t>
            </a:r>
            <a:r>
              <a:rPr lang="ru-RU" b="1" i="1" dirty="0" smtClean="0">
                <a:solidFill>
                  <a:schemeClr val="tx1"/>
                </a:solidFill>
                <a:latin typeface="Times New Roman" pitchFamily="18" charset="0"/>
                <a:cs typeface="Times New Roman" pitchFamily="18" charset="0"/>
              </a:rPr>
              <a:t>2023год </a:t>
            </a:r>
            <a:r>
              <a:rPr lang="ru-RU" b="1" i="1" dirty="0" smtClean="0">
                <a:solidFill>
                  <a:schemeClr val="tx1"/>
                </a:solidFill>
                <a:latin typeface="Times New Roman" pitchFamily="18" charset="0"/>
                <a:cs typeface="Times New Roman" pitchFamily="18" charset="0"/>
              </a:rPr>
              <a:t>и на плановый период </a:t>
            </a:r>
            <a:r>
              <a:rPr lang="ru-RU" b="1" i="1" dirty="0" smtClean="0">
                <a:solidFill>
                  <a:schemeClr val="tx1"/>
                </a:solidFill>
                <a:latin typeface="Times New Roman" pitchFamily="18" charset="0"/>
                <a:cs typeface="Times New Roman" pitchFamily="18" charset="0"/>
              </a:rPr>
              <a:t>2024 </a:t>
            </a:r>
            <a:r>
              <a:rPr lang="ru-RU" b="1" i="1" dirty="0" smtClean="0">
                <a:solidFill>
                  <a:schemeClr val="tx1"/>
                </a:solidFill>
                <a:latin typeface="Times New Roman" pitchFamily="18" charset="0"/>
                <a:cs typeface="Times New Roman" pitchFamily="18" charset="0"/>
              </a:rPr>
              <a:t>и </a:t>
            </a:r>
            <a:r>
              <a:rPr lang="ru-RU" b="1" i="1" dirty="0" smtClean="0">
                <a:solidFill>
                  <a:schemeClr val="tx1"/>
                </a:solidFill>
                <a:latin typeface="Times New Roman" pitchFamily="18" charset="0"/>
                <a:cs typeface="Times New Roman" pitchFamily="18" charset="0"/>
              </a:rPr>
              <a:t>2025 </a:t>
            </a:r>
            <a:r>
              <a:rPr lang="ru-RU" b="1" i="1" dirty="0" smtClean="0">
                <a:solidFill>
                  <a:schemeClr val="tx1"/>
                </a:solidFill>
                <a:latin typeface="Times New Roman" pitchFamily="18" charset="0"/>
                <a:cs typeface="Times New Roman" pitchFamily="18" charset="0"/>
              </a:rPr>
              <a:t>годов не планируются  </a:t>
            </a:r>
            <a:endParaRPr lang="ru-RU" b="1" i="1" dirty="0">
              <a:solidFill>
                <a:schemeClr val="tx1"/>
              </a:solidFill>
              <a:latin typeface="Times New Roman" pitchFamily="18" charset="0"/>
              <a:cs typeface="Times New Roman" pitchFamily="18" charset="0"/>
            </a:endParaRPr>
          </a:p>
        </p:txBody>
      </p:sp>
    </p:spTree>
    <p:extLst>
      <p:ext uri="{BB962C8B-B14F-4D97-AF65-F5344CB8AC3E}">
        <p14:creationId xmlns="" xmlns:p14="http://schemas.microsoft.com/office/powerpoint/2010/main" val="615713140"/>
      </p:ext>
    </p:extLst>
  </p:cSld>
  <p:clrMapOvr>
    <a:masterClrMapping/>
  </p:clrMapOvr>
  <p:transition>
    <p:dissolv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0"/>
          </p:nvPr>
        </p:nvSpPr>
        <p:spPr/>
        <p:txBody>
          <a:bodyPr/>
          <a:lstStyle/>
          <a:p>
            <a:pPr>
              <a:defRPr/>
            </a:pPr>
            <a:fld id="{D0A3B2CF-79A4-4F95-8E14-34636ADF833E}" type="slidenum">
              <a:rPr lang="ru-RU" smtClean="0"/>
              <a:pPr>
                <a:defRPr/>
              </a:pPr>
              <a:t>28</a:t>
            </a:fld>
            <a:endParaRPr lang="ru-RU" dirty="0"/>
          </a:p>
        </p:txBody>
      </p:sp>
      <p:sp>
        <p:nvSpPr>
          <p:cNvPr id="12" name="Прямоугольник 11"/>
          <p:cNvSpPr/>
          <p:nvPr/>
        </p:nvSpPr>
        <p:spPr>
          <a:xfrm>
            <a:off x="971600" y="165398"/>
            <a:ext cx="7305812" cy="1323439"/>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2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ДОЛГОВЫЕ ОБЯЗАТЕЛЬСТВА КОЛОБОВСКОГО ГОРОДСКОГО </a:t>
            </a:r>
            <a:r>
              <a:rPr lang="ru-RU" sz="32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поселения</a:t>
            </a:r>
            <a:endParaRPr lang="ru-RU" sz="32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13" name="Picture 11"/>
          <p:cNvPicPr>
            <a:picLocks noChangeAspect="1" noChangeArrowheads="1"/>
          </p:cNvPicPr>
          <p:nvPr/>
        </p:nvPicPr>
        <p:blipFill rotWithShape="1">
          <a:blip r:embed="rId3">
            <a:extLst>
              <a:ext uri="{28A0092B-C50C-407E-A947-70E740481C1C}">
                <a14:useLocalDpi xmlns="" xmlns:a14="http://schemas.microsoft.com/office/drawing/2010/main" val="0"/>
              </a:ext>
            </a:extLst>
          </a:blip>
          <a:srcRect l="-8640" t="-13924" r="9291" b="13143"/>
          <a:stretch/>
        </p:blipFill>
        <p:spPr bwMode="auto">
          <a:xfrm>
            <a:off x="460688" y="471948"/>
            <a:ext cx="7218305" cy="5201265"/>
          </a:xfrm>
          <a:prstGeom prst="rect">
            <a:avLst/>
          </a:prstGeom>
          <a:noFill/>
          <a:ln>
            <a:noFill/>
          </a:ln>
          <a:effectLst>
            <a:softEdge rad="139700"/>
          </a:effectLst>
        </p:spPr>
      </p:pic>
      <p:graphicFrame>
        <p:nvGraphicFramePr>
          <p:cNvPr id="14" name="Таблица 13"/>
          <p:cNvGraphicFramePr>
            <a:graphicFrameLocks noGrp="1"/>
          </p:cNvGraphicFramePr>
          <p:nvPr/>
        </p:nvGraphicFramePr>
        <p:xfrm>
          <a:off x="2861186" y="1909309"/>
          <a:ext cx="4542504" cy="4036695"/>
        </p:xfrm>
        <a:graphic>
          <a:graphicData uri="http://schemas.openxmlformats.org/drawingml/2006/table">
            <a:tbl>
              <a:tblPr/>
              <a:tblGrid>
                <a:gridCol w="1701428"/>
                <a:gridCol w="756190"/>
                <a:gridCol w="834960"/>
                <a:gridCol w="1249926"/>
              </a:tblGrid>
              <a:tr h="182226">
                <a:tc rowSpan="2">
                  <a:txBody>
                    <a:bodyPr/>
                    <a:lstStyle/>
                    <a:p>
                      <a:pPr algn="ctr" fontAlgn="b"/>
                      <a:r>
                        <a:rPr lang="ru-RU" sz="1200" b="0" i="0" u="none" strike="noStrike" dirty="0">
                          <a:solidFill>
                            <a:srgbClr val="000000"/>
                          </a:solidFill>
                          <a:latin typeface="Times New Roman"/>
                        </a:rPr>
                        <a:t>Вид долгового обязательства</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fontAlgn="b"/>
                      <a:r>
                        <a:rPr lang="ru-RU" sz="1200" b="0" i="0" u="none" strike="noStrike">
                          <a:solidFill>
                            <a:srgbClr val="000000"/>
                          </a:solidFill>
                          <a:latin typeface="Times New Roman"/>
                        </a:rPr>
                        <a:t>Сумма</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r>
              <a:tr h="182226">
                <a:tc vMerge="1">
                  <a:txBody>
                    <a:bodyPr/>
                    <a:lstStyle/>
                    <a:p>
                      <a:endParaRPr lang="ru-RU"/>
                    </a:p>
                  </a:txBody>
                  <a:tcPr/>
                </a:tc>
                <a:tc>
                  <a:txBody>
                    <a:bodyPr/>
                    <a:lstStyle/>
                    <a:p>
                      <a:pPr algn="l" fontAlgn="b"/>
                      <a:r>
                        <a:rPr lang="ru-RU" sz="1200" b="0" i="0" u="none" strike="noStrike" dirty="0" smtClean="0">
                          <a:solidFill>
                            <a:srgbClr val="000000"/>
                          </a:solidFill>
                          <a:latin typeface="Times New Roman"/>
                        </a:rPr>
                        <a:t>2023 </a:t>
                      </a:r>
                      <a:r>
                        <a:rPr lang="ru-RU" sz="1200" b="0" i="0" u="none" strike="noStrike" dirty="0">
                          <a:solidFill>
                            <a:srgbClr val="000000"/>
                          </a:solidFill>
                          <a:latin typeface="Times New Roman"/>
                        </a:rPr>
                        <a:t>год</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ru-RU" sz="1200" b="0" i="0" u="none" strike="noStrike" dirty="0" smtClean="0">
                          <a:solidFill>
                            <a:srgbClr val="000000"/>
                          </a:solidFill>
                          <a:latin typeface="Times New Roman"/>
                        </a:rPr>
                        <a:t>2024 </a:t>
                      </a:r>
                      <a:r>
                        <a:rPr lang="ru-RU" sz="1200" b="0" i="0" u="none" strike="noStrike" dirty="0">
                          <a:solidFill>
                            <a:srgbClr val="000000"/>
                          </a:solidFill>
                          <a:latin typeface="Times New Roman"/>
                        </a:rPr>
                        <a:t>год</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r>
                        <a:rPr lang="ru-RU" sz="1200" b="0" i="0" u="none" strike="noStrike" dirty="0" smtClean="0">
                          <a:solidFill>
                            <a:srgbClr val="000000"/>
                          </a:solidFill>
                          <a:latin typeface="Times New Roman"/>
                        </a:rPr>
                        <a:t>2025 </a:t>
                      </a:r>
                      <a:r>
                        <a:rPr lang="ru-RU" sz="1200" b="0" i="0" u="none" strike="noStrike" dirty="0">
                          <a:solidFill>
                            <a:srgbClr val="000000"/>
                          </a:solidFill>
                          <a:latin typeface="Times New Roman"/>
                        </a:rPr>
                        <a:t>год</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57993">
                <a:tc>
                  <a:txBody>
                    <a:bodyPr/>
                    <a:lstStyle/>
                    <a:p>
                      <a:pPr algn="ctr" fontAlgn="b"/>
                      <a:r>
                        <a:rPr lang="ru-RU" sz="1000" b="0" i="0" u="none" strike="noStrike">
                          <a:solidFill>
                            <a:srgbClr val="000000"/>
                          </a:solidFill>
                          <a:latin typeface="Times New Roman"/>
                        </a:rPr>
                        <a:t>Бюджетные кредиты от других бюджетов бюджетной системы Российской Федерации</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3407">
                <a:tc>
                  <a:txBody>
                    <a:bodyPr/>
                    <a:lstStyle/>
                    <a:p>
                      <a:pPr algn="ctr" fontAlgn="b"/>
                      <a:r>
                        <a:rPr lang="ru-RU" sz="1000" b="0" i="0" u="none" strike="noStrike">
                          <a:solidFill>
                            <a:srgbClr val="000000"/>
                          </a:solidFill>
                          <a:latin typeface="Times New Roman"/>
                        </a:rPr>
                        <a:t>Привлечение, в том числе:</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a:solidFill>
                            <a:srgbClr val="000000"/>
                          </a:solidFill>
                          <a:latin typeface="Times New Roman"/>
                        </a:rPr>
                        <a:t>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20641">
                <a:tc>
                  <a:txBody>
                    <a:bodyPr/>
                    <a:lstStyle/>
                    <a:p>
                      <a:pPr algn="ctr" fontAlgn="b"/>
                      <a:r>
                        <a:rPr lang="ru-RU" sz="1000" b="0" i="0" u="none" strike="noStrike">
                          <a:solidFill>
                            <a:srgbClr val="000000"/>
                          </a:solidFill>
                          <a:latin typeface="Times New Roman"/>
                        </a:rPr>
                        <a:t>на пополнение остатков средств на счете бюджета поселения</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3407">
                <a:tc>
                  <a:txBody>
                    <a:bodyPr/>
                    <a:lstStyle/>
                    <a:p>
                      <a:pPr algn="ctr" fontAlgn="b"/>
                      <a:r>
                        <a:rPr lang="ru-RU" sz="1200" b="0" i="0" u="none" strike="noStrike">
                          <a:solidFill>
                            <a:srgbClr val="000000"/>
                          </a:solidFill>
                          <a:latin typeface="Times New Roman"/>
                        </a:rPr>
                        <a:t>Погашение, в том числе:</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dirty="0">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67874">
                <a:tc>
                  <a:txBody>
                    <a:bodyPr/>
                    <a:lstStyle/>
                    <a:p>
                      <a:pPr algn="l" fontAlgn="b"/>
                      <a:r>
                        <a:rPr lang="ru-RU" sz="1200" b="0" i="0" u="none" strike="noStrike">
                          <a:solidFill>
                            <a:srgbClr val="000000"/>
                          </a:solidFill>
                          <a:latin typeface="Times New Roman"/>
                        </a:rPr>
                        <a:t> на пополнение остатков средств на счете бюджета Колобовского городского поселения</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67874">
                <a:tc>
                  <a:txBody>
                    <a:bodyPr/>
                    <a:lstStyle/>
                    <a:p>
                      <a:pPr algn="ctr" fontAlgn="b"/>
                      <a:r>
                        <a:rPr lang="ru-RU" sz="1200" b="0" i="0" u="none" strike="noStrike">
                          <a:solidFill>
                            <a:srgbClr val="000000"/>
                          </a:solidFill>
                          <a:latin typeface="Times New Roman"/>
                        </a:rPr>
                        <a:t> для частичного покрытия дефицита бюджета Колобовского городского поселения</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3289">
                <a:tc>
                  <a:txBody>
                    <a:bodyPr/>
                    <a:lstStyle/>
                    <a:p>
                      <a:pPr algn="ctr" fontAlgn="b"/>
                      <a:r>
                        <a:rPr lang="ru-RU" sz="1000" b="0" i="0" u="none" strike="noStrike">
                          <a:solidFill>
                            <a:srgbClr val="000000"/>
                          </a:solidFill>
                          <a:latin typeface="Times New Roman"/>
                        </a:rPr>
                        <a:t>Кредиты кредитных организаций</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3407">
                <a:tc>
                  <a:txBody>
                    <a:bodyPr/>
                    <a:lstStyle/>
                    <a:p>
                      <a:pPr algn="ctr" fontAlgn="b"/>
                      <a:r>
                        <a:rPr lang="ru-RU" sz="1200" b="0" i="0" u="none" strike="noStrike">
                          <a:solidFill>
                            <a:srgbClr val="000000"/>
                          </a:solidFill>
                          <a:latin typeface="Times New Roman"/>
                        </a:rPr>
                        <a:t>Привлечение</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3407">
                <a:tc>
                  <a:txBody>
                    <a:bodyPr/>
                    <a:lstStyle/>
                    <a:p>
                      <a:pPr algn="ctr" fontAlgn="b"/>
                      <a:r>
                        <a:rPr lang="ru-RU" sz="1200" b="0" i="0" u="none" strike="noStrike" dirty="0">
                          <a:solidFill>
                            <a:srgbClr val="000000"/>
                          </a:solidFill>
                          <a:latin typeface="Times New Roman"/>
                        </a:rPr>
                        <a:t>Погашение </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ru-RU" sz="1200" b="0" i="0" u="none" strike="noStrike" dirty="0">
                          <a:solidFill>
                            <a:srgbClr val="000000"/>
                          </a:solidFill>
                          <a:latin typeface="Times New Roman"/>
                        </a:rPr>
                        <a:t>0</a:t>
                      </a:r>
                    </a:p>
                  </a:txBody>
                  <a:tcPr marL="9525" marR="9525" marT="9525"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pic>
        <p:nvPicPr>
          <p:cNvPr id="16" name="Picture 10"/>
          <p:cNvPicPr>
            <a:picLocks noChangeAspect="1" noChangeArrowheads="1"/>
          </p:cNvPicPr>
          <p:nvPr/>
        </p:nvPicPr>
        <p:blipFill>
          <a:blip r:embed="rId4">
            <a:extLst>
              <a:ext uri="{28A0092B-C50C-407E-A947-70E740481C1C}">
                <a14:useLocalDpi xmlns="" xmlns:a14="http://schemas.microsoft.com/office/drawing/2010/main" val="0"/>
              </a:ext>
            </a:extLst>
          </a:blip>
          <a:srcRect/>
          <a:stretch>
            <a:fillRect/>
          </a:stretch>
        </p:blipFill>
        <p:spPr bwMode="auto">
          <a:xfrm>
            <a:off x="320504" y="4984200"/>
            <a:ext cx="1615685" cy="1484497"/>
          </a:xfrm>
          <a:prstGeom prst="rect">
            <a:avLst/>
          </a:prstGeom>
          <a:noFill/>
          <a:ln>
            <a:noFill/>
          </a:ln>
          <a:effectLst>
            <a:softEdge rad="266700"/>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770343377"/>
      </p:ext>
    </p:extLst>
  </p:cSld>
  <p:clrMapOvr>
    <a:masterClrMapping/>
  </p:clrMapOvr>
  <p:transition>
    <p:dissolv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0"/>
          </p:nvPr>
        </p:nvSpPr>
        <p:spPr/>
        <p:txBody>
          <a:bodyPr/>
          <a:lstStyle/>
          <a:p>
            <a:pPr>
              <a:defRPr/>
            </a:pPr>
            <a:fld id="{D0A3B2CF-79A4-4F95-8E14-34636ADF833E}" type="slidenum">
              <a:rPr lang="ru-RU" smtClean="0"/>
              <a:pPr>
                <a:defRPr/>
              </a:pPr>
              <a:t>29</a:t>
            </a:fld>
            <a:endParaRPr lang="ru-RU" dirty="0"/>
          </a:p>
        </p:txBody>
      </p:sp>
      <p:sp>
        <p:nvSpPr>
          <p:cNvPr id="3" name="TextBox 2"/>
          <p:cNvSpPr txBox="1"/>
          <p:nvPr/>
        </p:nvSpPr>
        <p:spPr>
          <a:xfrm>
            <a:off x="230115" y="67979"/>
            <a:ext cx="8209208" cy="646331"/>
          </a:xfrm>
          <a:prstGeom prst="rect">
            <a:avLst/>
          </a:prstGeom>
          <a:noFill/>
        </p:spPr>
        <p:txBody>
          <a:bodyPr wrap="square" rtlCol="0">
            <a:spAutoFit/>
          </a:bodyPr>
          <a:lstStyle/>
          <a:p>
            <a:pPr algn="ctr"/>
            <a:r>
              <a:rPr lang="ru-RU" b="1" dirty="0" smtClean="0">
                <a:latin typeface="Times New Roman" panose="02020603050405020304" pitchFamily="18" charset="0"/>
                <a:cs typeface="Times New Roman" panose="02020603050405020304" pitchFamily="18" charset="0"/>
              </a:rPr>
              <a:t>Непрограммные направления деятельности </a:t>
            </a:r>
            <a:r>
              <a:rPr lang="ru-RU" b="1" dirty="0" err="1" smtClean="0">
                <a:latin typeface="Times New Roman" panose="02020603050405020304" pitchFamily="18" charset="0"/>
                <a:cs typeface="Times New Roman" panose="02020603050405020304" pitchFamily="18" charset="0"/>
              </a:rPr>
              <a:t>Колобовского</a:t>
            </a:r>
            <a:r>
              <a:rPr lang="ru-RU" b="1" dirty="0" smtClean="0">
                <a:latin typeface="Times New Roman" panose="02020603050405020304" pitchFamily="18" charset="0"/>
                <a:cs typeface="Times New Roman" panose="02020603050405020304" pitchFamily="18" charset="0"/>
              </a:rPr>
              <a:t> городского поселения </a:t>
            </a:r>
            <a:endParaRPr lang="ru-RU" b="1" dirty="0">
              <a:latin typeface="Times New Roman" panose="02020603050405020304" pitchFamily="18" charset="0"/>
              <a:cs typeface="Times New Roman" panose="02020603050405020304" pitchFamily="18" charset="0"/>
            </a:endParaRPr>
          </a:p>
        </p:txBody>
      </p:sp>
      <p:sp>
        <p:nvSpPr>
          <p:cNvPr id="8" name="Прямоугольник 7"/>
          <p:cNvSpPr/>
          <p:nvPr/>
        </p:nvSpPr>
        <p:spPr>
          <a:xfrm>
            <a:off x="3397169" y="2733368"/>
            <a:ext cx="1971244" cy="307777"/>
          </a:xfrm>
          <a:prstGeom prst="rect">
            <a:avLst/>
          </a:prstGeom>
          <a:solidFill>
            <a:schemeClr val="accent5">
              <a:lumMod val="20000"/>
              <a:lumOff val="80000"/>
            </a:schemeClr>
          </a:solidFill>
        </p:spPr>
        <p:style>
          <a:lnRef idx="1">
            <a:schemeClr val="accent3"/>
          </a:lnRef>
          <a:fillRef idx="2">
            <a:schemeClr val="accent3"/>
          </a:fillRef>
          <a:effectRef idx="1">
            <a:schemeClr val="accent3"/>
          </a:effectRef>
          <a:fontRef idx="minor">
            <a:schemeClr val="dk1"/>
          </a:fontRef>
        </p:style>
        <p:txBody>
          <a:bodyPr wrap="square">
            <a:spAutoFit/>
          </a:bodyPr>
          <a:lstStyle/>
          <a:p>
            <a:pPr lvl="0" algn="r"/>
            <a:r>
              <a:rPr lang="ru-RU" sz="1400" dirty="0" smtClean="0">
                <a:latin typeface="Times New Roman" panose="02020603050405020304" pitchFamily="18" charset="0"/>
                <a:cs typeface="Times New Roman" panose="02020603050405020304" pitchFamily="18" charset="0"/>
              </a:rPr>
              <a:t>Национальная оборона</a:t>
            </a:r>
            <a:endParaRPr lang="ru-RU" sz="1400" dirty="0">
              <a:latin typeface="Times New Roman" panose="02020603050405020304" pitchFamily="18" charset="0"/>
              <a:cs typeface="Times New Roman" panose="02020603050405020304" pitchFamily="18" charset="0"/>
            </a:endParaRPr>
          </a:p>
        </p:txBody>
      </p:sp>
      <p:sp>
        <p:nvSpPr>
          <p:cNvPr id="9" name="TextBox 8"/>
          <p:cNvSpPr txBox="1"/>
          <p:nvPr/>
        </p:nvSpPr>
        <p:spPr>
          <a:xfrm>
            <a:off x="3418113" y="3067164"/>
            <a:ext cx="1985058" cy="307777"/>
          </a:xfrm>
          <a:prstGeom prst="rect">
            <a:avLst/>
          </a:prstGeom>
          <a:solidFill>
            <a:schemeClr val="accent6">
              <a:lumMod val="20000"/>
              <a:lumOff val="80000"/>
            </a:schemeClr>
          </a:solidFill>
        </p:spPr>
        <p:style>
          <a:lnRef idx="3">
            <a:schemeClr val="lt1"/>
          </a:lnRef>
          <a:fillRef idx="1">
            <a:schemeClr val="accent2"/>
          </a:fillRef>
          <a:effectRef idx="1">
            <a:schemeClr val="accent2"/>
          </a:effectRef>
          <a:fontRef idx="minor">
            <a:schemeClr val="lt1"/>
          </a:fontRef>
        </p:style>
        <p:txBody>
          <a:bodyPr wrap="square" rtlCol="0">
            <a:spAutoFit/>
          </a:bodyPr>
          <a:lstStyle/>
          <a:p>
            <a:pPr lvl="0" algn="r"/>
            <a:r>
              <a:rPr lang="ru-RU" sz="1400" b="1" dirty="0" smtClean="0">
                <a:solidFill>
                  <a:schemeClr val="tx1"/>
                </a:solidFill>
                <a:latin typeface="Times New Roman" panose="02020603050405020304" pitchFamily="18" charset="0"/>
                <a:cs typeface="Times New Roman" panose="02020603050405020304" pitchFamily="18" charset="0"/>
              </a:rPr>
              <a:t>288,6 </a:t>
            </a:r>
            <a:r>
              <a:rPr lang="ru-RU" sz="1400" b="1" dirty="0">
                <a:solidFill>
                  <a:schemeClr val="tx1"/>
                </a:solidFill>
                <a:latin typeface="Times New Roman" panose="02020603050405020304" pitchFamily="18" charset="0"/>
                <a:cs typeface="Times New Roman" panose="02020603050405020304" pitchFamily="18" charset="0"/>
              </a:rPr>
              <a:t>тыс. </a:t>
            </a:r>
            <a:r>
              <a:rPr lang="ru-RU" sz="1400" b="1" dirty="0" smtClean="0">
                <a:solidFill>
                  <a:schemeClr val="tx1"/>
                </a:solidFill>
                <a:latin typeface="Times New Roman" panose="02020603050405020304" pitchFamily="18" charset="0"/>
                <a:cs typeface="Times New Roman" panose="02020603050405020304" pitchFamily="18" charset="0"/>
              </a:rPr>
              <a:t>рублей</a:t>
            </a:r>
            <a:endParaRPr lang="ru-RU" sz="1400" b="1" dirty="0">
              <a:solidFill>
                <a:schemeClr val="tx1"/>
              </a:solidFill>
              <a:latin typeface="Times New Roman" panose="02020603050405020304" pitchFamily="18" charset="0"/>
              <a:cs typeface="Times New Roman" panose="02020603050405020304" pitchFamily="18" charset="0"/>
            </a:endParaRPr>
          </a:p>
        </p:txBody>
      </p:sp>
      <p:pic>
        <p:nvPicPr>
          <p:cNvPr id="5123" name="Picture 3"/>
          <p:cNvPicPr>
            <a:picLocks noChangeAspect="1" noChangeArrowheads="1"/>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412956" y="1499745"/>
            <a:ext cx="2927872" cy="264491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0" name="Прямоугольник 9"/>
          <p:cNvSpPr/>
          <p:nvPr/>
        </p:nvSpPr>
        <p:spPr>
          <a:xfrm>
            <a:off x="5517073" y="1524000"/>
            <a:ext cx="3056655" cy="307777"/>
          </a:xfrm>
          <a:prstGeom prst="rect">
            <a:avLst/>
          </a:prstGeom>
          <a:solidFill>
            <a:schemeClr val="accent5">
              <a:lumMod val="20000"/>
              <a:lumOff val="80000"/>
            </a:schemeClr>
          </a:solidFill>
        </p:spPr>
        <p:style>
          <a:lnRef idx="1">
            <a:schemeClr val="accent3"/>
          </a:lnRef>
          <a:fillRef idx="2">
            <a:schemeClr val="accent3"/>
          </a:fillRef>
          <a:effectRef idx="1">
            <a:schemeClr val="accent3"/>
          </a:effectRef>
          <a:fontRef idx="minor">
            <a:schemeClr val="dk1"/>
          </a:fontRef>
        </p:style>
        <p:txBody>
          <a:bodyPr wrap="square">
            <a:spAutoFit/>
          </a:bodyPr>
          <a:lstStyle/>
          <a:p>
            <a:pPr algn="r"/>
            <a:r>
              <a:rPr lang="ru-RU" sz="1400" dirty="0" smtClean="0">
                <a:latin typeface="Times New Roman" panose="02020603050405020304" pitchFamily="18" charset="0"/>
                <a:cs typeface="Times New Roman" panose="02020603050405020304" pitchFamily="18" charset="0"/>
              </a:rPr>
              <a:t>Резервный </a:t>
            </a:r>
            <a:r>
              <a:rPr lang="ru-RU" sz="1400" dirty="0">
                <a:latin typeface="Times New Roman" panose="02020603050405020304" pitchFamily="18" charset="0"/>
                <a:cs typeface="Times New Roman" panose="02020603050405020304" pitchFamily="18" charset="0"/>
              </a:rPr>
              <a:t>фонд в </a:t>
            </a:r>
            <a:r>
              <a:rPr lang="ru-RU" sz="1400" dirty="0" smtClean="0">
                <a:latin typeface="Times New Roman" panose="02020603050405020304" pitchFamily="18" charset="0"/>
                <a:cs typeface="Times New Roman" panose="02020603050405020304" pitchFamily="18" charset="0"/>
              </a:rPr>
              <a:t>сумме</a:t>
            </a:r>
            <a:endParaRPr lang="ru-RU" sz="1400" dirty="0">
              <a:latin typeface="Times New Roman" panose="02020603050405020304" pitchFamily="18" charset="0"/>
              <a:cs typeface="Times New Roman" panose="02020603050405020304" pitchFamily="18" charset="0"/>
            </a:endParaRPr>
          </a:p>
        </p:txBody>
      </p:sp>
      <p:sp>
        <p:nvSpPr>
          <p:cNvPr id="11" name="Прямоугольник 10"/>
          <p:cNvSpPr/>
          <p:nvPr/>
        </p:nvSpPr>
        <p:spPr>
          <a:xfrm>
            <a:off x="6841459" y="1946787"/>
            <a:ext cx="1516128" cy="584775"/>
          </a:xfrm>
          <a:prstGeom prst="rect">
            <a:avLst/>
          </a:prstGeom>
          <a:solidFill>
            <a:schemeClr val="accent6">
              <a:lumMod val="20000"/>
              <a:lumOff val="80000"/>
            </a:schemeClr>
          </a:solidFill>
        </p:spPr>
        <p:style>
          <a:lnRef idx="3">
            <a:schemeClr val="lt1"/>
          </a:lnRef>
          <a:fillRef idx="1">
            <a:schemeClr val="accent2"/>
          </a:fillRef>
          <a:effectRef idx="1">
            <a:schemeClr val="accent2"/>
          </a:effectRef>
          <a:fontRef idx="minor">
            <a:schemeClr val="lt1"/>
          </a:fontRef>
        </p:style>
        <p:txBody>
          <a:bodyPr wrap="square">
            <a:spAutoFit/>
          </a:bodyPr>
          <a:lstStyle/>
          <a:p>
            <a:pPr algn="r"/>
            <a:r>
              <a:rPr lang="ru-RU" sz="1600" b="1" dirty="0" smtClean="0">
                <a:solidFill>
                  <a:schemeClr val="tx1"/>
                </a:solidFill>
                <a:latin typeface="Times New Roman" panose="02020603050405020304" pitchFamily="18" charset="0"/>
                <a:cs typeface="Times New Roman" panose="02020603050405020304" pitchFamily="18" charset="0"/>
              </a:rPr>
              <a:t>5,0 </a:t>
            </a:r>
            <a:r>
              <a:rPr lang="ru-RU" sz="1600" b="1" dirty="0">
                <a:solidFill>
                  <a:schemeClr val="tx1"/>
                </a:solidFill>
                <a:latin typeface="Times New Roman" panose="02020603050405020304" pitchFamily="18" charset="0"/>
                <a:cs typeface="Times New Roman" panose="02020603050405020304" pitchFamily="18" charset="0"/>
              </a:rPr>
              <a:t>тыс. рублей</a:t>
            </a:r>
          </a:p>
        </p:txBody>
      </p:sp>
      <p:pic>
        <p:nvPicPr>
          <p:cNvPr id="5124" name="Picture 4"/>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5643716" y="2709975"/>
            <a:ext cx="2143432" cy="166537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6" name="Picture 2" descr="Картинки по запросу человечек и компьютер"/>
          <p:cNvPicPr>
            <a:picLocks noChangeAspect="1" noChangeArrowheads="1"/>
          </p:cNvPicPr>
          <p:nvPr/>
        </p:nvPicPr>
        <p:blipFill>
          <a:blip r:embed="rId4">
            <a:duotone>
              <a:prstClr val="black"/>
              <a:srgbClr val="D9C3A5">
                <a:tint val="50000"/>
                <a:satMod val="180000"/>
              </a:srgbClr>
            </a:duotone>
            <a:extLst>
              <a:ext uri="{28A0092B-C50C-407E-A947-70E740481C1C}">
                <a14:useLocalDpi xmlns="" xmlns:a14="http://schemas.microsoft.com/office/drawing/2010/main" val="0"/>
              </a:ext>
            </a:extLst>
          </a:blip>
          <a:srcRect/>
          <a:stretch>
            <a:fillRect/>
          </a:stretch>
        </p:blipFill>
        <p:spPr bwMode="auto">
          <a:xfrm>
            <a:off x="3182681" y="3986502"/>
            <a:ext cx="2825971" cy="2709003"/>
          </a:xfrm>
          <a:prstGeom prst="rect">
            <a:avLst/>
          </a:prstGeom>
          <a:noFill/>
          <a:effectLst>
            <a:glow rad="508000">
              <a:schemeClr val="accent5">
                <a:satMod val="175000"/>
                <a:alpha val="19000"/>
              </a:schemeClr>
            </a:glow>
            <a:softEdge rad="228600"/>
          </a:effectLst>
          <a:extLst>
            <a:ext uri="{909E8E84-426E-40DD-AFC4-6F175D3DCCD1}">
              <a14:hiddenFill xmlns="" xmlns:a14="http://schemas.microsoft.com/office/drawing/2010/main">
                <a:solidFill>
                  <a:srgbClr val="FFFFFF"/>
                </a:solidFill>
              </a14:hiddenFill>
            </a:ext>
          </a:extLst>
        </p:spPr>
      </p:pic>
      <p:sp>
        <p:nvSpPr>
          <p:cNvPr id="12" name="Прямоугольник 11"/>
          <p:cNvSpPr/>
          <p:nvPr/>
        </p:nvSpPr>
        <p:spPr>
          <a:xfrm rot="10412884" flipV="1">
            <a:off x="5792135" y="4606295"/>
            <a:ext cx="3056655" cy="523220"/>
          </a:xfrm>
          <a:prstGeom prst="rect">
            <a:avLst/>
          </a:prstGeom>
          <a:solidFill>
            <a:schemeClr val="accent5">
              <a:lumMod val="20000"/>
              <a:lumOff val="80000"/>
            </a:schemeClr>
          </a:solidFill>
        </p:spPr>
        <p:style>
          <a:lnRef idx="1">
            <a:schemeClr val="accent3"/>
          </a:lnRef>
          <a:fillRef idx="2">
            <a:schemeClr val="accent3"/>
          </a:fillRef>
          <a:effectRef idx="1">
            <a:schemeClr val="accent3"/>
          </a:effectRef>
          <a:fontRef idx="minor">
            <a:schemeClr val="dk1"/>
          </a:fontRef>
        </p:style>
        <p:txBody>
          <a:bodyPr wrap="square">
            <a:spAutoFit/>
          </a:bodyPr>
          <a:lstStyle/>
          <a:p>
            <a:pPr algn="ctr"/>
            <a:r>
              <a:rPr lang="ru-RU" sz="1400" dirty="0" smtClean="0">
                <a:latin typeface="Times New Roman" panose="02020603050405020304" pitchFamily="18" charset="0"/>
                <a:cs typeface="Times New Roman" panose="02020603050405020304" pitchFamily="18" charset="0"/>
              </a:rPr>
              <a:t>Исполнение судебных актов </a:t>
            </a:r>
            <a:r>
              <a:rPr lang="ru-RU" sz="1400" dirty="0" err="1" smtClean="0">
                <a:latin typeface="Times New Roman" panose="02020603050405020304" pitchFamily="18" charset="0"/>
                <a:cs typeface="Times New Roman" panose="02020603050405020304" pitchFamily="18" charset="0"/>
              </a:rPr>
              <a:t>Россий</a:t>
            </a:r>
            <a:r>
              <a:rPr lang="ru-RU" sz="1400" dirty="0" smtClean="0">
                <a:latin typeface="Times New Roman" panose="02020603050405020304" pitchFamily="18" charset="0"/>
                <a:cs typeface="Times New Roman" panose="02020603050405020304" pitchFamily="18" charset="0"/>
              </a:rPr>
              <a:t> </a:t>
            </a:r>
            <a:r>
              <a:rPr lang="ru-RU" sz="1400" dirty="0" err="1" smtClean="0">
                <a:latin typeface="Times New Roman" panose="02020603050405020304" pitchFamily="18" charset="0"/>
                <a:cs typeface="Times New Roman" panose="02020603050405020304" pitchFamily="18" charset="0"/>
              </a:rPr>
              <a:t>ской</a:t>
            </a:r>
            <a:r>
              <a:rPr lang="ru-RU" sz="1400" dirty="0" smtClean="0">
                <a:latin typeface="Times New Roman" panose="02020603050405020304" pitchFamily="18" charset="0"/>
                <a:cs typeface="Times New Roman" panose="02020603050405020304" pitchFamily="18" charset="0"/>
              </a:rPr>
              <a:t>  Федерации</a:t>
            </a:r>
            <a:endParaRPr lang="ru-RU" sz="1400" dirty="0">
              <a:latin typeface="Times New Roman" panose="02020603050405020304" pitchFamily="18" charset="0"/>
              <a:cs typeface="Times New Roman" panose="02020603050405020304" pitchFamily="18" charset="0"/>
            </a:endParaRPr>
          </a:p>
        </p:txBody>
      </p:sp>
      <p:sp>
        <p:nvSpPr>
          <p:cNvPr id="13" name="Прямоугольник 12"/>
          <p:cNvSpPr/>
          <p:nvPr/>
        </p:nvSpPr>
        <p:spPr>
          <a:xfrm rot="10800000" flipV="1">
            <a:off x="6400797" y="5432928"/>
            <a:ext cx="2743199" cy="276999"/>
          </a:xfrm>
          <a:prstGeom prst="rect">
            <a:avLst/>
          </a:prstGeom>
          <a:solidFill>
            <a:schemeClr val="accent6">
              <a:lumMod val="20000"/>
              <a:lumOff val="80000"/>
            </a:schemeClr>
          </a:solidFill>
        </p:spPr>
        <p:style>
          <a:lnRef idx="3">
            <a:schemeClr val="lt1"/>
          </a:lnRef>
          <a:fillRef idx="1">
            <a:schemeClr val="accent2"/>
          </a:fillRef>
          <a:effectRef idx="1">
            <a:schemeClr val="accent2"/>
          </a:effectRef>
          <a:fontRef idx="minor">
            <a:schemeClr val="lt1"/>
          </a:fontRef>
        </p:style>
        <p:txBody>
          <a:bodyPr wrap="square">
            <a:spAutoFit/>
          </a:bodyPr>
          <a:lstStyle/>
          <a:p>
            <a:pPr algn="r"/>
            <a:r>
              <a:rPr lang="ru-RU" sz="1200" b="1" dirty="0" smtClean="0">
                <a:solidFill>
                  <a:schemeClr val="tx1"/>
                </a:solidFill>
                <a:latin typeface="Times New Roman" panose="02020603050405020304" pitchFamily="18" charset="0"/>
                <a:cs typeface="Times New Roman" panose="02020603050405020304" pitchFamily="18" charset="0"/>
              </a:rPr>
              <a:t>2023 г- 500,00 </a:t>
            </a:r>
            <a:r>
              <a:rPr lang="ru-RU" sz="1200" b="1" dirty="0">
                <a:solidFill>
                  <a:schemeClr val="tx1"/>
                </a:solidFill>
                <a:latin typeface="Times New Roman" panose="02020603050405020304" pitchFamily="18" charset="0"/>
                <a:cs typeface="Times New Roman" panose="02020603050405020304" pitchFamily="18" charset="0"/>
              </a:rPr>
              <a:t>тыс. </a:t>
            </a:r>
            <a:r>
              <a:rPr lang="ru-RU" sz="1200" b="1" dirty="0" smtClean="0">
                <a:solidFill>
                  <a:schemeClr val="tx1"/>
                </a:solidFill>
                <a:latin typeface="Times New Roman" panose="02020603050405020304" pitchFamily="18" charset="0"/>
                <a:cs typeface="Times New Roman" panose="02020603050405020304" pitchFamily="18" charset="0"/>
              </a:rPr>
              <a:t>руб.;</a:t>
            </a:r>
          </a:p>
        </p:txBody>
      </p:sp>
      <p:sp>
        <p:nvSpPr>
          <p:cNvPr id="14" name="Прямоугольник 13"/>
          <p:cNvSpPr/>
          <p:nvPr/>
        </p:nvSpPr>
        <p:spPr>
          <a:xfrm rot="10800000" flipV="1">
            <a:off x="1258529" y="4958383"/>
            <a:ext cx="1976284" cy="1200329"/>
          </a:xfrm>
          <a:prstGeom prst="rect">
            <a:avLst/>
          </a:prstGeom>
          <a:solidFill>
            <a:schemeClr val="accent6">
              <a:lumMod val="20000"/>
              <a:lumOff val="80000"/>
            </a:schemeClr>
          </a:solidFill>
        </p:spPr>
        <p:style>
          <a:lnRef idx="3">
            <a:schemeClr val="lt1"/>
          </a:lnRef>
          <a:fillRef idx="1">
            <a:schemeClr val="accent2"/>
          </a:fillRef>
          <a:effectRef idx="1">
            <a:schemeClr val="accent2"/>
          </a:effectRef>
          <a:fontRef idx="minor">
            <a:schemeClr val="lt1"/>
          </a:fontRef>
        </p:style>
        <p:txBody>
          <a:bodyPr wrap="square">
            <a:spAutoFit/>
          </a:bodyPr>
          <a:lstStyle/>
          <a:p>
            <a:pPr algn="r"/>
            <a:r>
              <a:rPr lang="ru-RU" sz="1200" b="1" dirty="0" smtClean="0">
                <a:solidFill>
                  <a:schemeClr val="tx1"/>
                </a:solidFill>
                <a:latin typeface="Times New Roman" panose="02020603050405020304" pitchFamily="18" charset="0"/>
                <a:cs typeface="Times New Roman" panose="02020603050405020304" pitchFamily="18" charset="0"/>
              </a:rPr>
              <a:t>Иные межбюджетные трансферты из бюджета Колобовского городского поселения на исполнение переданных полномочий – 76,6 тыс. руб.</a:t>
            </a:r>
            <a:endParaRPr lang="ru-RU" sz="1200" b="1" dirty="0" smtClean="0">
              <a:solidFill>
                <a:schemeClr val="tx1"/>
              </a:solidFill>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298533111"/>
      </p:ext>
    </p:extLst>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0057" y="37753"/>
            <a:ext cx="8458200" cy="744537"/>
          </a:xfrm>
          <a:solidFill>
            <a:srgbClr val="CCFFFF"/>
          </a:solidFill>
        </p:spPr>
        <p:txBody>
          <a:bodyPr>
            <a:normAutofit/>
          </a:bodyPr>
          <a:lstStyle/>
          <a:p>
            <a:pPr algn="ctr"/>
            <a:r>
              <a:rPr lang="ru-RU" sz="1800" dirty="0" smtClean="0">
                <a:solidFill>
                  <a:schemeClr val="tx1"/>
                </a:solidFill>
                <a:latin typeface="Times New Roman" pitchFamily="18" charset="0"/>
                <a:cs typeface="Times New Roman" pitchFamily="18" charset="0"/>
              </a:rPr>
              <a:t>Основные понятия</a:t>
            </a:r>
            <a:endParaRPr lang="ru-RU" sz="1800" dirty="0">
              <a:solidFill>
                <a:schemeClr val="tx1"/>
              </a:solidFill>
              <a:latin typeface="Times New Roman" pitchFamily="18" charset="0"/>
              <a:cs typeface="Times New Roman" pitchFamily="18" charset="0"/>
            </a:endParaRPr>
          </a:p>
        </p:txBody>
      </p:sp>
      <p:sp>
        <p:nvSpPr>
          <p:cNvPr id="4" name="Номер слайда 3"/>
          <p:cNvSpPr>
            <a:spLocks noGrp="1"/>
          </p:cNvSpPr>
          <p:nvPr>
            <p:ph type="sldNum" sz="quarter" idx="10"/>
          </p:nvPr>
        </p:nvSpPr>
        <p:spPr/>
        <p:txBody>
          <a:bodyPr/>
          <a:lstStyle/>
          <a:p>
            <a:pPr>
              <a:defRPr/>
            </a:pPr>
            <a:fld id="{67FD1E93-168C-4E3F-B839-29F00AE4705B}" type="slidenum">
              <a:rPr lang="ru-RU" smtClean="0"/>
              <a:pPr>
                <a:defRPr/>
              </a:pPr>
              <a:t>3</a:t>
            </a:fld>
            <a:endParaRPr lang="ru-RU" dirty="0"/>
          </a:p>
        </p:txBody>
      </p:sp>
      <p:sp>
        <p:nvSpPr>
          <p:cNvPr id="5" name="圆角矩形 8"/>
          <p:cNvSpPr/>
          <p:nvPr/>
        </p:nvSpPr>
        <p:spPr>
          <a:xfrm>
            <a:off x="428596" y="857232"/>
            <a:ext cx="8501122" cy="571504"/>
          </a:xfrm>
          <a:prstGeom prst="roundRect">
            <a:avLst/>
          </a:prstGeom>
          <a:solidFill>
            <a:srgbClr val="CCFFFF"/>
          </a:solidFill>
        </p:spPr>
        <p:style>
          <a:lnRef idx="1">
            <a:schemeClr val="dk1"/>
          </a:lnRef>
          <a:fillRef idx="2">
            <a:schemeClr val="dk1"/>
          </a:fillRef>
          <a:effectRef idx="1">
            <a:schemeClr val="dk1"/>
          </a:effectRef>
          <a:fontRef idx="minor">
            <a:schemeClr val="dk1"/>
          </a:fontRef>
        </p:style>
        <p:txBody>
          <a:bodyPr rtlCol="0" anchor="ctr"/>
          <a:lstStyle/>
          <a:p>
            <a:r>
              <a:rPr lang="ru-RU" sz="1400" dirty="0" smtClean="0">
                <a:solidFill>
                  <a:schemeClr val="tx1"/>
                </a:solidFill>
                <a:latin typeface="Times New Roman" pitchFamily="18" charset="0"/>
                <a:cs typeface="Times New Roman" pitchFamily="18" charset="0"/>
              </a:rPr>
              <a:t>Бюджет - форма образования и расходования денежных средств, предназначенных для финансового обеспечения задач и функций государства и местного самоуправления</a:t>
            </a:r>
            <a:endParaRPr lang="zh-CN" altLang="en-US" sz="1400" dirty="0">
              <a:solidFill>
                <a:schemeClr val="tx1"/>
              </a:solidFill>
              <a:latin typeface="Times New Roman" pitchFamily="18" charset="0"/>
              <a:cs typeface="Times New Roman" pitchFamily="18" charset="0"/>
            </a:endParaRPr>
          </a:p>
        </p:txBody>
      </p:sp>
      <p:sp>
        <p:nvSpPr>
          <p:cNvPr id="6" name="圆角矩形 9"/>
          <p:cNvSpPr/>
          <p:nvPr/>
        </p:nvSpPr>
        <p:spPr>
          <a:xfrm>
            <a:off x="428596" y="1500174"/>
            <a:ext cx="8501122" cy="500066"/>
          </a:xfrm>
          <a:prstGeom prst="roundRect">
            <a:avLst/>
          </a:prstGeom>
          <a:solidFill>
            <a:srgbClr val="CCFFFF"/>
          </a:solidFill>
        </p:spPr>
        <p:style>
          <a:lnRef idx="1">
            <a:schemeClr val="accent1"/>
          </a:lnRef>
          <a:fillRef idx="2">
            <a:schemeClr val="accent1"/>
          </a:fillRef>
          <a:effectRef idx="1">
            <a:schemeClr val="accent1"/>
          </a:effectRef>
          <a:fontRef idx="minor">
            <a:schemeClr val="dk1"/>
          </a:fontRef>
        </p:style>
        <p:txBody>
          <a:bodyPr rtlCol="0" anchor="ctr"/>
          <a:lstStyle/>
          <a:p>
            <a:r>
              <a:rPr lang="ru-RU" sz="1400" dirty="0" smtClean="0">
                <a:solidFill>
                  <a:schemeClr val="tx1"/>
                </a:solidFill>
                <a:latin typeface="Times New Roman" pitchFamily="18" charset="0"/>
                <a:cs typeface="Times New Roman" pitchFamily="18" charset="0"/>
              </a:rPr>
              <a:t>Доходы бюджета - денежные средства поступающие в бюджет</a:t>
            </a:r>
            <a:endParaRPr lang="zh-CN" altLang="en-US" sz="1400" dirty="0">
              <a:solidFill>
                <a:schemeClr val="tx1"/>
              </a:solidFill>
              <a:latin typeface="Times New Roman" pitchFamily="18" charset="0"/>
              <a:cs typeface="Times New Roman" pitchFamily="18" charset="0"/>
            </a:endParaRPr>
          </a:p>
        </p:txBody>
      </p:sp>
      <p:sp>
        <p:nvSpPr>
          <p:cNvPr id="7" name="圆角矩形 10"/>
          <p:cNvSpPr/>
          <p:nvPr/>
        </p:nvSpPr>
        <p:spPr>
          <a:xfrm>
            <a:off x="428596" y="2038224"/>
            <a:ext cx="8501122" cy="500066"/>
          </a:xfrm>
          <a:prstGeom prst="roundRect">
            <a:avLst/>
          </a:prstGeom>
          <a:solidFill>
            <a:srgbClr val="CCFFFF"/>
          </a:solidFill>
        </p:spPr>
        <p:style>
          <a:lnRef idx="1">
            <a:schemeClr val="dk1"/>
          </a:lnRef>
          <a:fillRef idx="2">
            <a:schemeClr val="dk1"/>
          </a:fillRef>
          <a:effectRef idx="1">
            <a:schemeClr val="dk1"/>
          </a:effectRef>
          <a:fontRef idx="minor">
            <a:schemeClr val="dk1"/>
          </a:fontRef>
        </p:style>
        <p:txBody>
          <a:bodyPr rtlCol="0" anchor="ctr"/>
          <a:lstStyle/>
          <a:p>
            <a:r>
              <a:rPr lang="ru-RU" sz="1400" dirty="0" smtClean="0">
                <a:solidFill>
                  <a:schemeClr val="tx1"/>
                </a:solidFill>
                <a:latin typeface="Times New Roman" pitchFamily="18" charset="0"/>
                <a:cs typeface="Times New Roman" pitchFamily="18" charset="0"/>
              </a:rPr>
              <a:t>Расходы бюджета - денежные средства, выплачиваемые из бюджета</a:t>
            </a:r>
            <a:endParaRPr lang="zh-CN" altLang="en-US" sz="1400" dirty="0">
              <a:solidFill>
                <a:schemeClr val="tx1"/>
              </a:solidFill>
              <a:latin typeface="Times New Roman" pitchFamily="18" charset="0"/>
              <a:cs typeface="Times New Roman" pitchFamily="18" charset="0"/>
            </a:endParaRPr>
          </a:p>
        </p:txBody>
      </p:sp>
      <p:sp>
        <p:nvSpPr>
          <p:cNvPr id="8" name="圆角矩形 10"/>
          <p:cNvSpPr/>
          <p:nvPr/>
        </p:nvSpPr>
        <p:spPr>
          <a:xfrm>
            <a:off x="428596" y="3357562"/>
            <a:ext cx="8501122" cy="571504"/>
          </a:xfrm>
          <a:prstGeom prst="roundRect">
            <a:avLst/>
          </a:prstGeom>
          <a:solidFill>
            <a:srgbClr val="CCFFFF"/>
          </a:solidFill>
        </p:spPr>
        <p:style>
          <a:lnRef idx="1">
            <a:schemeClr val="dk1"/>
          </a:lnRef>
          <a:fillRef idx="2">
            <a:schemeClr val="dk1"/>
          </a:fillRef>
          <a:effectRef idx="1">
            <a:schemeClr val="dk1"/>
          </a:effectRef>
          <a:fontRef idx="minor">
            <a:schemeClr val="dk1"/>
          </a:fontRef>
        </p:style>
        <p:txBody>
          <a:bodyPr rtlCol="0" anchor="ctr"/>
          <a:lstStyle/>
          <a:p>
            <a:r>
              <a:rPr lang="ru-RU" sz="1400" dirty="0" smtClean="0">
                <a:solidFill>
                  <a:schemeClr val="tx1"/>
                </a:solidFill>
                <a:latin typeface="Times New Roman" pitchFamily="18" charset="0"/>
                <a:cs typeface="Times New Roman" pitchFamily="18" charset="0"/>
              </a:rPr>
              <a:t>Межбюджетные трансферты - средства, предоставляемые одним бюджетом бюджетной системы другому бюджету бюджетной системы</a:t>
            </a:r>
            <a:endParaRPr lang="zh-CN" altLang="en-US" sz="1400" dirty="0">
              <a:solidFill>
                <a:schemeClr val="tx1"/>
              </a:solidFill>
              <a:latin typeface="Times New Roman" pitchFamily="18" charset="0"/>
              <a:cs typeface="Times New Roman" pitchFamily="18" charset="0"/>
            </a:endParaRPr>
          </a:p>
        </p:txBody>
      </p:sp>
      <p:sp>
        <p:nvSpPr>
          <p:cNvPr id="9" name="圆角矩形 11"/>
          <p:cNvSpPr/>
          <p:nvPr/>
        </p:nvSpPr>
        <p:spPr>
          <a:xfrm>
            <a:off x="428596" y="2643182"/>
            <a:ext cx="8501122" cy="571504"/>
          </a:xfrm>
          <a:prstGeom prst="roundRect">
            <a:avLst/>
          </a:prstGeom>
          <a:solidFill>
            <a:srgbClr val="CCFFFF"/>
          </a:solidFill>
        </p:spPr>
        <p:style>
          <a:lnRef idx="1">
            <a:schemeClr val="accent1"/>
          </a:lnRef>
          <a:fillRef idx="2">
            <a:schemeClr val="accent1"/>
          </a:fillRef>
          <a:effectRef idx="1">
            <a:schemeClr val="accent1"/>
          </a:effectRef>
          <a:fontRef idx="minor">
            <a:schemeClr val="dk1"/>
          </a:fontRef>
        </p:style>
        <p:txBody>
          <a:bodyPr rtlCol="0" anchor="ctr"/>
          <a:lstStyle/>
          <a:p>
            <a:r>
              <a:rPr lang="ru-RU" sz="1400" dirty="0" smtClean="0">
                <a:solidFill>
                  <a:schemeClr val="tx1"/>
                </a:solidFill>
                <a:latin typeface="Times New Roman" pitchFamily="18" charset="0"/>
                <a:cs typeface="Times New Roman" pitchFamily="18" charset="0"/>
              </a:rPr>
              <a:t>Бюджетная система - совокупность федерального бюджета, бюджетов субъектов Российской Федерации, местных бюджетов и бюджетов государственных внебюджетных фондов</a:t>
            </a:r>
            <a:endParaRPr lang="zh-CN" altLang="en-US" sz="1400" dirty="0">
              <a:solidFill>
                <a:schemeClr val="tx1"/>
              </a:solidFill>
              <a:latin typeface="Times New Roman" pitchFamily="18" charset="0"/>
              <a:cs typeface="Times New Roman" pitchFamily="18" charset="0"/>
            </a:endParaRPr>
          </a:p>
        </p:txBody>
      </p:sp>
      <p:sp>
        <p:nvSpPr>
          <p:cNvPr id="10" name="圆角矩形 10"/>
          <p:cNvSpPr/>
          <p:nvPr/>
        </p:nvSpPr>
        <p:spPr>
          <a:xfrm>
            <a:off x="428596" y="4071942"/>
            <a:ext cx="8501122" cy="571504"/>
          </a:xfrm>
          <a:prstGeom prst="roundRect">
            <a:avLst/>
          </a:prstGeom>
          <a:solidFill>
            <a:srgbClr val="CCFFFF"/>
          </a:solidFill>
        </p:spPr>
        <p:style>
          <a:lnRef idx="1">
            <a:schemeClr val="accent1"/>
          </a:lnRef>
          <a:fillRef idx="2">
            <a:schemeClr val="accent1"/>
          </a:fillRef>
          <a:effectRef idx="1">
            <a:schemeClr val="accent1"/>
          </a:effectRef>
          <a:fontRef idx="minor">
            <a:schemeClr val="dk1"/>
          </a:fontRef>
        </p:style>
        <p:txBody>
          <a:bodyPr rtlCol="0" anchor="ctr"/>
          <a:lstStyle/>
          <a:p>
            <a:r>
              <a:rPr lang="ru-RU" sz="1400" dirty="0" smtClean="0">
                <a:solidFill>
                  <a:schemeClr val="tx1"/>
                </a:solidFill>
                <a:latin typeface="Times New Roman" pitchFamily="18" charset="0"/>
                <a:cs typeface="Times New Roman" pitchFamily="18" charset="0"/>
              </a:rPr>
              <a:t>Консолидированный бюджет - свод бюджетов бюджетной системы на соответствующей территории (без учета межбюджетных трансфертов между этими бюджетами)</a:t>
            </a:r>
            <a:endParaRPr lang="zh-CN" altLang="en-US" sz="1400" dirty="0">
              <a:solidFill>
                <a:schemeClr val="tx1"/>
              </a:solidFill>
              <a:latin typeface="Times New Roman" pitchFamily="18" charset="0"/>
              <a:cs typeface="Times New Roman" pitchFamily="18" charset="0"/>
            </a:endParaRPr>
          </a:p>
        </p:txBody>
      </p:sp>
      <p:sp>
        <p:nvSpPr>
          <p:cNvPr id="11" name="圆角矩形 10"/>
          <p:cNvSpPr/>
          <p:nvPr/>
        </p:nvSpPr>
        <p:spPr>
          <a:xfrm>
            <a:off x="428596" y="4714884"/>
            <a:ext cx="8501122" cy="357190"/>
          </a:xfrm>
          <a:prstGeom prst="roundRect">
            <a:avLst/>
          </a:prstGeom>
          <a:solidFill>
            <a:srgbClr val="CCFFFF"/>
          </a:solidFill>
        </p:spPr>
        <p:style>
          <a:lnRef idx="1">
            <a:schemeClr val="dk1"/>
          </a:lnRef>
          <a:fillRef idx="2">
            <a:schemeClr val="dk1"/>
          </a:fillRef>
          <a:effectRef idx="1">
            <a:schemeClr val="dk1"/>
          </a:effectRef>
          <a:fontRef idx="minor">
            <a:schemeClr val="dk1"/>
          </a:fontRef>
        </p:style>
        <p:txBody>
          <a:bodyPr rtlCol="0" anchor="ctr"/>
          <a:lstStyle/>
          <a:p>
            <a:r>
              <a:rPr lang="ru-RU" sz="1400" dirty="0" smtClean="0">
                <a:solidFill>
                  <a:schemeClr val="tx1"/>
                </a:solidFill>
                <a:latin typeface="Times New Roman" pitchFamily="18" charset="0"/>
                <a:cs typeface="Times New Roman" pitchFamily="18" charset="0"/>
              </a:rPr>
              <a:t>Дефицит бюджета - превышение расходов бюджета над его доходами</a:t>
            </a:r>
            <a:endParaRPr lang="zh-CN" altLang="en-US" sz="1400" dirty="0">
              <a:solidFill>
                <a:schemeClr val="tx1"/>
              </a:solidFill>
              <a:latin typeface="Times New Roman" pitchFamily="18" charset="0"/>
              <a:cs typeface="Times New Roman" pitchFamily="18" charset="0"/>
            </a:endParaRPr>
          </a:p>
        </p:txBody>
      </p:sp>
      <p:sp>
        <p:nvSpPr>
          <p:cNvPr id="12" name="圆角矩形 10"/>
          <p:cNvSpPr/>
          <p:nvPr/>
        </p:nvSpPr>
        <p:spPr>
          <a:xfrm>
            <a:off x="428596" y="5143512"/>
            <a:ext cx="8429684" cy="428628"/>
          </a:xfrm>
          <a:prstGeom prst="roundRect">
            <a:avLst/>
          </a:prstGeom>
          <a:solidFill>
            <a:srgbClr val="CCFFFF"/>
          </a:solidFill>
        </p:spPr>
        <p:style>
          <a:lnRef idx="1">
            <a:schemeClr val="accent1"/>
          </a:lnRef>
          <a:fillRef idx="2">
            <a:schemeClr val="accent1"/>
          </a:fillRef>
          <a:effectRef idx="1">
            <a:schemeClr val="accent1"/>
          </a:effectRef>
          <a:fontRef idx="minor">
            <a:schemeClr val="dk1"/>
          </a:fontRef>
        </p:style>
        <p:txBody>
          <a:bodyPr rtlCol="0" anchor="ctr"/>
          <a:lstStyle/>
          <a:p>
            <a:r>
              <a:rPr lang="ru-RU" sz="1400" dirty="0" smtClean="0">
                <a:solidFill>
                  <a:schemeClr val="tx1"/>
                </a:solidFill>
                <a:latin typeface="Times New Roman" pitchFamily="18" charset="0"/>
                <a:cs typeface="Times New Roman" pitchFamily="18" charset="0"/>
              </a:rPr>
              <a:t>Профицит бюджета - превышение доходов бюджета над его расходами</a:t>
            </a:r>
            <a:endParaRPr lang="zh-CN" altLang="en-US" sz="1400" dirty="0">
              <a:solidFill>
                <a:schemeClr val="tx1"/>
              </a:solidFill>
              <a:latin typeface="Times New Roman" pitchFamily="18" charset="0"/>
              <a:cs typeface="Times New Roman" pitchFamily="18" charset="0"/>
            </a:endParaRPr>
          </a:p>
        </p:txBody>
      </p:sp>
      <p:sp>
        <p:nvSpPr>
          <p:cNvPr id="13" name="圆角矩形 10"/>
          <p:cNvSpPr/>
          <p:nvPr/>
        </p:nvSpPr>
        <p:spPr>
          <a:xfrm>
            <a:off x="428596" y="5643578"/>
            <a:ext cx="8429684" cy="857256"/>
          </a:xfrm>
          <a:prstGeom prst="roundRect">
            <a:avLst/>
          </a:prstGeom>
          <a:solidFill>
            <a:srgbClr val="CCFFFF"/>
          </a:solidFill>
        </p:spPr>
        <p:style>
          <a:lnRef idx="1">
            <a:schemeClr val="dk1"/>
          </a:lnRef>
          <a:fillRef idx="2">
            <a:schemeClr val="dk1"/>
          </a:fillRef>
          <a:effectRef idx="1">
            <a:schemeClr val="dk1"/>
          </a:effectRef>
          <a:fontRef idx="minor">
            <a:schemeClr val="dk1"/>
          </a:fontRef>
        </p:style>
        <p:txBody>
          <a:bodyPr rtlCol="0" anchor="ctr"/>
          <a:lstStyle/>
          <a:p>
            <a:r>
              <a:rPr lang="ru-RU" sz="1400" dirty="0" smtClean="0">
                <a:solidFill>
                  <a:schemeClr val="tx1"/>
                </a:solidFill>
                <a:latin typeface="Times New Roman" pitchFamily="18" charset="0"/>
                <a:cs typeface="Times New Roman" pitchFamily="18" charset="0"/>
              </a:rPr>
              <a:t>Бюджетный процесс – регламентируемая законодательством деятельность органов исполнительной власти, по составлению и рассмотрению проектов бюджетов, утверждению и исполнению бюджетов, контролю за их исполнением, осуществлению бюджетного учета, составлению, внешней проверке, рассмотрению и утверждению бюджетной отчетности</a:t>
            </a:r>
            <a:endParaRPr lang="zh-CN" altLang="en-US" sz="1400" dirty="0">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linds(horizontal)">
                                      <p:cBhvr>
                                        <p:cTn id="11" dur="500"/>
                                        <p:tgtEl>
                                          <p:spTgt spid="6"/>
                                        </p:tgtEl>
                                      </p:cBhvr>
                                    </p:animEffect>
                                  </p:childTnLst>
                                </p:cTn>
                              </p:par>
                            </p:childTnLst>
                          </p:cTn>
                        </p:par>
                        <p:par>
                          <p:cTn id="12" fill="hold">
                            <p:stCondLst>
                              <p:cond delay="1000"/>
                            </p:stCondLst>
                            <p:childTnLst>
                              <p:par>
                                <p:cTn id="13" presetID="3" presetClass="entr" presetSubtype="1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linds(horizontal)">
                                      <p:cBhvr>
                                        <p:cTn id="15" dur="500"/>
                                        <p:tgtEl>
                                          <p:spTgt spid="7"/>
                                        </p:tgtEl>
                                      </p:cBhvr>
                                    </p:animEffect>
                                  </p:childTnLst>
                                </p:cTn>
                              </p:par>
                            </p:childTnLst>
                          </p:cTn>
                        </p:par>
                        <p:par>
                          <p:cTn id="16" fill="hold">
                            <p:stCondLst>
                              <p:cond delay="1500"/>
                            </p:stCondLst>
                            <p:childTnLst>
                              <p:par>
                                <p:cTn id="17" presetID="3" presetClass="entr" presetSubtype="1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blinds(horizontal)">
                                      <p:cBhvr>
                                        <p:cTn id="19" dur="500"/>
                                        <p:tgtEl>
                                          <p:spTgt spid="8"/>
                                        </p:tgtEl>
                                      </p:cBhvr>
                                    </p:animEffect>
                                  </p:childTnLst>
                                </p:cTn>
                              </p:par>
                            </p:childTnLst>
                          </p:cTn>
                        </p:par>
                        <p:par>
                          <p:cTn id="20" fill="hold">
                            <p:stCondLst>
                              <p:cond delay="2000"/>
                            </p:stCondLst>
                            <p:childTnLst>
                              <p:par>
                                <p:cTn id="21" presetID="3" presetClass="entr" presetSubtype="1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blinds(horizontal)">
                                      <p:cBhvr>
                                        <p:cTn id="23" dur="500"/>
                                        <p:tgtEl>
                                          <p:spTgt spid="9"/>
                                        </p:tgtEl>
                                      </p:cBhvr>
                                    </p:animEffect>
                                  </p:childTnLst>
                                </p:cTn>
                              </p:par>
                            </p:childTnLst>
                          </p:cTn>
                        </p:par>
                        <p:par>
                          <p:cTn id="24" fill="hold">
                            <p:stCondLst>
                              <p:cond delay="2500"/>
                            </p:stCondLst>
                            <p:childTnLst>
                              <p:par>
                                <p:cTn id="25" presetID="3" presetClass="entr" presetSubtype="1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par>
                          <p:cTn id="28" fill="hold">
                            <p:stCondLst>
                              <p:cond delay="3000"/>
                            </p:stCondLst>
                            <p:childTnLst>
                              <p:par>
                                <p:cTn id="29" presetID="3" presetClass="entr" presetSubtype="1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blinds(horizontal)">
                                      <p:cBhvr>
                                        <p:cTn id="31" dur="500"/>
                                        <p:tgtEl>
                                          <p:spTgt spid="11"/>
                                        </p:tgtEl>
                                      </p:cBhvr>
                                    </p:animEffect>
                                  </p:childTnLst>
                                </p:cTn>
                              </p:par>
                            </p:childTnLst>
                          </p:cTn>
                        </p:par>
                        <p:par>
                          <p:cTn id="32" fill="hold">
                            <p:stCondLst>
                              <p:cond delay="3500"/>
                            </p:stCondLst>
                            <p:childTnLst>
                              <p:par>
                                <p:cTn id="33" presetID="3" presetClass="entr" presetSubtype="1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blinds(horizontal)">
                                      <p:cBhvr>
                                        <p:cTn id="35" dur="500"/>
                                        <p:tgtEl>
                                          <p:spTgt spid="12"/>
                                        </p:tgtEl>
                                      </p:cBhvr>
                                    </p:animEffect>
                                  </p:childTnLst>
                                </p:cTn>
                              </p:par>
                            </p:childTnLst>
                          </p:cTn>
                        </p:par>
                        <p:par>
                          <p:cTn id="36" fill="hold">
                            <p:stCondLst>
                              <p:cond delay="4000"/>
                            </p:stCondLst>
                            <p:childTnLst>
                              <p:par>
                                <p:cTn id="37" presetID="3" presetClass="entr" presetSubtype="10"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blinds(horizontal)">
                                      <p:cBhvr>
                                        <p:cTn id="3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12" grpId="0" animBg="1"/>
      <p:bldP spid="1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2425" y="905289"/>
            <a:ext cx="8497092" cy="616455"/>
          </a:xfrm>
        </p:spPr>
        <p:txBody>
          <a:bodyPr/>
          <a:lstStyle/>
          <a:p>
            <a:pPr algn="ctr"/>
            <a:r>
              <a:rPr lang="ru-RU" dirty="0" smtClean="0">
                <a:latin typeface="Times New Roman" pitchFamily="18" charset="0"/>
                <a:cs typeface="Times New Roman" pitchFamily="18" charset="0"/>
              </a:rPr>
              <a:t>КОНТАКТНАЯ ИНФОРМАЦИЯ</a:t>
            </a:r>
            <a:endParaRPr lang="ru-RU" dirty="0">
              <a:latin typeface="Times New Roman" pitchFamily="18" charset="0"/>
              <a:cs typeface="Times New Roman" pitchFamily="18" charset="0"/>
            </a:endParaRPr>
          </a:p>
        </p:txBody>
      </p:sp>
      <p:sp>
        <p:nvSpPr>
          <p:cNvPr id="3" name="Текст 2"/>
          <p:cNvSpPr>
            <a:spLocks noGrp="1"/>
          </p:cNvSpPr>
          <p:nvPr>
            <p:ph type="body" sz="quarter" idx="13"/>
          </p:nvPr>
        </p:nvSpPr>
        <p:spPr>
          <a:xfrm>
            <a:off x="323850" y="481781"/>
            <a:ext cx="8200718" cy="1720645"/>
          </a:xfrm>
        </p:spPr>
        <p:txBody>
          <a:bodyPr/>
          <a:lstStyle/>
          <a:p>
            <a:pPr algn="ctr"/>
            <a:endParaRPr lang="en-US" sz="3200" dirty="0" smtClean="0">
              <a:latin typeface="Times New Roman" pitchFamily="18" charset="0"/>
              <a:cs typeface="Times New Roman" pitchFamily="18" charset="0"/>
            </a:endParaRPr>
          </a:p>
          <a:p>
            <a:pPr algn="ctr"/>
            <a:endParaRPr lang="en-US" sz="3200" dirty="0" smtClean="0">
              <a:latin typeface="Times New Roman" pitchFamily="18" charset="0"/>
              <a:cs typeface="Times New Roman" pitchFamily="18" charset="0"/>
            </a:endParaRPr>
          </a:p>
          <a:p>
            <a:pPr algn="ctr"/>
            <a:r>
              <a:rPr lang="ru-RU" sz="3200" dirty="0" smtClean="0">
                <a:latin typeface="Times New Roman" pitchFamily="18" charset="0"/>
                <a:cs typeface="Times New Roman" pitchFamily="18" charset="0"/>
              </a:rPr>
              <a:t>Администрация </a:t>
            </a:r>
            <a:r>
              <a:rPr lang="ru-RU" sz="3200" dirty="0" err="1" smtClean="0">
                <a:latin typeface="Times New Roman" pitchFamily="18" charset="0"/>
                <a:cs typeface="Times New Roman" pitchFamily="18" charset="0"/>
              </a:rPr>
              <a:t>Колобовского</a:t>
            </a:r>
            <a:r>
              <a:rPr lang="ru-RU" sz="3200" dirty="0" smtClean="0">
                <a:latin typeface="Times New Roman" pitchFamily="18" charset="0"/>
                <a:cs typeface="Times New Roman" pitchFamily="18" charset="0"/>
              </a:rPr>
              <a:t> городского поселения Шуйского муниципального района Ивановской области</a:t>
            </a:r>
          </a:p>
          <a:p>
            <a:pPr algn="ctr"/>
            <a:r>
              <a:rPr lang="ru-RU" sz="3200" dirty="0" smtClean="0">
                <a:latin typeface="Times New Roman" pitchFamily="18" charset="0"/>
                <a:cs typeface="Times New Roman" pitchFamily="18" charset="0"/>
              </a:rPr>
              <a:t>Адрес: 155933  п. </a:t>
            </a:r>
            <a:r>
              <a:rPr lang="ru-RU" sz="3200" dirty="0" err="1" smtClean="0">
                <a:latin typeface="Times New Roman" pitchFamily="18" charset="0"/>
                <a:cs typeface="Times New Roman" pitchFamily="18" charset="0"/>
              </a:rPr>
              <a:t>Колобово</a:t>
            </a:r>
            <a:r>
              <a:rPr lang="ru-RU" sz="3200" dirty="0" smtClean="0">
                <a:latin typeface="Times New Roman" pitchFamily="18" charset="0"/>
                <a:cs typeface="Times New Roman" pitchFamily="18" charset="0"/>
              </a:rPr>
              <a:t>, ул. 1-я Фабричная д. 35          </a:t>
            </a:r>
          </a:p>
          <a:p>
            <a:pPr algn="ctr"/>
            <a:r>
              <a:rPr lang="ru-RU" sz="3200" dirty="0" smtClean="0">
                <a:latin typeface="Times New Roman" pitchFamily="18" charset="0"/>
                <a:cs typeface="Times New Roman" pitchFamily="18" charset="0"/>
              </a:rPr>
              <a:t> </a:t>
            </a:r>
            <a:r>
              <a:rPr lang="ru-RU" sz="3200" dirty="0">
                <a:latin typeface="Times New Roman" pitchFamily="18" charset="0"/>
                <a:cs typeface="Times New Roman" pitchFamily="18" charset="0"/>
              </a:rPr>
              <a:t>тел./факс </a:t>
            </a:r>
            <a:r>
              <a:rPr lang="ru-RU" sz="3200" dirty="0" smtClean="0">
                <a:latin typeface="Times New Roman" pitchFamily="18" charset="0"/>
                <a:cs typeface="Times New Roman" pitchFamily="18" charset="0"/>
              </a:rPr>
              <a:t>(49351) 37-685 </a:t>
            </a:r>
            <a:endParaRPr lang="ru-RU" sz="3200" dirty="0">
              <a:latin typeface="Times New Roman" pitchFamily="18" charset="0"/>
              <a:cs typeface="Times New Roman" pitchFamily="18" charset="0"/>
            </a:endParaRPr>
          </a:p>
          <a:p>
            <a:r>
              <a:rPr lang="ru-RU" sz="3200" dirty="0" smtClean="0">
                <a:latin typeface="Times New Roman" pitchFamily="18" charset="0"/>
                <a:cs typeface="Times New Roman" pitchFamily="18" charset="0"/>
              </a:rPr>
              <a:t>                    </a:t>
            </a:r>
            <a:r>
              <a:rPr lang="en-US" sz="3200" dirty="0" smtClean="0">
                <a:latin typeface="Times New Roman" pitchFamily="18" charset="0"/>
                <a:cs typeface="Times New Roman" pitchFamily="18" charset="0"/>
              </a:rPr>
              <a:t>E-mail</a:t>
            </a:r>
            <a:r>
              <a:rPr lang="en-US" sz="3200" dirty="0">
                <a:latin typeface="Times New Roman" pitchFamily="18" charset="0"/>
                <a:cs typeface="Times New Roman" pitchFamily="18" charset="0"/>
              </a:rPr>
              <a:t>: </a:t>
            </a:r>
            <a:r>
              <a:rPr lang="en-US" sz="3200" dirty="0" smtClean="0">
                <a:solidFill>
                  <a:schemeClr val="accent6">
                    <a:lumMod val="50000"/>
                  </a:schemeClr>
                </a:solidFill>
                <a:latin typeface="Times New Roman" pitchFamily="18" charset="0"/>
                <a:cs typeface="Times New Roman" pitchFamily="18" charset="0"/>
                <a:hlinkClick r:id="rId2"/>
              </a:rPr>
              <a:t>kol933@mail.ru</a:t>
            </a:r>
            <a:endParaRPr lang="ru-RU" sz="3200" dirty="0" smtClean="0">
              <a:solidFill>
                <a:schemeClr val="accent6">
                  <a:lumMod val="50000"/>
                </a:schemeClr>
              </a:solidFill>
              <a:latin typeface="Times New Roman" pitchFamily="18" charset="0"/>
              <a:cs typeface="Times New Roman" pitchFamily="18" charset="0"/>
            </a:endParaRPr>
          </a:p>
          <a:p>
            <a:r>
              <a:rPr lang="ru-RU" dirty="0" smtClean="0">
                <a:solidFill>
                  <a:schemeClr val="accent6">
                    <a:lumMod val="50000"/>
                  </a:schemeClr>
                </a:solidFill>
                <a:latin typeface="Times New Roman" pitchFamily="18" charset="0"/>
                <a:cs typeface="Times New Roman" pitchFamily="18" charset="0"/>
              </a:rPr>
              <a:t>Режим работы: понедельник-пятница с 8-00 до 17-00</a:t>
            </a:r>
          </a:p>
          <a:p>
            <a:r>
              <a:rPr lang="ru-RU" dirty="0" smtClean="0">
                <a:solidFill>
                  <a:schemeClr val="accent6">
                    <a:lumMod val="50000"/>
                  </a:schemeClr>
                </a:solidFill>
                <a:latin typeface="Times New Roman" pitchFamily="18" charset="0"/>
                <a:cs typeface="Times New Roman" pitchFamily="18" charset="0"/>
              </a:rPr>
              <a:t>                          перерыв с 13-00до 14-00</a:t>
            </a:r>
          </a:p>
          <a:p>
            <a:r>
              <a:rPr lang="ru-RU" dirty="0" smtClean="0">
                <a:solidFill>
                  <a:schemeClr val="accent6">
                    <a:lumMod val="50000"/>
                  </a:schemeClr>
                </a:solidFill>
                <a:latin typeface="Times New Roman" pitchFamily="18" charset="0"/>
                <a:cs typeface="Times New Roman" pitchFamily="18" charset="0"/>
              </a:rPr>
              <a:t>                          выходные дни: суббота, воскресенье   </a:t>
            </a:r>
            <a:endParaRPr lang="en-US" dirty="0" smtClean="0">
              <a:solidFill>
                <a:schemeClr val="accent6">
                  <a:lumMod val="50000"/>
                </a:schemeClr>
              </a:solidFill>
              <a:latin typeface="Times New Roman" pitchFamily="18" charset="0"/>
              <a:cs typeface="Times New Roman" pitchFamily="18" charset="0"/>
            </a:endParaRPr>
          </a:p>
          <a:p>
            <a:endParaRPr lang="en-US" sz="3200" dirty="0" smtClean="0">
              <a:solidFill>
                <a:schemeClr val="accent6">
                  <a:lumMod val="50000"/>
                </a:schemeClr>
              </a:solidFill>
              <a:latin typeface="Times New Roman" pitchFamily="18" charset="0"/>
              <a:cs typeface="Times New Roman" pitchFamily="18" charset="0"/>
            </a:endParaRPr>
          </a:p>
          <a:p>
            <a:endParaRPr lang="ru-RU" sz="3200" dirty="0">
              <a:solidFill>
                <a:schemeClr val="accent6">
                  <a:lumMod val="50000"/>
                </a:schemeClr>
              </a:solidFill>
              <a:latin typeface="Times New Roman" pitchFamily="18" charset="0"/>
              <a:cs typeface="Times New Roman" pitchFamily="18" charset="0"/>
            </a:endParaRPr>
          </a:p>
        </p:txBody>
      </p:sp>
      <p:sp>
        <p:nvSpPr>
          <p:cNvPr id="4" name="Номер слайда 3"/>
          <p:cNvSpPr>
            <a:spLocks noGrp="1"/>
          </p:cNvSpPr>
          <p:nvPr>
            <p:ph type="sldNum" sz="quarter" idx="16"/>
          </p:nvPr>
        </p:nvSpPr>
        <p:spPr/>
        <p:txBody>
          <a:bodyPr/>
          <a:lstStyle/>
          <a:p>
            <a:pPr>
              <a:defRPr/>
            </a:pPr>
            <a:fld id="{165C93FF-0F0F-4F92-B7A8-E827C7A1BB16}" type="slidenum">
              <a:rPr lang="de-DE" smtClean="0"/>
              <a:pPr>
                <a:defRPr/>
              </a:pPr>
              <a:t>30</a:t>
            </a:fld>
            <a:endParaRPr lang="de-DE"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850" y="2781714"/>
            <a:ext cx="8497092" cy="616455"/>
          </a:xfrm>
        </p:spPr>
        <p:txBody>
          <a:bodyPr/>
          <a:lstStyle/>
          <a:p>
            <a:pPr algn="ctr"/>
            <a:r>
              <a:rPr lang="ru-RU" sz="5400" dirty="0" smtClean="0">
                <a:latin typeface="Times New Roman" pitchFamily="18" charset="0"/>
                <a:cs typeface="Times New Roman" pitchFamily="18" charset="0"/>
              </a:rPr>
              <a:t>Спасибо за внимание!</a:t>
            </a:r>
            <a:endParaRPr lang="ru-RU" sz="5400" dirty="0">
              <a:latin typeface="Times New Roman" pitchFamily="18" charset="0"/>
              <a:cs typeface="Times New Roman" pitchFamily="18" charset="0"/>
            </a:endParaRPr>
          </a:p>
        </p:txBody>
      </p:sp>
      <p:sp>
        <p:nvSpPr>
          <p:cNvPr id="4" name="Номер слайда 3"/>
          <p:cNvSpPr>
            <a:spLocks noGrp="1"/>
          </p:cNvSpPr>
          <p:nvPr>
            <p:ph type="sldNum" sz="quarter" idx="16"/>
          </p:nvPr>
        </p:nvSpPr>
        <p:spPr/>
        <p:txBody>
          <a:bodyPr/>
          <a:lstStyle/>
          <a:p>
            <a:pPr>
              <a:defRPr/>
            </a:pPr>
            <a:fld id="{165C93FF-0F0F-4F92-B7A8-E827C7A1BB16}" type="slidenum">
              <a:rPr lang="de-DE" smtClean="0"/>
              <a:pPr>
                <a:defRPr/>
              </a:pPr>
              <a:t>31</a:t>
            </a:fld>
            <a:endParaRPr lang="de-DE"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3"/>
          <p:cNvSpPr txBox="1">
            <a:spLocks noChangeArrowheads="1"/>
          </p:cNvSpPr>
          <p:nvPr/>
        </p:nvSpPr>
        <p:spPr bwMode="auto">
          <a:xfrm>
            <a:off x="-1588" y="167268"/>
            <a:ext cx="9144001"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spcBef>
                <a:spcPct val="20000"/>
              </a:spcBef>
              <a:buClr>
                <a:schemeClr val="accent1"/>
              </a:buClr>
              <a:buSzPct val="70000"/>
              <a:buFont typeface="Wingdings 2" pitchFamily="18" charset="2"/>
              <a:buChar char=""/>
              <a:defRPr sz="3200">
                <a:solidFill>
                  <a:schemeClr val="tx2"/>
                </a:solidFill>
                <a:latin typeface="Book Antiqua" pitchFamily="18" charset="0"/>
              </a:defRPr>
            </a:lvl1pPr>
            <a:lvl2pPr marL="742950" indent="-285750" eaLnBrk="0" hangingPunct="0">
              <a:spcBef>
                <a:spcPct val="20000"/>
              </a:spcBef>
              <a:buClr>
                <a:schemeClr val="accent1"/>
              </a:buClr>
              <a:buSzPct val="70000"/>
              <a:buFont typeface="Wingdings 2" pitchFamily="18" charset="2"/>
              <a:buChar char=""/>
              <a:defRPr sz="2800">
                <a:solidFill>
                  <a:schemeClr val="tx2"/>
                </a:solidFill>
                <a:latin typeface="Book Antiqua" pitchFamily="18" charset="0"/>
              </a:defRPr>
            </a:lvl2pPr>
            <a:lvl3pPr marL="1143000" indent="-228600" eaLnBrk="0" hangingPunct="0">
              <a:spcBef>
                <a:spcPct val="20000"/>
              </a:spcBef>
              <a:buClr>
                <a:schemeClr val="accent1"/>
              </a:buClr>
              <a:buSzPct val="70000"/>
              <a:buFont typeface="Wingdings 2" pitchFamily="18" charset="2"/>
              <a:buChar char=""/>
              <a:defRPr sz="2400">
                <a:solidFill>
                  <a:schemeClr val="tx2"/>
                </a:solidFill>
                <a:latin typeface="Book Antiqua" pitchFamily="18" charset="0"/>
              </a:defRPr>
            </a:lvl3pPr>
            <a:lvl4pPr marL="1600200" indent="-228600" eaLnBrk="0" hangingPunct="0">
              <a:spcBef>
                <a:spcPct val="20000"/>
              </a:spcBef>
              <a:buClr>
                <a:schemeClr val="accent1"/>
              </a:buClr>
              <a:buSzPct val="70000"/>
              <a:buFont typeface="Wingdings 2" pitchFamily="18" charset="2"/>
              <a:buChar char=""/>
              <a:defRPr sz="2000">
                <a:solidFill>
                  <a:schemeClr val="tx2"/>
                </a:solidFill>
                <a:latin typeface="Book Antiqua" pitchFamily="18" charset="0"/>
              </a:defRPr>
            </a:lvl4pPr>
            <a:lvl5pPr marL="2057400" indent="-228600" eaLnBrk="0" hangingPunct="0">
              <a:spcBef>
                <a:spcPct val="20000"/>
              </a:spcBef>
              <a:buClr>
                <a:schemeClr val="accent1"/>
              </a:buClr>
              <a:buSzPct val="60000"/>
              <a:buFont typeface="Wingdings 2" pitchFamily="18" charset="2"/>
              <a:buChar char=""/>
              <a:defRPr>
                <a:solidFill>
                  <a:schemeClr val="tx2"/>
                </a:solidFill>
                <a:latin typeface="Book Antiqua" pitchFamily="18" charset="0"/>
              </a:defRPr>
            </a:lvl5pPr>
            <a:lvl6pPr marL="2514600" indent="-228600" eaLnBrk="0" fontAlgn="base" hangingPunct="0">
              <a:spcBef>
                <a:spcPct val="20000"/>
              </a:spcBef>
              <a:spcAft>
                <a:spcPct val="0"/>
              </a:spcAft>
              <a:buClr>
                <a:schemeClr val="accent1"/>
              </a:buClr>
              <a:buSzPct val="60000"/>
              <a:buFont typeface="Wingdings 2" pitchFamily="18" charset="2"/>
              <a:buChar char=""/>
              <a:defRPr>
                <a:solidFill>
                  <a:schemeClr val="tx2"/>
                </a:solidFill>
                <a:latin typeface="Book Antiqua" pitchFamily="18" charset="0"/>
              </a:defRPr>
            </a:lvl6pPr>
            <a:lvl7pPr marL="2971800" indent="-228600" eaLnBrk="0" fontAlgn="base" hangingPunct="0">
              <a:spcBef>
                <a:spcPct val="20000"/>
              </a:spcBef>
              <a:spcAft>
                <a:spcPct val="0"/>
              </a:spcAft>
              <a:buClr>
                <a:schemeClr val="accent1"/>
              </a:buClr>
              <a:buSzPct val="60000"/>
              <a:buFont typeface="Wingdings 2" pitchFamily="18" charset="2"/>
              <a:buChar char=""/>
              <a:defRPr>
                <a:solidFill>
                  <a:schemeClr val="tx2"/>
                </a:solidFill>
                <a:latin typeface="Book Antiqua" pitchFamily="18" charset="0"/>
              </a:defRPr>
            </a:lvl7pPr>
            <a:lvl8pPr marL="3429000" indent="-228600" eaLnBrk="0" fontAlgn="base" hangingPunct="0">
              <a:spcBef>
                <a:spcPct val="20000"/>
              </a:spcBef>
              <a:spcAft>
                <a:spcPct val="0"/>
              </a:spcAft>
              <a:buClr>
                <a:schemeClr val="accent1"/>
              </a:buClr>
              <a:buSzPct val="60000"/>
              <a:buFont typeface="Wingdings 2" pitchFamily="18" charset="2"/>
              <a:buChar char=""/>
              <a:defRPr>
                <a:solidFill>
                  <a:schemeClr val="tx2"/>
                </a:solidFill>
                <a:latin typeface="Book Antiqua" pitchFamily="18" charset="0"/>
              </a:defRPr>
            </a:lvl8pPr>
            <a:lvl9pPr marL="3886200" indent="-228600" eaLnBrk="0" fontAlgn="base" hangingPunct="0">
              <a:spcBef>
                <a:spcPct val="20000"/>
              </a:spcBef>
              <a:spcAft>
                <a:spcPct val="0"/>
              </a:spcAft>
              <a:buClr>
                <a:schemeClr val="accent1"/>
              </a:buClr>
              <a:buSzPct val="60000"/>
              <a:buFont typeface="Wingdings 2" pitchFamily="18" charset="2"/>
              <a:buChar char=""/>
              <a:defRPr>
                <a:solidFill>
                  <a:schemeClr val="tx2"/>
                </a:solidFill>
                <a:latin typeface="Book Antiqua" pitchFamily="18" charset="0"/>
              </a:defRPr>
            </a:lvl9pPr>
          </a:lstStyle>
          <a:p>
            <a:pPr algn="ctr" eaLnBrk="1" hangingPunct="1">
              <a:spcBef>
                <a:spcPct val="0"/>
              </a:spcBef>
              <a:buClrTx/>
              <a:buSzTx/>
              <a:buFontTx/>
              <a:buNone/>
            </a:pPr>
            <a:r>
              <a:rPr lang="ru-RU" altLang="ru-RU" sz="1800" b="1" dirty="0">
                <a:solidFill>
                  <a:srgbClr val="000000"/>
                </a:solidFill>
                <a:latin typeface="Times New Roman" pitchFamily="18" charset="0"/>
                <a:cs typeface="Times New Roman" pitchFamily="18" charset="0"/>
              </a:rPr>
              <a:t>БЮДЖЕТ И </a:t>
            </a:r>
            <a:r>
              <a:rPr lang="ru-RU" altLang="ru-RU" sz="1800" b="1" dirty="0" smtClean="0">
                <a:solidFill>
                  <a:srgbClr val="000000"/>
                </a:solidFill>
                <a:latin typeface="Times New Roman" pitchFamily="18" charset="0"/>
                <a:cs typeface="Times New Roman" pitchFamily="18" charset="0"/>
              </a:rPr>
              <a:t>СБАЛАНСИРОВАННОСТЬ БЮДЖЕТА </a:t>
            </a:r>
            <a:endParaRPr lang="ru-RU" altLang="ru-RU" sz="1800" b="1" dirty="0">
              <a:solidFill>
                <a:srgbClr val="000000"/>
              </a:solidFill>
              <a:latin typeface="Times New Roman" pitchFamily="18" charset="0"/>
              <a:cs typeface="Times New Roman" pitchFamily="18" charset="0"/>
            </a:endParaRPr>
          </a:p>
        </p:txBody>
      </p:sp>
      <p:pic>
        <p:nvPicPr>
          <p:cNvPr id="11" name="preview-image" descr="http://citysever.ru/img/all/319_chto_takoe_byudzhet.jpg">
            <a:hlinkClick r:id="rId2" tgtFrame="&quot;_blank&quot;"/>
          </p:cNvPr>
          <p:cNvPicPr/>
          <p:nvPr/>
        </p:nvPicPr>
        <p:blipFill>
          <a:blip r:embed="rId3"/>
          <a:srcRect/>
          <a:stretch>
            <a:fillRect/>
          </a:stretch>
        </p:blipFill>
        <p:spPr bwMode="auto">
          <a:xfrm>
            <a:off x="589935" y="619432"/>
            <a:ext cx="8239434" cy="5692878"/>
          </a:xfrm>
          <a:prstGeom prst="rect">
            <a:avLst/>
          </a:prstGeom>
          <a:noFill/>
          <a:ln w="9525">
            <a:noFill/>
            <a:miter lim="800000"/>
            <a:headEnd/>
            <a:tailEnd/>
          </a:ln>
        </p:spPr>
      </p:pic>
    </p:spTree>
    <p:extLst>
      <p:ext uri="{BB962C8B-B14F-4D97-AF65-F5344CB8AC3E}">
        <p14:creationId xmlns="" xmlns:p14="http://schemas.microsoft.com/office/powerpoint/2010/main" val="4123495371"/>
      </p:ext>
    </p:extLst>
  </p:cSld>
  <p:clrMapOvr>
    <a:masterClrMapping/>
  </p:clrMapOvr>
  <p:transition>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0"/>
          </p:nvPr>
        </p:nvSpPr>
        <p:spPr/>
        <p:txBody>
          <a:bodyPr/>
          <a:lstStyle/>
          <a:p>
            <a:pPr>
              <a:defRPr/>
            </a:pPr>
            <a:fld id="{67FD1E93-168C-4E3F-B839-29F00AE4705B}" type="slidenum">
              <a:rPr lang="ru-RU" smtClean="0"/>
              <a:pPr>
                <a:defRPr/>
              </a:pPr>
              <a:t>5</a:t>
            </a:fld>
            <a:endParaRPr lang="ru-RU" dirty="0"/>
          </a:p>
        </p:txBody>
      </p:sp>
      <p:sp>
        <p:nvSpPr>
          <p:cNvPr id="12" name="Заголовок 1"/>
          <p:cNvSpPr txBox="1">
            <a:spLocks/>
          </p:cNvSpPr>
          <p:nvPr/>
        </p:nvSpPr>
        <p:spPr>
          <a:xfrm>
            <a:off x="285134" y="4306529"/>
            <a:ext cx="8652389" cy="491613"/>
          </a:xfrm>
          <a:prstGeom prst="rect">
            <a:avLst/>
          </a:prstGeom>
          <a:solidFill>
            <a:srgbClr val="CCFFFF"/>
          </a:solidFill>
          <a:effectLst>
            <a:outerShdw blurRad="25400" dist="25400" dir="2400000" algn="ctr" rotWithShape="0">
              <a:schemeClr val="tx1">
                <a:lumMod val="65000"/>
                <a:lumOff val="35000"/>
                <a:alpha val="71000"/>
              </a:schemeClr>
            </a:outerShdw>
          </a:effectLst>
        </p:spPr>
        <p:txBody>
          <a:bodyPr vert="horz" lIns="91440" tIns="45720" rIns="91440" bIns="45720" rtlCol="0" anchor="ctr">
            <a:normAutofit fontScale="90000"/>
          </a:bodyPr>
          <a:lstStyle/>
          <a:p>
            <a:pPr algn="ctr"/>
            <a:r>
              <a:rPr lang="ru-RU" sz="2000" b="1" dirty="0" smtClean="0">
                <a:solidFill>
                  <a:srgbClr val="DD7E0E"/>
                </a:solidFill>
                <a:latin typeface="Times New Roman" pitchFamily="18" charset="0"/>
                <a:ea typeface="+mj-ea"/>
                <a:cs typeface="Times New Roman" pitchFamily="18" charset="0"/>
              </a:rPr>
              <a:t>Нормативные правовые акты, регулирующие бюджетные правоотношения</a:t>
            </a:r>
          </a:p>
        </p:txBody>
      </p:sp>
      <p:sp>
        <p:nvSpPr>
          <p:cNvPr id="14" name="Содержимое 2"/>
          <p:cNvSpPr txBox="1">
            <a:spLocks/>
          </p:cNvSpPr>
          <p:nvPr/>
        </p:nvSpPr>
        <p:spPr bwMode="auto">
          <a:xfrm>
            <a:off x="272942" y="4758171"/>
            <a:ext cx="8458199" cy="466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179388" algn="l" defTabSz="914400" rtl="0" eaLnBrk="1" fontAlgn="base" latinLnBrk="0" hangingPunct="1">
              <a:lnSpc>
                <a:spcPct val="100000"/>
              </a:lnSpc>
              <a:spcBef>
                <a:spcPct val="20000"/>
              </a:spcBef>
              <a:spcAft>
                <a:spcPct val="0"/>
              </a:spcAft>
              <a:buClr>
                <a:srgbClr val="DD7E0E"/>
              </a:buClr>
              <a:buSzPct val="80000"/>
              <a:buFont typeface="Wingdings" pitchFamily="2" charset="2"/>
              <a:buChar char="ü"/>
              <a:tabLst>
                <a:tab pos="179388" algn="l"/>
              </a:tabLst>
              <a:defRPr/>
            </a:pPr>
            <a:r>
              <a:rPr kumimoji="0" lang="ru-RU" sz="1400" b="0" i="1"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Прогноз социально – экономического развития </a:t>
            </a:r>
            <a:r>
              <a:rPr kumimoji="0" lang="ru-RU" sz="1400" b="0" i="1" u="none" strike="noStrike" kern="1200" cap="none" spc="0" normalizeH="0" baseline="0" noProof="0" dirty="0" err="1" smtClean="0">
                <a:ln>
                  <a:noFill/>
                </a:ln>
                <a:solidFill>
                  <a:schemeClr val="tx1"/>
                </a:solidFill>
                <a:effectLst/>
                <a:uLnTx/>
                <a:uFillTx/>
                <a:latin typeface="Times New Roman" pitchFamily="18" charset="0"/>
                <a:ea typeface="+mn-ea"/>
                <a:cs typeface="Times New Roman" pitchFamily="18" charset="0"/>
              </a:rPr>
              <a:t>Колобовского</a:t>
            </a:r>
            <a:r>
              <a:rPr kumimoji="0" lang="ru-RU" sz="1400" b="0" i="1"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городского поселения</a:t>
            </a:r>
            <a:endParaRPr kumimoji="0" lang="ru-RU" sz="1400" b="0" i="1"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sp>
        <p:nvSpPr>
          <p:cNvPr id="15" name="Содержимое 2"/>
          <p:cNvSpPr txBox="1">
            <a:spLocks/>
          </p:cNvSpPr>
          <p:nvPr/>
        </p:nvSpPr>
        <p:spPr bwMode="auto">
          <a:xfrm>
            <a:off x="272941" y="5470210"/>
            <a:ext cx="8458200" cy="466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179388" algn="just" defTabSz="914400" rtl="0" eaLnBrk="1" fontAlgn="base" latinLnBrk="0" hangingPunct="1">
              <a:lnSpc>
                <a:spcPct val="100000"/>
              </a:lnSpc>
              <a:spcBef>
                <a:spcPct val="20000"/>
              </a:spcBef>
              <a:spcAft>
                <a:spcPct val="0"/>
              </a:spcAft>
              <a:buClr>
                <a:srgbClr val="DD7E0E"/>
              </a:buClr>
              <a:buSzPct val="80000"/>
              <a:buFont typeface="Wingdings" pitchFamily="2" charset="2"/>
              <a:buChar char="ü"/>
              <a:tabLst>
                <a:tab pos="179388" algn="l"/>
              </a:tabLst>
              <a:defRPr/>
            </a:pPr>
            <a:r>
              <a:rPr kumimoji="0" lang="ru-RU" sz="1400" b="0" i="1" u="none" strike="noStrike" kern="1200" cap="none" spc="0" normalizeH="0" baseline="0" noProof="0" dirty="0" smtClean="0">
                <a:ln>
                  <a:noFill/>
                </a:ln>
                <a:solidFill>
                  <a:schemeClr val="tx1"/>
                </a:solidFill>
                <a:effectLst/>
                <a:uLnTx/>
                <a:uFillTx/>
                <a:latin typeface="Times New Roman" pitchFamily="18" charset="0"/>
                <a:ea typeface="+mn-ea"/>
                <a:cs typeface="Times New Roman" pitchFamily="18" charset="0"/>
              </a:rPr>
              <a:t> Основные направления</a:t>
            </a:r>
            <a:r>
              <a:rPr kumimoji="0" lang="ru-RU" sz="1400" b="0" i="1" u="none" strike="noStrike" kern="1200" cap="none" spc="0" normalizeH="0" noProof="0" dirty="0" smtClean="0">
                <a:ln>
                  <a:noFill/>
                </a:ln>
                <a:solidFill>
                  <a:schemeClr val="tx1"/>
                </a:solidFill>
                <a:effectLst/>
                <a:uLnTx/>
                <a:uFillTx/>
                <a:latin typeface="Times New Roman" pitchFamily="18" charset="0"/>
                <a:ea typeface="+mn-ea"/>
                <a:cs typeface="Times New Roman" pitchFamily="18" charset="0"/>
              </a:rPr>
              <a:t> бюджетной и налоговой  политики</a:t>
            </a:r>
            <a:endParaRPr kumimoji="0" lang="ru-RU" sz="1400" b="0" i="1"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sp>
        <p:nvSpPr>
          <p:cNvPr id="16" name="Содержимое 2"/>
          <p:cNvSpPr txBox="1">
            <a:spLocks/>
          </p:cNvSpPr>
          <p:nvPr/>
        </p:nvSpPr>
        <p:spPr bwMode="auto">
          <a:xfrm>
            <a:off x="466531" y="5840963"/>
            <a:ext cx="8264610" cy="41054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179388" algn="l" defTabSz="914400" rtl="0" eaLnBrk="1" fontAlgn="base" latinLnBrk="0" hangingPunct="1">
              <a:lnSpc>
                <a:spcPct val="100000"/>
              </a:lnSpc>
              <a:spcBef>
                <a:spcPct val="20000"/>
              </a:spcBef>
              <a:spcAft>
                <a:spcPct val="0"/>
              </a:spcAft>
              <a:buClr>
                <a:srgbClr val="DD7E0E"/>
              </a:buClr>
              <a:buSzPct val="80000"/>
              <a:buFont typeface="Wingdings" pitchFamily="2" charset="2"/>
              <a:buChar char="ü"/>
              <a:tabLst>
                <a:tab pos="179388" algn="l"/>
              </a:tabLst>
              <a:defRPr/>
            </a:pPr>
            <a:r>
              <a:rPr kumimoji="0" lang="ru-RU" sz="1400" b="0" i="1"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Муниципальные программы </a:t>
            </a:r>
            <a:r>
              <a:rPr kumimoji="0" lang="ru-RU" sz="1400" b="0" i="1" u="none" strike="noStrike" kern="1200" cap="none" spc="0" normalizeH="0" baseline="0" noProof="0" dirty="0" err="1" smtClean="0">
                <a:ln>
                  <a:noFill/>
                </a:ln>
                <a:solidFill>
                  <a:schemeClr val="tx1"/>
                </a:solidFill>
                <a:effectLst/>
                <a:uLnTx/>
                <a:uFillTx/>
                <a:latin typeface="Times New Roman" pitchFamily="18" charset="0"/>
                <a:cs typeface="Times New Roman" pitchFamily="18" charset="0"/>
              </a:rPr>
              <a:t>Колобовского</a:t>
            </a:r>
            <a:r>
              <a:rPr kumimoji="0" lang="ru-RU" sz="1400" b="0" i="1"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городского поселения</a:t>
            </a:r>
            <a:endParaRPr kumimoji="0" lang="ru-RU" sz="1400" b="0" i="1" u="none" strike="noStrike" kern="1200" cap="none" spc="0" normalizeH="0" baseline="0" noProof="0" dirty="0">
              <a:ln>
                <a:noFill/>
              </a:ln>
              <a:solidFill>
                <a:schemeClr val="tx1"/>
              </a:solidFill>
              <a:effectLst/>
              <a:uLnTx/>
              <a:uFillTx/>
              <a:latin typeface="Times New Roman" pitchFamily="18" charset="0"/>
              <a:cs typeface="Times New Roman" pitchFamily="18" charset="0"/>
            </a:endParaRPr>
          </a:p>
        </p:txBody>
      </p:sp>
      <p:grpSp>
        <p:nvGrpSpPr>
          <p:cNvPr id="17" name="Группа 16"/>
          <p:cNvGrpSpPr/>
          <p:nvPr/>
        </p:nvGrpSpPr>
        <p:grpSpPr>
          <a:xfrm>
            <a:off x="381666" y="1081513"/>
            <a:ext cx="2048949" cy="863599"/>
            <a:chOff x="0" y="603627"/>
            <a:chExt cx="2418582" cy="1041837"/>
          </a:xfrm>
          <a:scene3d>
            <a:camera prst="orthographicFront"/>
            <a:lightRig rig="flat" dir="t"/>
          </a:scene3d>
        </p:grpSpPr>
        <p:sp>
          <p:nvSpPr>
            <p:cNvPr id="18" name="Скругленный прямоугольник 17"/>
            <p:cNvSpPr/>
            <p:nvPr/>
          </p:nvSpPr>
          <p:spPr>
            <a:xfrm>
              <a:off x="0" y="603627"/>
              <a:ext cx="2418582" cy="1041837"/>
            </a:xfrm>
            <a:prstGeom prst="roundRect">
              <a:avLst/>
            </a:prstGeom>
            <a:ln/>
          </p:spPr>
          <p:style>
            <a:lnRef idx="0">
              <a:schemeClr val="accent1"/>
            </a:lnRef>
            <a:fillRef idx="3">
              <a:schemeClr val="accent1"/>
            </a:fillRef>
            <a:effectRef idx="3">
              <a:schemeClr val="accent1"/>
            </a:effectRef>
            <a:fontRef idx="minor">
              <a:schemeClr val="lt1"/>
            </a:fontRef>
          </p:style>
        </p:sp>
        <p:sp>
          <p:nvSpPr>
            <p:cNvPr id="19" name="Скругленный прямоугольник 4"/>
            <p:cNvSpPr/>
            <p:nvPr/>
          </p:nvSpPr>
          <p:spPr>
            <a:xfrm>
              <a:off x="50858" y="654485"/>
              <a:ext cx="2316866" cy="940121"/>
            </a:xfrm>
            <a:prstGeom prst="rect">
              <a:avLst/>
            </a:prstGeom>
            <a:solidFill>
              <a:srgbClr val="66FFFF"/>
            </a:solidFill>
            <a:ln/>
          </p:spPr>
          <p:style>
            <a:lnRef idx="0">
              <a:schemeClr val="accent1"/>
            </a:lnRef>
            <a:fillRef idx="3">
              <a:schemeClr val="accent1"/>
            </a:fillRef>
            <a:effectRef idx="3">
              <a:schemeClr val="accent1"/>
            </a:effectRef>
            <a:fontRef idx="minor">
              <a:schemeClr val="lt1"/>
            </a:fontRef>
          </p:style>
          <p:txBody>
            <a:bodyPr spcFirstLastPara="0" vert="horz" wrap="square" lIns="231470" tIns="0" rIns="231470" bIns="0" numCol="1" spcCol="1270" anchor="ctr" anchorCtr="0">
              <a:noAutofit/>
            </a:bodyPr>
            <a:lstStyle/>
            <a:p>
              <a:pPr marL="0" marR="0" lvl="0" indent="0" algn="ctr" defTabSz="889000" eaLnBrk="1" fontAlgn="auto" latinLnBrk="0" hangingPunct="1">
                <a:lnSpc>
                  <a:spcPct val="90000"/>
                </a:lnSpc>
                <a:spcBef>
                  <a:spcPct val="0"/>
                </a:spcBef>
                <a:spcAft>
                  <a:spcPct val="35000"/>
                </a:spcAft>
                <a:buClrTx/>
                <a:buSzTx/>
                <a:buFontTx/>
                <a:buNone/>
                <a:tabLst/>
                <a:defRPr/>
              </a:pPr>
              <a:r>
                <a:rPr kumimoji="0" lang="ru-RU" sz="1400" b="0" i="0" u="none" strike="noStrike" kern="1200" cap="none" spc="0" normalizeH="0" baseline="0" noProof="0" dirty="0" smtClean="0">
                  <a:ln>
                    <a:noFill/>
                  </a:ln>
                  <a:solidFill>
                    <a:sysClr val="window" lastClr="FFFFFF"/>
                  </a:solidFill>
                  <a:effectLst>
                    <a:outerShdw blurRad="38100" dist="38100" dir="2700000" algn="tl">
                      <a:srgbClr val="000000">
                        <a:alpha val="43137"/>
                      </a:srgbClr>
                    </a:outerShdw>
                  </a:effectLst>
                  <a:uLnTx/>
                  <a:uFillTx/>
                  <a:latin typeface="Century Schoolbook"/>
                  <a:ea typeface="+mn-ea"/>
                  <a:cs typeface="+mn-cs"/>
                </a:rPr>
                <a:t>Составление проекта бюджета</a:t>
              </a:r>
              <a:endParaRPr kumimoji="0" lang="ru-RU" sz="1400" b="0" i="0" u="none" strike="noStrike" kern="1200" cap="none" spc="0" normalizeH="0" baseline="0" noProof="0" dirty="0">
                <a:ln>
                  <a:noFill/>
                </a:ln>
                <a:solidFill>
                  <a:sysClr val="window" lastClr="FFFFFF"/>
                </a:solidFill>
                <a:effectLst>
                  <a:outerShdw blurRad="38100" dist="38100" dir="2700000" algn="tl">
                    <a:srgbClr val="000000">
                      <a:alpha val="43137"/>
                    </a:srgbClr>
                  </a:outerShdw>
                </a:effectLst>
                <a:uLnTx/>
                <a:uFillTx/>
                <a:latin typeface="Century Schoolbook"/>
                <a:ea typeface="+mn-ea"/>
                <a:cs typeface="+mn-cs"/>
              </a:endParaRPr>
            </a:p>
          </p:txBody>
        </p:sp>
      </p:grpSp>
      <p:sp>
        <p:nvSpPr>
          <p:cNvPr id="20" name="TextBox 19"/>
          <p:cNvSpPr txBox="1"/>
          <p:nvPr/>
        </p:nvSpPr>
        <p:spPr>
          <a:xfrm>
            <a:off x="2746872" y="1049540"/>
            <a:ext cx="6292956" cy="553998"/>
          </a:xfrm>
          <a:prstGeom prst="rect">
            <a:avLst/>
          </a:prstGeom>
          <a:solidFill>
            <a:srgbClr val="FFFF00"/>
          </a:solidFill>
          <a:ln w="38100">
            <a:solidFill>
              <a:schemeClr val="accent1">
                <a:lumMod val="75000"/>
              </a:schemeClr>
            </a:solidFill>
          </a:ln>
        </p:spPr>
        <p:txBody>
          <a:bodyPr wrap="square">
            <a:spAutoFit/>
          </a:bodyPr>
          <a:lstStyle/>
          <a:p>
            <a:pPr algn="ctr"/>
            <a:r>
              <a:rPr lang="ru-RU" sz="1000" dirty="0" smtClean="0">
                <a:latin typeface="Times New Roman"/>
              </a:rPr>
              <a:t>Формирование проекта бюджета поселения регламентируется </a:t>
            </a:r>
            <a:r>
              <a:rPr lang="ru-RU" sz="1000" dirty="0" smtClean="0">
                <a:latin typeface="Times New Roman" pitchFamily="18" charset="0"/>
                <a:cs typeface="Times New Roman" pitchFamily="18" charset="0"/>
              </a:rPr>
              <a:t>решением Совета </a:t>
            </a:r>
            <a:r>
              <a:rPr lang="ru-RU" sz="1000" dirty="0" err="1" smtClean="0">
                <a:latin typeface="Times New Roman" pitchFamily="18" charset="0"/>
                <a:cs typeface="Times New Roman" pitchFamily="18" charset="0"/>
              </a:rPr>
              <a:t>Колобовского</a:t>
            </a:r>
            <a:r>
              <a:rPr lang="ru-RU" sz="1000" dirty="0" smtClean="0">
                <a:latin typeface="Times New Roman" pitchFamily="18" charset="0"/>
                <a:cs typeface="Times New Roman" pitchFamily="18" charset="0"/>
              </a:rPr>
              <a:t> городского поселения от 28.09.2011 № 27 «Об утверждении Положения о бюджетном процессе в </a:t>
            </a:r>
            <a:r>
              <a:rPr lang="ru-RU" sz="1000" dirty="0" err="1" smtClean="0">
                <a:latin typeface="Times New Roman" pitchFamily="18" charset="0"/>
                <a:cs typeface="Times New Roman" pitchFamily="18" charset="0"/>
              </a:rPr>
              <a:t>Колобовском</a:t>
            </a:r>
            <a:r>
              <a:rPr lang="ru-RU" sz="1000" dirty="0" smtClean="0">
                <a:latin typeface="Times New Roman" pitchFamily="18" charset="0"/>
                <a:cs typeface="Times New Roman" pitchFamily="18" charset="0"/>
              </a:rPr>
              <a:t> городском поселении» </a:t>
            </a:r>
          </a:p>
        </p:txBody>
      </p:sp>
      <p:grpSp>
        <p:nvGrpSpPr>
          <p:cNvPr id="21" name="Группа 20"/>
          <p:cNvGrpSpPr/>
          <p:nvPr/>
        </p:nvGrpSpPr>
        <p:grpSpPr>
          <a:xfrm>
            <a:off x="313843" y="2182394"/>
            <a:ext cx="2184593" cy="863599"/>
            <a:chOff x="0" y="2623517"/>
            <a:chExt cx="2418582" cy="1041837"/>
          </a:xfrm>
          <a:solidFill>
            <a:srgbClr val="66FFCC"/>
          </a:solidFill>
          <a:scene3d>
            <a:camera prst="orthographicFront"/>
            <a:lightRig rig="flat" dir="t"/>
          </a:scene3d>
        </p:grpSpPr>
        <p:sp>
          <p:nvSpPr>
            <p:cNvPr id="22" name="Скругленный прямоугольник 21"/>
            <p:cNvSpPr/>
            <p:nvPr/>
          </p:nvSpPr>
          <p:spPr>
            <a:xfrm>
              <a:off x="0" y="2623517"/>
              <a:ext cx="2418582" cy="1041837"/>
            </a:xfrm>
            <a:prstGeom prst="roundRect">
              <a:avLst/>
            </a:prstGeom>
            <a:grpFill/>
            <a:ln/>
          </p:spPr>
          <p:style>
            <a:lnRef idx="0">
              <a:schemeClr val="accent2"/>
            </a:lnRef>
            <a:fillRef idx="3">
              <a:schemeClr val="accent2"/>
            </a:fillRef>
            <a:effectRef idx="3">
              <a:schemeClr val="accent2"/>
            </a:effectRef>
            <a:fontRef idx="minor">
              <a:schemeClr val="lt1"/>
            </a:fontRef>
          </p:style>
        </p:sp>
        <p:sp>
          <p:nvSpPr>
            <p:cNvPr id="23" name="Скругленный прямоугольник 4"/>
            <p:cNvSpPr/>
            <p:nvPr/>
          </p:nvSpPr>
          <p:spPr>
            <a:xfrm>
              <a:off x="50858" y="2674375"/>
              <a:ext cx="2316866" cy="940121"/>
            </a:xfrm>
            <a:prstGeom prst="rect">
              <a:avLst/>
            </a:prstGeom>
            <a:grpFill/>
            <a:ln/>
          </p:spPr>
          <p:style>
            <a:lnRef idx="0">
              <a:schemeClr val="accent2"/>
            </a:lnRef>
            <a:fillRef idx="3">
              <a:schemeClr val="accent2"/>
            </a:fillRef>
            <a:effectRef idx="3">
              <a:schemeClr val="accent2"/>
            </a:effectRef>
            <a:fontRef idx="minor">
              <a:schemeClr val="lt1"/>
            </a:fontRef>
          </p:style>
          <p:txBody>
            <a:bodyPr spcFirstLastPara="0" vert="horz" wrap="square" lIns="231470" tIns="0" rIns="231470" bIns="0" numCol="1" spcCol="1270" anchor="ctr" anchorCtr="0">
              <a:noAutofit/>
            </a:bodyPr>
            <a:lstStyle/>
            <a:p>
              <a:pPr marL="0" marR="0" lvl="0" indent="0" algn="ctr" defTabSz="889000" eaLnBrk="1" fontAlgn="auto" latinLnBrk="0" hangingPunct="1">
                <a:lnSpc>
                  <a:spcPct val="90000"/>
                </a:lnSpc>
                <a:spcBef>
                  <a:spcPct val="0"/>
                </a:spcBef>
                <a:spcAft>
                  <a:spcPct val="35000"/>
                </a:spcAft>
                <a:buClrTx/>
                <a:buSzTx/>
                <a:buFontTx/>
                <a:buNone/>
                <a:tabLst/>
                <a:defRPr/>
              </a:pPr>
              <a:r>
                <a:rPr kumimoji="0" lang="ru-RU" sz="1400" b="0" i="0" u="none" strike="noStrike" kern="1200" cap="none" spc="0" normalizeH="0" baseline="0" noProof="0" dirty="0" smtClean="0">
                  <a:ln>
                    <a:noFill/>
                  </a:ln>
                  <a:solidFill>
                    <a:sysClr val="window" lastClr="FFFFFF"/>
                  </a:solidFill>
                  <a:effectLst/>
                  <a:uLnTx/>
                  <a:uFillTx/>
                  <a:latin typeface="Century Schoolbook"/>
                  <a:ea typeface="+mn-ea"/>
                  <a:cs typeface="+mn-cs"/>
                </a:rPr>
                <a:t>Рассмотрение проекта бюджета</a:t>
              </a:r>
              <a:endParaRPr kumimoji="0" lang="ru-RU" sz="1400" b="0" i="0" u="none" strike="noStrike" kern="1200" cap="none" spc="0" normalizeH="0" baseline="0" noProof="0" dirty="0">
                <a:ln>
                  <a:noFill/>
                </a:ln>
                <a:solidFill>
                  <a:sysClr val="window" lastClr="FFFFFF"/>
                </a:solidFill>
                <a:effectLst/>
                <a:uLnTx/>
                <a:uFillTx/>
                <a:latin typeface="Century Schoolbook"/>
                <a:ea typeface="+mn-ea"/>
                <a:cs typeface="+mn-cs"/>
              </a:endParaRPr>
            </a:p>
          </p:txBody>
        </p:sp>
      </p:grpSp>
      <p:sp>
        <p:nvSpPr>
          <p:cNvPr id="24" name="TextBox 7"/>
          <p:cNvSpPr txBox="1">
            <a:spLocks noChangeArrowheads="1"/>
          </p:cNvSpPr>
          <p:nvPr/>
        </p:nvSpPr>
        <p:spPr bwMode="auto">
          <a:xfrm>
            <a:off x="2746872" y="2018371"/>
            <a:ext cx="6292956" cy="707886"/>
          </a:xfrm>
          <a:prstGeom prst="rect">
            <a:avLst/>
          </a:prstGeom>
          <a:solidFill>
            <a:srgbClr val="FFFF00"/>
          </a:solidFill>
          <a:ln w="38100">
            <a:solidFill>
              <a:srgbClr val="FFC000"/>
            </a:solidFill>
            <a:miter lim="800000"/>
            <a:headEnd/>
            <a:tailEnd/>
          </a:ln>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ru-RU" altLang="ru-RU" sz="1000" dirty="0" smtClean="0">
                <a:latin typeface="Times New Roman" panose="02020603050405020304" pitchFamily="18" charset="0"/>
                <a:cs typeface="Times New Roman" panose="02020603050405020304" pitchFamily="18" charset="0"/>
              </a:rPr>
              <a:t>Глава </a:t>
            </a:r>
            <a:r>
              <a:rPr lang="ru-RU" altLang="ru-RU" sz="1000" dirty="0" err="1" smtClean="0">
                <a:latin typeface="Times New Roman" panose="02020603050405020304" pitchFamily="18" charset="0"/>
                <a:cs typeface="Times New Roman" panose="02020603050405020304" pitchFamily="18" charset="0"/>
              </a:rPr>
              <a:t>Колобовского</a:t>
            </a:r>
            <a:r>
              <a:rPr lang="ru-RU" altLang="ru-RU" sz="1000" dirty="0" smtClean="0">
                <a:latin typeface="Times New Roman" panose="02020603050405020304" pitchFamily="18" charset="0"/>
                <a:cs typeface="Times New Roman" panose="02020603050405020304" pitchFamily="18" charset="0"/>
              </a:rPr>
              <a:t> городского поселения </a:t>
            </a:r>
            <a:r>
              <a:rPr lang="ru-RU" altLang="ru-RU" sz="1000" dirty="0">
                <a:latin typeface="Times New Roman" panose="02020603050405020304" pitchFamily="18" charset="0"/>
                <a:cs typeface="Times New Roman" panose="02020603050405020304" pitchFamily="18" charset="0"/>
              </a:rPr>
              <a:t>представляет проект бюджета </a:t>
            </a:r>
            <a:r>
              <a:rPr lang="ru-RU" altLang="ru-RU" sz="1000" dirty="0" smtClean="0">
                <a:latin typeface="Times New Roman" panose="02020603050405020304" pitchFamily="18" charset="0"/>
                <a:cs typeface="Times New Roman" panose="02020603050405020304" pitchFamily="18" charset="0"/>
              </a:rPr>
              <a:t>поселения на </a:t>
            </a:r>
            <a:r>
              <a:rPr lang="ru-RU" altLang="ru-RU" sz="1000" dirty="0">
                <a:latin typeface="Times New Roman" panose="02020603050405020304" pitchFamily="18" charset="0"/>
                <a:cs typeface="Times New Roman" panose="02020603050405020304" pitchFamily="18" charset="0"/>
              </a:rPr>
              <a:t>рассмотрение </a:t>
            </a:r>
            <a:r>
              <a:rPr lang="ru-RU" altLang="ru-RU" sz="1000" dirty="0" smtClean="0">
                <a:latin typeface="Times New Roman" panose="02020603050405020304" pitchFamily="18" charset="0"/>
                <a:cs typeface="Times New Roman" panose="02020603050405020304" pitchFamily="18" charset="0"/>
              </a:rPr>
              <a:t>Совета </a:t>
            </a:r>
            <a:r>
              <a:rPr lang="ru-RU" altLang="ru-RU" sz="1000" dirty="0" err="1" smtClean="0">
                <a:latin typeface="Times New Roman" panose="02020603050405020304" pitchFamily="18" charset="0"/>
                <a:cs typeface="Times New Roman" panose="02020603050405020304" pitchFamily="18" charset="0"/>
              </a:rPr>
              <a:t>Колобовского</a:t>
            </a:r>
            <a:r>
              <a:rPr lang="ru-RU" altLang="ru-RU" sz="1000" dirty="0" smtClean="0">
                <a:latin typeface="Times New Roman" panose="02020603050405020304" pitchFamily="18" charset="0"/>
                <a:cs typeface="Times New Roman" panose="02020603050405020304" pitchFamily="18" charset="0"/>
              </a:rPr>
              <a:t> городского поселения до 15 ноября текущего года  а также в Контрольно- счетный  орган  для подготовки заключения и Комиссию по бюджету, финансовой, налоговой и экономической политике.</a:t>
            </a:r>
          </a:p>
          <a:p>
            <a:pPr algn="ctr" eaLnBrk="1" hangingPunct="1"/>
            <a:r>
              <a:rPr lang="ru-RU" altLang="ru-RU" sz="1000" dirty="0" smtClean="0">
                <a:latin typeface="Times New Roman" panose="02020603050405020304" pitchFamily="18" charset="0"/>
                <a:cs typeface="Times New Roman" panose="02020603050405020304" pitchFamily="18" charset="0"/>
              </a:rPr>
              <a:t>Совет поселения рассматривает </a:t>
            </a:r>
            <a:r>
              <a:rPr lang="ru-RU" altLang="ru-RU" sz="1000" dirty="0">
                <a:latin typeface="Times New Roman" panose="02020603050405020304" pitchFamily="18" charset="0"/>
                <a:cs typeface="Times New Roman" panose="02020603050405020304" pitchFamily="18" charset="0"/>
              </a:rPr>
              <a:t>проект решения о бюджете </a:t>
            </a:r>
            <a:r>
              <a:rPr lang="ru-RU" altLang="ru-RU" sz="1000" dirty="0" smtClean="0">
                <a:latin typeface="Times New Roman" panose="02020603050405020304" pitchFamily="18" charset="0"/>
                <a:cs typeface="Times New Roman" panose="02020603050405020304" pitchFamily="18" charset="0"/>
              </a:rPr>
              <a:t>поселения </a:t>
            </a:r>
            <a:r>
              <a:rPr lang="ru-RU" altLang="ru-RU" sz="1000" dirty="0">
                <a:latin typeface="Times New Roman" panose="02020603050405020304" pitchFamily="18" charset="0"/>
                <a:cs typeface="Times New Roman" panose="02020603050405020304" pitchFamily="18" charset="0"/>
              </a:rPr>
              <a:t>в </a:t>
            </a:r>
            <a:r>
              <a:rPr lang="ru-RU" altLang="ru-RU" sz="1000" dirty="0" smtClean="0">
                <a:latin typeface="Times New Roman" panose="02020603050405020304" pitchFamily="18" charset="0"/>
                <a:cs typeface="Times New Roman" panose="02020603050405020304" pitchFamily="18" charset="0"/>
              </a:rPr>
              <a:t>одном чтении.</a:t>
            </a:r>
            <a:endParaRPr lang="ru-RU" altLang="ru-RU" sz="1000" dirty="0">
              <a:latin typeface="Times New Roman" panose="02020603050405020304" pitchFamily="18" charset="0"/>
              <a:cs typeface="Times New Roman" panose="02020603050405020304" pitchFamily="18" charset="0"/>
            </a:endParaRPr>
          </a:p>
        </p:txBody>
      </p:sp>
      <p:grpSp>
        <p:nvGrpSpPr>
          <p:cNvPr id="25" name="Группа 24"/>
          <p:cNvGrpSpPr/>
          <p:nvPr/>
        </p:nvGrpSpPr>
        <p:grpSpPr>
          <a:xfrm>
            <a:off x="336006" y="3326234"/>
            <a:ext cx="2140267" cy="863599"/>
            <a:chOff x="38571" y="4629907"/>
            <a:chExt cx="2418582" cy="1041837"/>
          </a:xfrm>
          <a:solidFill>
            <a:srgbClr val="92D050"/>
          </a:solidFill>
          <a:scene3d>
            <a:camera prst="orthographicFront"/>
            <a:lightRig rig="flat" dir="t"/>
          </a:scene3d>
        </p:grpSpPr>
        <p:sp>
          <p:nvSpPr>
            <p:cNvPr id="26" name="Скругленный прямоугольник 25"/>
            <p:cNvSpPr/>
            <p:nvPr/>
          </p:nvSpPr>
          <p:spPr>
            <a:xfrm>
              <a:off x="38571" y="4629907"/>
              <a:ext cx="2418582" cy="1041837"/>
            </a:xfrm>
            <a:prstGeom prst="roundRect">
              <a:avLst/>
            </a:prstGeom>
            <a:grpFill/>
            <a:ln/>
          </p:spPr>
          <p:style>
            <a:lnRef idx="1">
              <a:schemeClr val="accent6"/>
            </a:lnRef>
            <a:fillRef idx="3">
              <a:schemeClr val="accent6"/>
            </a:fillRef>
            <a:effectRef idx="2">
              <a:schemeClr val="accent6"/>
            </a:effectRef>
            <a:fontRef idx="minor">
              <a:schemeClr val="lt1"/>
            </a:fontRef>
          </p:style>
        </p:sp>
        <p:sp>
          <p:nvSpPr>
            <p:cNvPr id="27" name="Скругленный прямоугольник 4"/>
            <p:cNvSpPr/>
            <p:nvPr/>
          </p:nvSpPr>
          <p:spPr>
            <a:xfrm>
              <a:off x="89429" y="4680765"/>
              <a:ext cx="2316866" cy="940121"/>
            </a:xfrm>
            <a:prstGeom prst="rect">
              <a:avLst/>
            </a:prstGeom>
            <a:grpFill/>
            <a:ln/>
          </p:spPr>
          <p:style>
            <a:lnRef idx="1">
              <a:schemeClr val="accent6"/>
            </a:lnRef>
            <a:fillRef idx="3">
              <a:schemeClr val="accent6"/>
            </a:fillRef>
            <a:effectRef idx="2">
              <a:schemeClr val="accent6"/>
            </a:effectRef>
            <a:fontRef idx="minor">
              <a:schemeClr val="lt1"/>
            </a:fontRef>
          </p:style>
          <p:txBody>
            <a:bodyPr spcFirstLastPara="0" vert="horz" wrap="square" lIns="231470" tIns="0" rIns="231470" bIns="0" numCol="1" spcCol="1270" anchor="ctr" anchorCtr="0">
              <a:noAutofit/>
            </a:bodyPr>
            <a:lstStyle/>
            <a:p>
              <a:pPr marL="0" marR="0" lvl="0" indent="0" algn="ctr" defTabSz="889000" eaLnBrk="1" fontAlgn="auto" latinLnBrk="0" hangingPunct="1">
                <a:lnSpc>
                  <a:spcPct val="90000"/>
                </a:lnSpc>
                <a:spcBef>
                  <a:spcPct val="0"/>
                </a:spcBef>
                <a:spcAft>
                  <a:spcPct val="35000"/>
                </a:spcAft>
                <a:buClrTx/>
                <a:buSzTx/>
                <a:buFontTx/>
                <a:buNone/>
                <a:tabLst/>
                <a:defRPr/>
              </a:pPr>
              <a:r>
                <a:rPr kumimoji="0" lang="ru-RU" sz="1400" b="0" i="0" u="none" strike="noStrike" kern="1200" cap="none" spc="0" normalizeH="0" baseline="0" noProof="0" dirty="0" smtClean="0">
                  <a:ln>
                    <a:noFill/>
                  </a:ln>
                  <a:solidFill>
                    <a:sysClr val="window" lastClr="FFFFFF"/>
                  </a:solidFill>
                  <a:effectLst/>
                  <a:uLnTx/>
                  <a:uFillTx/>
                  <a:latin typeface="Century Schoolbook"/>
                  <a:ea typeface="+mn-ea"/>
                  <a:cs typeface="+mn-cs"/>
                </a:rPr>
                <a:t>Утверждение проекта бюджета</a:t>
              </a:r>
              <a:endParaRPr kumimoji="0" lang="ru-RU" sz="1400" b="0" i="0" u="none" strike="noStrike" kern="1200" cap="none" spc="0" normalizeH="0" baseline="0" noProof="0" dirty="0">
                <a:ln>
                  <a:noFill/>
                </a:ln>
                <a:solidFill>
                  <a:sysClr val="window" lastClr="FFFFFF"/>
                </a:solidFill>
                <a:effectLst/>
                <a:uLnTx/>
                <a:uFillTx/>
                <a:latin typeface="Century Schoolbook"/>
                <a:ea typeface="+mn-ea"/>
                <a:cs typeface="+mn-cs"/>
              </a:endParaRPr>
            </a:p>
          </p:txBody>
        </p:sp>
      </p:grpSp>
      <p:sp>
        <p:nvSpPr>
          <p:cNvPr id="28" name="TextBox 27"/>
          <p:cNvSpPr txBox="1"/>
          <p:nvPr/>
        </p:nvSpPr>
        <p:spPr>
          <a:xfrm>
            <a:off x="2746872" y="3323063"/>
            <a:ext cx="6292956" cy="553998"/>
          </a:xfrm>
          <a:prstGeom prst="rect">
            <a:avLst/>
          </a:prstGeom>
          <a:solidFill>
            <a:srgbClr val="FFFF00"/>
          </a:solidFill>
          <a:ln w="38100">
            <a:solidFill>
              <a:schemeClr val="accent6"/>
            </a:solidFill>
          </a:ln>
        </p:spPr>
        <p:txBody>
          <a:bodyPr wrap="square">
            <a:spAutoFit/>
          </a:bodyPr>
          <a:lstStyle/>
          <a:p>
            <a:pPr algn="ctr">
              <a:defRPr/>
            </a:pPr>
            <a:r>
              <a:rPr lang="ru-RU" sz="1000" dirty="0">
                <a:solidFill>
                  <a:srgbClr val="000000"/>
                </a:solidFill>
                <a:latin typeface="Times New Roman" panose="02020603050405020304" pitchFamily="18" charset="0"/>
                <a:cs typeface="Times New Roman" panose="02020603050405020304" pitchFamily="18" charset="0"/>
              </a:rPr>
              <a:t>Проект бюджета </a:t>
            </a:r>
            <a:r>
              <a:rPr lang="ru-RU" sz="1000" dirty="0" smtClean="0">
                <a:solidFill>
                  <a:srgbClr val="000000"/>
                </a:solidFill>
                <a:latin typeface="Times New Roman" panose="02020603050405020304" pitchFamily="18" charset="0"/>
                <a:cs typeface="Times New Roman" panose="02020603050405020304" pitchFamily="18" charset="0"/>
              </a:rPr>
              <a:t>поселения </a:t>
            </a:r>
            <a:r>
              <a:rPr lang="ru-RU" sz="1000" dirty="0">
                <a:solidFill>
                  <a:srgbClr val="000000"/>
                </a:solidFill>
                <a:latin typeface="Times New Roman" panose="02020603050405020304" pitchFamily="18" charset="0"/>
                <a:cs typeface="Times New Roman" panose="02020603050405020304" pitchFamily="18" charset="0"/>
              </a:rPr>
              <a:t>утверждается </a:t>
            </a:r>
            <a:r>
              <a:rPr lang="ru-RU" sz="1000" dirty="0" smtClean="0">
                <a:solidFill>
                  <a:srgbClr val="000000"/>
                </a:solidFill>
                <a:latin typeface="Times New Roman" panose="02020603050405020304" pitchFamily="18" charset="0"/>
                <a:cs typeface="Times New Roman" panose="02020603050405020304" pitchFamily="18" charset="0"/>
              </a:rPr>
              <a:t>Советом </a:t>
            </a:r>
            <a:r>
              <a:rPr lang="ru-RU" sz="1000" dirty="0" err="1" smtClean="0">
                <a:solidFill>
                  <a:srgbClr val="000000"/>
                </a:solidFill>
                <a:latin typeface="Times New Roman" panose="02020603050405020304" pitchFamily="18" charset="0"/>
                <a:cs typeface="Times New Roman" panose="02020603050405020304" pitchFamily="18" charset="0"/>
              </a:rPr>
              <a:t>Колобовского</a:t>
            </a:r>
            <a:r>
              <a:rPr lang="ru-RU" sz="1000" dirty="0" smtClean="0">
                <a:solidFill>
                  <a:srgbClr val="000000"/>
                </a:solidFill>
                <a:latin typeface="Times New Roman" panose="02020603050405020304" pitchFamily="18" charset="0"/>
                <a:cs typeface="Times New Roman" panose="02020603050405020304" pitchFamily="18" charset="0"/>
              </a:rPr>
              <a:t> городского поселения в </a:t>
            </a:r>
            <a:r>
              <a:rPr lang="ru-RU" sz="1000" dirty="0">
                <a:solidFill>
                  <a:srgbClr val="000000"/>
                </a:solidFill>
                <a:latin typeface="Times New Roman" panose="02020603050405020304" pitchFamily="18" charset="0"/>
                <a:cs typeface="Times New Roman" panose="02020603050405020304" pitchFamily="18" charset="0"/>
              </a:rPr>
              <a:t>форме решения </a:t>
            </a:r>
            <a:r>
              <a:rPr lang="ru-RU" sz="1000" dirty="0" smtClean="0">
                <a:solidFill>
                  <a:srgbClr val="000000"/>
                </a:solidFill>
                <a:latin typeface="Times New Roman" panose="02020603050405020304" pitchFamily="18" charset="0"/>
                <a:cs typeface="Times New Roman" panose="02020603050405020304" pitchFamily="18" charset="0"/>
              </a:rPr>
              <a:t>Совета </a:t>
            </a:r>
            <a:r>
              <a:rPr lang="ru-RU" sz="1000" dirty="0" err="1" smtClean="0">
                <a:solidFill>
                  <a:srgbClr val="000000"/>
                </a:solidFill>
                <a:latin typeface="Times New Roman" panose="02020603050405020304" pitchFamily="18" charset="0"/>
                <a:cs typeface="Times New Roman" panose="02020603050405020304" pitchFamily="18" charset="0"/>
              </a:rPr>
              <a:t>Колобовского</a:t>
            </a:r>
            <a:r>
              <a:rPr lang="ru-RU" sz="1000" dirty="0" smtClean="0">
                <a:solidFill>
                  <a:srgbClr val="000000"/>
                </a:solidFill>
                <a:latin typeface="Times New Roman" panose="02020603050405020304" pitchFamily="18" charset="0"/>
                <a:cs typeface="Times New Roman" panose="02020603050405020304" pitchFamily="18" charset="0"/>
              </a:rPr>
              <a:t> городского поселения. Решение </a:t>
            </a:r>
            <a:r>
              <a:rPr lang="ru-RU" sz="1000" dirty="0">
                <a:solidFill>
                  <a:srgbClr val="000000"/>
                </a:solidFill>
                <a:latin typeface="Times New Roman" panose="02020603050405020304" pitchFamily="18" charset="0"/>
                <a:cs typeface="Times New Roman" panose="02020603050405020304" pitchFamily="18" charset="0"/>
              </a:rPr>
              <a:t>подлежит </a:t>
            </a:r>
            <a:r>
              <a:rPr lang="ru-RU" sz="1000" dirty="0" smtClean="0">
                <a:solidFill>
                  <a:srgbClr val="000000"/>
                </a:solidFill>
                <a:latin typeface="Times New Roman" panose="02020603050405020304" pitchFamily="18" charset="0"/>
                <a:cs typeface="Times New Roman" panose="02020603050405020304" pitchFamily="18" charset="0"/>
              </a:rPr>
              <a:t>опубликованию в официальном издании «Вестник </a:t>
            </a:r>
            <a:r>
              <a:rPr lang="ru-RU" sz="1000" dirty="0" err="1" smtClean="0">
                <a:solidFill>
                  <a:srgbClr val="000000"/>
                </a:solidFill>
                <a:latin typeface="Times New Roman" panose="02020603050405020304" pitchFamily="18" charset="0"/>
                <a:cs typeface="Times New Roman" panose="02020603050405020304" pitchFamily="18" charset="0"/>
              </a:rPr>
              <a:t>Колобовского</a:t>
            </a:r>
            <a:r>
              <a:rPr lang="ru-RU" sz="1000" dirty="0" smtClean="0">
                <a:solidFill>
                  <a:srgbClr val="000000"/>
                </a:solidFill>
                <a:latin typeface="Times New Roman" panose="02020603050405020304" pitchFamily="18" charset="0"/>
                <a:cs typeface="Times New Roman" panose="02020603050405020304" pitchFamily="18" charset="0"/>
              </a:rPr>
              <a:t> городского поселения»  и на официальном сайте </a:t>
            </a:r>
            <a:r>
              <a:rPr lang="ru-RU" sz="1000" dirty="0" err="1" smtClean="0">
                <a:solidFill>
                  <a:srgbClr val="000000"/>
                </a:solidFill>
                <a:latin typeface="Times New Roman" panose="02020603050405020304" pitchFamily="18" charset="0"/>
                <a:cs typeface="Times New Roman" panose="02020603050405020304" pitchFamily="18" charset="0"/>
              </a:rPr>
              <a:t>Колобовского</a:t>
            </a:r>
            <a:r>
              <a:rPr lang="ru-RU" sz="1000" dirty="0" smtClean="0">
                <a:solidFill>
                  <a:srgbClr val="000000"/>
                </a:solidFill>
                <a:latin typeface="Times New Roman" panose="02020603050405020304" pitchFamily="18" charset="0"/>
                <a:cs typeface="Times New Roman" panose="02020603050405020304" pitchFamily="18" charset="0"/>
              </a:rPr>
              <a:t> городского поселения</a:t>
            </a:r>
            <a:endParaRPr lang="ru-RU" sz="1000" dirty="0">
              <a:solidFill>
                <a:srgbClr val="000000"/>
              </a:solidFill>
              <a:latin typeface="Times New Roman" panose="02020603050405020304" pitchFamily="18" charset="0"/>
              <a:cs typeface="Times New Roman" panose="02020603050405020304" pitchFamily="18" charset="0"/>
            </a:endParaRPr>
          </a:p>
        </p:txBody>
      </p:sp>
      <p:sp>
        <p:nvSpPr>
          <p:cNvPr id="29" name="Содержимое 2"/>
          <p:cNvSpPr txBox="1">
            <a:spLocks/>
          </p:cNvSpPr>
          <p:nvPr/>
        </p:nvSpPr>
        <p:spPr bwMode="auto">
          <a:xfrm>
            <a:off x="503853" y="5765401"/>
            <a:ext cx="8268190" cy="33682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179388" algn="just" defTabSz="914400" rtl="0" eaLnBrk="1" fontAlgn="base" latinLnBrk="0" hangingPunct="1">
              <a:lnSpc>
                <a:spcPct val="100000"/>
              </a:lnSpc>
              <a:spcBef>
                <a:spcPct val="20000"/>
              </a:spcBef>
              <a:spcAft>
                <a:spcPct val="0"/>
              </a:spcAft>
              <a:buClr>
                <a:srgbClr val="DD7E0E"/>
              </a:buClr>
              <a:buSzPct val="80000"/>
              <a:buFont typeface="Wingdings" pitchFamily="2" charset="2"/>
              <a:buChar char="ü"/>
              <a:tabLst>
                <a:tab pos="179388" algn="l"/>
              </a:tabLst>
              <a:defRPr/>
            </a:pPr>
            <a:endParaRPr kumimoji="0" lang="ru-RU" sz="1400" b="0" i="1"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endParaRPr>
          </a:p>
        </p:txBody>
      </p:sp>
      <p:sp>
        <p:nvSpPr>
          <p:cNvPr id="3" name="Заголовок 2"/>
          <p:cNvSpPr>
            <a:spLocks noGrp="1"/>
          </p:cNvSpPr>
          <p:nvPr>
            <p:ph type="title"/>
          </p:nvPr>
        </p:nvSpPr>
        <p:spPr>
          <a:xfrm>
            <a:off x="167951" y="111966"/>
            <a:ext cx="8490857" cy="722883"/>
          </a:xfrm>
          <a:solidFill>
            <a:srgbClr val="FFCCFF"/>
          </a:solidFill>
        </p:spPr>
        <p:txBody>
          <a:bodyPr>
            <a:normAutofit/>
          </a:bodyPr>
          <a:lstStyle/>
          <a:p>
            <a:pPr algn="ctr"/>
            <a:r>
              <a:rPr lang="ru-RU" sz="1800" dirty="0">
                <a:solidFill>
                  <a:schemeClr val="tx1">
                    <a:lumMod val="85000"/>
                    <a:lumOff val="15000"/>
                  </a:schemeClr>
                </a:solidFill>
                <a:latin typeface="Times New Roman" pitchFamily="18" charset="0"/>
                <a:cs typeface="Times New Roman" pitchFamily="18" charset="0"/>
              </a:rPr>
              <a:t>Этапы составления и утверждения бюджета </a:t>
            </a:r>
            <a:r>
              <a:rPr lang="ru-RU" sz="1800" dirty="0" smtClean="0">
                <a:solidFill>
                  <a:schemeClr val="tx1">
                    <a:lumMod val="85000"/>
                    <a:lumOff val="15000"/>
                  </a:schemeClr>
                </a:solidFill>
                <a:latin typeface="Times New Roman" pitchFamily="18" charset="0"/>
                <a:cs typeface="Times New Roman" pitchFamily="18" charset="0"/>
              </a:rPr>
              <a:t> </a:t>
            </a:r>
            <a:r>
              <a:rPr lang="ru-RU" sz="1800" dirty="0" err="1" smtClean="0">
                <a:solidFill>
                  <a:schemeClr val="tx1">
                    <a:lumMod val="85000"/>
                    <a:lumOff val="15000"/>
                  </a:schemeClr>
                </a:solidFill>
                <a:latin typeface="Times New Roman" pitchFamily="18" charset="0"/>
                <a:cs typeface="Times New Roman" pitchFamily="18" charset="0"/>
              </a:rPr>
              <a:t>Колобовского</a:t>
            </a:r>
            <a:r>
              <a:rPr lang="ru-RU" sz="1800" dirty="0" smtClean="0">
                <a:solidFill>
                  <a:schemeClr val="tx1">
                    <a:lumMod val="85000"/>
                    <a:lumOff val="15000"/>
                  </a:schemeClr>
                </a:solidFill>
                <a:latin typeface="Times New Roman" pitchFamily="18" charset="0"/>
                <a:cs typeface="Times New Roman" pitchFamily="18" charset="0"/>
              </a:rPr>
              <a:t> городского поселения</a:t>
            </a:r>
            <a:endParaRPr lang="ru-RU" sz="1800" dirty="0">
              <a:solidFill>
                <a:schemeClr val="tx1">
                  <a:lumMod val="85000"/>
                  <a:lumOff val="15000"/>
                </a:schemeClr>
              </a:solidFill>
            </a:endParaRPr>
          </a:p>
        </p:txBody>
      </p:sp>
      <p:sp>
        <p:nvSpPr>
          <p:cNvPr id="31" name="Содержимое 2"/>
          <p:cNvSpPr txBox="1">
            <a:spLocks/>
          </p:cNvSpPr>
          <p:nvPr/>
        </p:nvSpPr>
        <p:spPr bwMode="auto">
          <a:xfrm>
            <a:off x="272941" y="5095661"/>
            <a:ext cx="8458200" cy="466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179388" algn="l" defTabSz="914400" rtl="0" eaLnBrk="1" fontAlgn="base" latinLnBrk="0" hangingPunct="1">
              <a:lnSpc>
                <a:spcPct val="100000"/>
              </a:lnSpc>
              <a:spcBef>
                <a:spcPct val="20000"/>
              </a:spcBef>
              <a:spcAft>
                <a:spcPct val="0"/>
              </a:spcAft>
              <a:buClr>
                <a:srgbClr val="DD7E0E"/>
              </a:buClr>
              <a:buSzPct val="80000"/>
              <a:buFont typeface="Wingdings" pitchFamily="2" charset="2"/>
              <a:buChar char="ü"/>
              <a:tabLst>
                <a:tab pos="179388" algn="l"/>
              </a:tabLst>
              <a:defRPr/>
            </a:pPr>
            <a:r>
              <a:rPr kumimoji="0" lang="ru-RU" sz="1400" b="0" i="1"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Бюджетный прогноз </a:t>
            </a:r>
            <a:r>
              <a:rPr kumimoji="0" lang="ru-RU" sz="1400" b="0" i="1" u="none" strike="noStrike" kern="1200" cap="none" spc="0" normalizeH="0" baseline="0" noProof="0" dirty="0" err="1" smtClean="0">
                <a:ln>
                  <a:noFill/>
                </a:ln>
                <a:solidFill>
                  <a:schemeClr val="tx1"/>
                </a:solidFill>
                <a:effectLst/>
                <a:uLnTx/>
                <a:uFillTx/>
                <a:latin typeface="Times New Roman" pitchFamily="18" charset="0"/>
                <a:cs typeface="Times New Roman" pitchFamily="18" charset="0"/>
              </a:rPr>
              <a:t>Колобовского</a:t>
            </a:r>
            <a:r>
              <a:rPr kumimoji="0" lang="ru-RU" sz="1400" b="0" i="1"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городского поселения</a:t>
            </a:r>
            <a:endParaRPr kumimoji="0" lang="ru-RU" sz="1400" b="0" i="1" u="none" strike="noStrike" kern="1200" cap="none" spc="0" normalizeH="0" baseline="0" noProof="0" dirty="0">
              <a:ln>
                <a:noFill/>
              </a:ln>
              <a:solidFill>
                <a:schemeClr val="tx1"/>
              </a:solidFill>
              <a:effectLst/>
              <a:uLnTx/>
              <a:uFillTx/>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0"/>
          </p:nvPr>
        </p:nvSpPr>
        <p:spPr/>
        <p:txBody>
          <a:bodyPr/>
          <a:lstStyle/>
          <a:p>
            <a:pPr>
              <a:defRPr/>
            </a:pPr>
            <a:fld id="{67FD1E93-168C-4E3F-B839-29F00AE4705B}" type="slidenum">
              <a:rPr lang="ru-RU" smtClean="0"/>
              <a:pPr>
                <a:defRPr/>
              </a:pPr>
              <a:t>6</a:t>
            </a:fld>
            <a:endParaRPr lang="ru-RU" dirty="0"/>
          </a:p>
        </p:txBody>
      </p:sp>
      <p:sp>
        <p:nvSpPr>
          <p:cNvPr id="19" name="Заголовок 18"/>
          <p:cNvSpPr>
            <a:spLocks noGrp="1"/>
          </p:cNvSpPr>
          <p:nvPr>
            <p:ph type="title"/>
          </p:nvPr>
        </p:nvSpPr>
        <p:spPr>
          <a:xfrm>
            <a:off x="615820" y="1"/>
            <a:ext cx="7849754" cy="953728"/>
          </a:xfrm>
          <a:solidFill>
            <a:srgbClr val="CCFFFF"/>
          </a:solidFill>
        </p:spPr>
        <p:txBody>
          <a:bodyPr>
            <a:normAutofit fontScale="90000"/>
          </a:bodyPr>
          <a:lstStyle/>
          <a:p>
            <a:r>
              <a:rPr lang="ru-RU" sz="2000" i="1" dirty="0" smtClean="0">
                <a:solidFill>
                  <a:srgbClr val="7030A0"/>
                </a:solidFill>
              </a:rPr>
              <a:t>Основные показатели социально-экономического развития Колобовского городского поселения Шуйского муниципального района в 2020-2025 годах </a:t>
            </a:r>
            <a:endParaRPr lang="ru-RU" sz="2000" dirty="0"/>
          </a:p>
        </p:txBody>
      </p:sp>
      <p:graphicFrame>
        <p:nvGraphicFramePr>
          <p:cNvPr id="24" name="Таблица 23"/>
          <p:cNvGraphicFramePr>
            <a:graphicFrameLocks noGrp="1"/>
          </p:cNvGraphicFramePr>
          <p:nvPr/>
        </p:nvGraphicFramePr>
        <p:xfrm>
          <a:off x="186813" y="858218"/>
          <a:ext cx="8937522" cy="5514500"/>
        </p:xfrm>
        <a:graphic>
          <a:graphicData uri="http://schemas.openxmlformats.org/drawingml/2006/table">
            <a:tbl>
              <a:tblPr/>
              <a:tblGrid>
                <a:gridCol w="3191743"/>
                <a:gridCol w="937805"/>
                <a:gridCol w="629265"/>
                <a:gridCol w="866118"/>
                <a:gridCol w="791818"/>
                <a:gridCol w="791818"/>
                <a:gridCol w="791818"/>
                <a:gridCol w="937137"/>
              </a:tblGrid>
              <a:tr h="72590">
                <a:tc rowSpan="2">
                  <a:txBody>
                    <a:bodyPr/>
                    <a:lstStyle/>
                    <a:p>
                      <a:pPr algn="ctr" fontAlgn="ctr"/>
                      <a:r>
                        <a:rPr lang="ru-RU" sz="800" b="1" i="0" u="none" strike="noStrike" dirty="0">
                          <a:latin typeface="Times New Roman"/>
                        </a:rPr>
                        <a:t>Показатели</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ru-RU" sz="800" b="1" i="0" u="none" strike="noStrike">
                          <a:latin typeface="Times New Roman"/>
                        </a:rPr>
                        <a:t>Единица измерения</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a:latin typeface="Times New Roman"/>
                        </a:rPr>
                        <a:t>отчет</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a:latin typeface="Times New Roman"/>
                        </a:rPr>
                        <a:t>отчет</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a:latin typeface="Times New Roman"/>
                        </a:rPr>
                        <a:t>оценка</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3">
                  <a:txBody>
                    <a:bodyPr/>
                    <a:lstStyle/>
                    <a:p>
                      <a:pPr algn="ctr" fontAlgn="ctr"/>
                      <a:r>
                        <a:rPr lang="ru-RU" sz="800" b="1" i="0" u="none" strike="noStrike">
                          <a:latin typeface="Times New Roman"/>
                        </a:rPr>
                        <a:t>прогноз</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r>
              <a:tr h="72590">
                <a:tc vMerge="1">
                  <a:txBody>
                    <a:bodyPr/>
                    <a:lstStyle/>
                    <a:p>
                      <a:endParaRPr lang="ru-RU"/>
                    </a:p>
                  </a:txBody>
                  <a:tcPr/>
                </a:tc>
                <a:tc vMerge="1">
                  <a:txBody>
                    <a:bodyPr/>
                    <a:lstStyle/>
                    <a:p>
                      <a:endParaRPr lang="ru-RU"/>
                    </a:p>
                  </a:txBody>
                  <a:tcPr/>
                </a:tc>
                <a:tc>
                  <a:txBody>
                    <a:bodyPr/>
                    <a:lstStyle/>
                    <a:p>
                      <a:pPr algn="ctr" fontAlgn="ctr"/>
                      <a:r>
                        <a:rPr lang="ru-RU" sz="800" b="1" i="0" u="none" strike="noStrike" dirty="0" smtClean="0">
                          <a:latin typeface="Times New Roman"/>
                        </a:rPr>
                        <a:t>2020</a:t>
                      </a:r>
                      <a:endParaRPr lang="ru-RU" sz="800" b="1"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dirty="0" smtClean="0">
                          <a:latin typeface="Times New Roman"/>
                        </a:rPr>
                        <a:t>2021</a:t>
                      </a:r>
                      <a:endParaRPr lang="ru-RU" sz="800" b="1"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dirty="0" smtClean="0">
                          <a:latin typeface="Times New Roman"/>
                        </a:rPr>
                        <a:t>2022</a:t>
                      </a:r>
                      <a:endParaRPr lang="ru-RU" sz="800" b="1"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dirty="0" smtClean="0">
                          <a:latin typeface="Times New Roman"/>
                        </a:rPr>
                        <a:t>2023</a:t>
                      </a:r>
                      <a:endParaRPr lang="ru-RU" sz="800" b="1"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dirty="0" smtClean="0">
                          <a:latin typeface="Times New Roman"/>
                        </a:rPr>
                        <a:t>2024</a:t>
                      </a:r>
                      <a:endParaRPr lang="ru-RU" sz="800" b="1"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dirty="0" smtClean="0">
                          <a:latin typeface="Times New Roman"/>
                        </a:rPr>
                        <a:t>2025</a:t>
                      </a:r>
                      <a:endParaRPr lang="ru-RU" sz="800" b="1"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07310">
                <a:tc>
                  <a:txBody>
                    <a:bodyPr/>
                    <a:lstStyle/>
                    <a:p>
                      <a:pPr algn="ctr" fontAlgn="ctr"/>
                      <a:r>
                        <a:rPr lang="ru-RU" sz="800" b="1" i="0" u="none" strike="noStrike" dirty="0">
                          <a:latin typeface="Times New Roman"/>
                        </a:rPr>
                        <a:t>2.1. Демография</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a:latin typeface="Times New Roman"/>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a:latin typeface="Times New Roman"/>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a:latin typeface="Times New Roman"/>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a:latin typeface="Times New Roman"/>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a:latin typeface="Times New Roman"/>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a:latin typeface="Times New Roman"/>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1" i="0" u="none" strike="noStrike">
                          <a:latin typeface="Times New Roman"/>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3659">
                <a:tc>
                  <a:txBody>
                    <a:bodyPr/>
                    <a:lstStyle/>
                    <a:p>
                      <a:pPr algn="l" fontAlgn="ctr"/>
                      <a:r>
                        <a:rPr lang="ru-RU" sz="800" b="0" i="0" u="none" strike="noStrike" dirty="0">
                          <a:latin typeface="Times New Roman"/>
                        </a:rPr>
                        <a:t>Численность постоянного населения (среднегодовая) - всего</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a:latin typeface="Times New Roman"/>
                        </a:rPr>
                        <a:t>тыс. человек</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Arial Cyr"/>
                        </a:rPr>
                        <a:t>3,446</a:t>
                      </a:r>
                      <a:endParaRPr lang="ru-RU" sz="800" b="0" i="0" u="none" strike="noStrike" dirty="0">
                        <a:latin typeface="Arial Cyr"/>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Arial Cyr"/>
                        </a:rPr>
                        <a:t>3,363</a:t>
                      </a:r>
                      <a:endParaRPr lang="ru-RU" sz="800" b="0" i="0" u="none" strike="noStrike" dirty="0">
                        <a:latin typeface="Arial Cyr"/>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Arial Cyr"/>
                        </a:rPr>
                        <a:t>3,1</a:t>
                      </a:r>
                      <a:endParaRPr lang="ru-RU" sz="800" b="0" i="0" u="none" strike="noStrike" dirty="0">
                        <a:latin typeface="Arial Cyr"/>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Arial Cyr"/>
                        </a:rPr>
                        <a:t>3,1</a:t>
                      </a:r>
                      <a:endParaRPr lang="ru-RU" sz="800" b="0" i="0" u="none" strike="noStrike" dirty="0">
                        <a:latin typeface="Arial Cyr"/>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Arial Cyr"/>
                        </a:rPr>
                        <a:t>3,1</a:t>
                      </a:r>
                      <a:endParaRPr lang="ru-RU" sz="800" b="0" i="0" u="none" strike="noStrike" dirty="0">
                        <a:latin typeface="Arial Cyr"/>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Arial Cyr"/>
                        </a:rPr>
                        <a:t>3,1</a:t>
                      </a:r>
                      <a:endParaRPr lang="ru-RU" sz="800" b="0" i="0" u="none" strike="noStrike" dirty="0">
                        <a:latin typeface="Arial Cyr"/>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5728">
                <a:tc>
                  <a:txBody>
                    <a:bodyPr/>
                    <a:lstStyle/>
                    <a:p>
                      <a:pPr algn="l" fontAlgn="ctr"/>
                      <a:r>
                        <a:rPr lang="ru-RU" sz="800" b="0" i="0" u="none" strike="noStrike" dirty="0">
                          <a:latin typeface="Times New Roman"/>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a:latin typeface="Times New Roman"/>
                        </a:rPr>
                        <a:t>% к предыдущему году</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Arial Cyr"/>
                        </a:rPr>
                        <a:t>99,1</a:t>
                      </a:r>
                      <a:endParaRPr lang="ru-RU" sz="800" b="0" i="0" u="none" strike="noStrike" dirty="0">
                        <a:latin typeface="Arial Cyr"/>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Arial Cyr"/>
                        </a:rPr>
                        <a:t>97,6</a:t>
                      </a:r>
                      <a:endParaRPr lang="ru-RU" sz="800" b="0" i="0" u="none" strike="noStrike" dirty="0">
                        <a:latin typeface="Arial Cyr"/>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Arial Cyr"/>
                        </a:rPr>
                        <a:t>92,2</a:t>
                      </a:r>
                      <a:endParaRPr lang="ru-RU" sz="800" b="0" i="0" u="none" strike="noStrike" dirty="0">
                        <a:latin typeface="Arial Cyr"/>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Arial Cyr"/>
                        </a:rPr>
                        <a:t>92,2</a:t>
                      </a:r>
                      <a:endParaRPr lang="ru-RU" sz="800" b="0" i="0" u="none" strike="noStrike" dirty="0">
                        <a:latin typeface="Arial Cyr"/>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Arial Cyr"/>
                        </a:rPr>
                        <a:t>100</a:t>
                      </a:r>
                      <a:endParaRPr lang="ru-RU" sz="800" b="0" i="0" u="none" strike="noStrike" dirty="0">
                        <a:latin typeface="Arial Cyr"/>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Arial Cyr"/>
                        </a:rPr>
                        <a:t>100</a:t>
                      </a:r>
                      <a:endParaRPr lang="ru-RU" sz="800" b="0" i="0" u="none" strike="noStrike" dirty="0">
                        <a:latin typeface="Arial Cyr"/>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5179">
                <a:tc>
                  <a:txBody>
                    <a:bodyPr/>
                    <a:lstStyle/>
                    <a:p>
                      <a:pPr algn="l" fontAlgn="ctr"/>
                      <a:r>
                        <a:rPr lang="ru-RU" sz="800" b="0" i="0" u="none" strike="noStrike" dirty="0">
                          <a:latin typeface="Times New Roman"/>
                        </a:rPr>
                        <a:t>Общий коэффициент рождаемости</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a:latin typeface="Times New Roman"/>
                        </a:rPr>
                        <a:t>человек на 1000 населения</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5,8</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5,9</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6,5</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6,5</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6,5</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Arial Cyr"/>
                        </a:rPr>
                        <a:t>6,5</a:t>
                      </a:r>
                      <a:endParaRPr lang="ru-RU" sz="800" b="0" i="0" u="none" strike="noStrike" dirty="0">
                        <a:latin typeface="Arial Cyr"/>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5179">
                <a:tc>
                  <a:txBody>
                    <a:bodyPr/>
                    <a:lstStyle/>
                    <a:p>
                      <a:pPr algn="l" fontAlgn="ctr"/>
                      <a:r>
                        <a:rPr lang="ru-RU" sz="800" b="0" i="0" u="none" strike="noStrike">
                          <a:latin typeface="Times New Roman"/>
                        </a:rPr>
                        <a:t>Общий коэффициент смертности</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a:latin typeface="Times New Roman"/>
                        </a:rPr>
                        <a:t>человек на 1000 населения</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11,6</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11,9</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12,9</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12,9</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12,90</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Arial Cyr"/>
                        </a:rPr>
                        <a:t>12,9</a:t>
                      </a:r>
                      <a:endParaRPr lang="ru-RU" sz="800" b="0" i="0" u="none" strike="noStrike" dirty="0">
                        <a:latin typeface="Arial Cyr"/>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300100">
                <a:tc>
                  <a:txBody>
                    <a:bodyPr/>
                    <a:lstStyle/>
                    <a:p>
                      <a:pPr algn="l" fontAlgn="ctr"/>
                      <a:r>
                        <a:rPr lang="ru-RU" sz="800" b="0" i="0" u="none" strike="noStrike" dirty="0">
                          <a:latin typeface="Times New Roman"/>
                        </a:rPr>
                        <a:t>Коэффициент естественного прироста</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a:latin typeface="Times New Roman"/>
                        </a:rPr>
                        <a:t>человек на 1000 населения</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-5,8</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-6</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-6,4</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-6,4</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-6,4</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-6,4</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2590">
                <a:tc>
                  <a:txBody>
                    <a:bodyPr/>
                    <a:lstStyle/>
                    <a:p>
                      <a:pPr algn="l" fontAlgn="ctr"/>
                      <a:r>
                        <a:rPr lang="ru-RU" sz="800" b="0" i="0" u="none" strike="noStrike" dirty="0" smtClean="0">
                          <a:latin typeface="Times New Roman"/>
                        </a:rPr>
                        <a:t>Коэффициент</a:t>
                      </a:r>
                      <a:r>
                        <a:rPr lang="ru-RU" sz="800" b="0" i="0" u="none" strike="noStrike" baseline="0" dirty="0" smtClean="0">
                          <a:latin typeface="Times New Roman"/>
                        </a:rPr>
                        <a:t> миграционного прироста</a:t>
                      </a:r>
                      <a:endParaRPr lang="ru-RU" sz="800" b="0" i="0" u="none" strike="noStrike" dirty="0">
                        <a:latin typeface="Times New Roman"/>
                      </a:endParaRPr>
                    </a:p>
                  </a:txBody>
                  <a:tcPr marL="18588"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800" b="0" i="0" u="none" strike="noStrike" dirty="0" smtClean="0">
                          <a:latin typeface="Times New Roman"/>
                        </a:rPr>
                        <a:t>человек на 1000 населения</a:t>
                      </a:r>
                    </a:p>
                    <a:p>
                      <a:pPr algn="ctr" fontAlgn="ct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0,01</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0,01</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0,01</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0,01</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0,01</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0,01</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7052">
                <a:tc>
                  <a:txBody>
                    <a:bodyPr/>
                    <a:lstStyle/>
                    <a:p>
                      <a:pPr algn="ctr" fontAlgn="ctr"/>
                      <a:r>
                        <a:rPr lang="ru-RU" sz="800" b="1" i="0" u="none" strike="noStrike">
                          <a:latin typeface="Times New Roman"/>
                        </a:rPr>
                        <a:t>2.2. Труд и занятость</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a:latin typeface="Times New Roman"/>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a:latin typeface="Arial Cyr"/>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a:latin typeface="Arial Cyr"/>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a:latin typeface="Arial Cyr"/>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a:latin typeface="Arial Cyr"/>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a:latin typeface="Arial Cyr"/>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a:latin typeface="Arial Cyr"/>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93479">
                <a:tc>
                  <a:txBody>
                    <a:bodyPr/>
                    <a:lstStyle/>
                    <a:p>
                      <a:pPr algn="l" fontAlgn="ctr"/>
                      <a:r>
                        <a:rPr lang="ru-RU" sz="800" b="0" i="0" u="none" strike="noStrike" dirty="0" smtClean="0">
                          <a:latin typeface="Times New Roman"/>
                        </a:rPr>
                        <a:t>Среднесписочная</a:t>
                      </a:r>
                      <a:r>
                        <a:rPr lang="ru-RU" sz="800" b="0" i="0" u="none" strike="noStrike" baseline="0" dirty="0" smtClean="0">
                          <a:latin typeface="Times New Roman"/>
                        </a:rPr>
                        <a:t> численность работников(без внешних совместителей) по полному кругу</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Тыс. </a:t>
                      </a:r>
                      <a:r>
                        <a:rPr lang="ru-RU" sz="800" b="0" i="0" u="none" strike="noStrike" dirty="0">
                          <a:latin typeface="Times New Roman"/>
                        </a:rPr>
                        <a:t>человек</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0,586</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0,586</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0,588</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0,588</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0,579</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Arial Cyr"/>
                        </a:rPr>
                        <a:t>0,580</a:t>
                      </a:r>
                      <a:endParaRPr lang="ru-RU" sz="800" b="0" i="0" u="none" strike="noStrike" dirty="0">
                        <a:latin typeface="Arial Cyr"/>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2590">
                <a:tc>
                  <a:txBody>
                    <a:bodyPr/>
                    <a:lstStyle/>
                    <a:p>
                      <a:pPr algn="l" fontAlgn="ctr"/>
                      <a:r>
                        <a:rPr lang="ru-RU" sz="800" b="0" i="0" u="none" strike="noStrike" dirty="0">
                          <a:latin typeface="Times New Roman"/>
                        </a:rPr>
                        <a:t>Численность занятых в экономике (среднегодовая) - всего</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Тыс. </a:t>
                      </a:r>
                      <a:r>
                        <a:rPr lang="ru-RU" sz="800" b="0" i="0" u="none" strike="noStrike" dirty="0">
                          <a:latin typeface="Times New Roman"/>
                        </a:rPr>
                        <a:t>человек</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0,586</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0,586</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0,588</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0,588</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0,580</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Arial Cyr"/>
                        </a:rPr>
                        <a:t>0,580</a:t>
                      </a:r>
                      <a:endParaRPr lang="ru-RU" sz="800" b="0" i="0" u="none" strike="noStrike" dirty="0">
                        <a:latin typeface="Arial Cyr"/>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5179">
                <a:tc>
                  <a:txBody>
                    <a:bodyPr/>
                    <a:lstStyle/>
                    <a:p>
                      <a:pPr algn="l" fontAlgn="ctr"/>
                      <a:r>
                        <a:rPr lang="ru-RU" sz="800" b="0" i="0" u="none" strike="noStrike" dirty="0" smtClean="0">
                          <a:latin typeface="Times New Roman"/>
                        </a:rPr>
                        <a:t>Численность незанятых</a:t>
                      </a:r>
                      <a:r>
                        <a:rPr lang="ru-RU" sz="800" b="0" i="0" u="none" strike="noStrike" baseline="0" dirty="0" smtClean="0">
                          <a:latin typeface="Times New Roman"/>
                        </a:rPr>
                        <a:t> граждан, зарегистрированных в органах </a:t>
                      </a:r>
                      <a:r>
                        <a:rPr lang="ru-RU" sz="800" b="0" i="0" u="none" strike="noStrike" baseline="0" dirty="0" err="1" smtClean="0">
                          <a:latin typeface="Times New Roman"/>
                        </a:rPr>
                        <a:t>госуд</a:t>
                      </a:r>
                      <a:r>
                        <a:rPr lang="ru-RU" sz="800" b="0" i="0" u="none" strike="noStrike" baseline="0" dirty="0" smtClean="0">
                          <a:latin typeface="Times New Roman"/>
                        </a:rPr>
                        <a:t>. Службы занятости в расчете на одну вакансию</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6,5</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5,8</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5,8</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5,3</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4,2</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5179">
                <a:tc>
                  <a:txBody>
                    <a:bodyPr/>
                    <a:lstStyle/>
                    <a:p>
                      <a:pPr algn="l" fontAlgn="ctr"/>
                      <a:r>
                        <a:rPr lang="ru-RU" sz="800" b="0" i="0" u="none" strike="noStrike" dirty="0" smtClean="0">
                          <a:latin typeface="Times New Roman"/>
                        </a:rPr>
                        <a:t>Численность безработных, зарегистрированных в органах государственной службы занятости (на конец года)</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Тыс.человек</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0,039</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0,006</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0,005</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0,005</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0,004</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0,003</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5179">
                <a:tc>
                  <a:txBody>
                    <a:bodyPr/>
                    <a:lstStyle/>
                    <a:p>
                      <a:pPr algn="l" fontAlgn="ctr"/>
                      <a:r>
                        <a:rPr lang="ru-RU" sz="800" b="0" i="0" u="none" strike="noStrike" dirty="0">
                          <a:latin typeface="Times New Roman"/>
                        </a:rPr>
                        <a:t>Уровень зарегистрированной безработицы к трудоспособному населению (на конец года)</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a:latin typeface="Times New Roman"/>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3,5</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0,5</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0,4</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0,4</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0,3</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0,2</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17769">
                <a:tc>
                  <a:txBody>
                    <a:bodyPr/>
                    <a:lstStyle/>
                    <a:p>
                      <a:pPr algn="l" fontAlgn="ctr"/>
                      <a:r>
                        <a:rPr lang="ru-RU" sz="800" b="1" i="0" u="none" strike="noStrike" dirty="0" smtClean="0">
                          <a:latin typeface="Times New Roman"/>
                        </a:rPr>
                        <a:t>3. Малое и</a:t>
                      </a:r>
                      <a:r>
                        <a:rPr lang="ru-RU" sz="800" b="1" i="0" u="none" strike="noStrike" baseline="0" dirty="0" smtClean="0">
                          <a:latin typeface="Times New Roman"/>
                        </a:rPr>
                        <a:t> среднее предпринимательство</a:t>
                      </a:r>
                      <a:endParaRPr lang="ru-RU" sz="800" b="1"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2590">
                <a:tc>
                  <a:txBody>
                    <a:bodyPr/>
                    <a:lstStyle/>
                    <a:p>
                      <a:pPr algn="l" fontAlgn="ctr"/>
                      <a:r>
                        <a:rPr lang="ru-RU" sz="800" b="0" i="0" u="none" strike="noStrike" dirty="0" smtClean="0">
                          <a:latin typeface="Times New Roman"/>
                        </a:rPr>
                        <a:t>Количество</a:t>
                      </a:r>
                      <a:r>
                        <a:rPr lang="ru-RU" sz="800" b="0" i="0" u="none" strike="noStrike" baseline="0" dirty="0" smtClean="0">
                          <a:latin typeface="Times New Roman"/>
                        </a:rPr>
                        <a:t> малых и средних предприятий, включая </a:t>
                      </a:r>
                      <a:r>
                        <a:rPr lang="ru-RU" sz="800" b="0" i="0" u="none" strike="noStrike" baseline="0" dirty="0" err="1" smtClean="0">
                          <a:latin typeface="Times New Roman"/>
                        </a:rPr>
                        <a:t>микропредприятия</a:t>
                      </a:r>
                      <a:r>
                        <a:rPr lang="ru-RU" sz="800" b="0" i="0" u="none" strike="noStrike" baseline="0" dirty="0" smtClean="0">
                          <a:latin typeface="Times New Roman"/>
                        </a:rPr>
                        <a:t> (на конец года)</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Тыс.единиц</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0,03</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0,03</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0,030</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0,030</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0,030</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0,030</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2590">
                <a:tc>
                  <a:txBody>
                    <a:bodyPr/>
                    <a:lstStyle/>
                    <a:p>
                      <a:pPr algn="l" fontAlgn="ctr"/>
                      <a:r>
                        <a:rPr lang="ru-RU" sz="800" b="0" i="0" u="none" strike="noStrike" dirty="0">
                          <a:latin typeface="Times New Roman"/>
                        </a:rPr>
                        <a:t>Среднесписочная численность </a:t>
                      </a:r>
                      <a:r>
                        <a:rPr lang="ru-RU" sz="800" b="0" i="0" u="none" strike="noStrike" dirty="0" smtClean="0">
                          <a:latin typeface="Times New Roman"/>
                        </a:rPr>
                        <a:t>работников малых и средних предприятий, включая </a:t>
                      </a:r>
                      <a:r>
                        <a:rPr lang="ru-RU" sz="800" b="0" i="0" u="none" strike="noStrike" dirty="0" err="1" smtClean="0">
                          <a:latin typeface="Times New Roman"/>
                        </a:rPr>
                        <a:t>микропредприятия</a:t>
                      </a:r>
                      <a:r>
                        <a:rPr lang="ru-RU" sz="800" b="0" i="0" u="none" strike="noStrike" dirty="0" smtClean="0">
                          <a:latin typeface="Times New Roman"/>
                        </a:rPr>
                        <a:t> (без</a:t>
                      </a:r>
                      <a:r>
                        <a:rPr lang="ru-RU" sz="800" b="0" i="0" u="none" strike="noStrike" baseline="0" dirty="0" smtClean="0">
                          <a:latin typeface="Times New Roman"/>
                        </a:rPr>
                        <a:t> внешних </a:t>
                      </a:r>
                      <a:r>
                        <a:rPr lang="ru-RU" sz="800" b="0" i="0" u="none" strike="noStrike" baseline="0" dirty="0" err="1" smtClean="0">
                          <a:latin typeface="Times New Roman"/>
                        </a:rPr>
                        <a:t>совеместителей</a:t>
                      </a:r>
                      <a:r>
                        <a:rPr lang="ru-RU" sz="800" b="0" i="0" u="none" strike="noStrike" baseline="0" dirty="0" smtClean="0">
                          <a:latin typeface="Times New Roman"/>
                        </a:rPr>
                        <a:t>)</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Тыс.человек</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0,088</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0,088</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0,088</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solidFill>
                            <a:srgbClr val="000000"/>
                          </a:solidFill>
                          <a:latin typeface="Times New Roman"/>
                        </a:rPr>
                        <a:t>0,088</a:t>
                      </a:r>
                      <a:endParaRPr lang="ru-RU" sz="800" b="0" i="0" u="none" strike="noStrike" dirty="0">
                        <a:solidFill>
                          <a:srgbClr val="000000"/>
                        </a:solidFill>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solidFill>
                            <a:srgbClr val="000000"/>
                          </a:solidFill>
                          <a:latin typeface="Times New Roman"/>
                        </a:rPr>
                        <a:t>0,088</a:t>
                      </a:r>
                      <a:endParaRPr lang="ru-RU" sz="800" b="0" i="0" u="none" strike="noStrike" dirty="0">
                        <a:solidFill>
                          <a:srgbClr val="000000"/>
                        </a:solidFill>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solidFill>
                            <a:srgbClr val="000000"/>
                          </a:solidFill>
                          <a:latin typeface="Times New Roman"/>
                        </a:rPr>
                        <a:t>0,088</a:t>
                      </a:r>
                      <a:endParaRPr lang="ru-RU" sz="800" b="0" i="0" u="none" strike="noStrike" dirty="0">
                        <a:solidFill>
                          <a:srgbClr val="000000"/>
                        </a:solidFill>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2590">
                <a:tc>
                  <a:txBody>
                    <a:bodyPr/>
                    <a:lstStyle/>
                    <a:p>
                      <a:pPr algn="l" fontAlgn="ctr"/>
                      <a:r>
                        <a:rPr lang="ru-RU" sz="800" b="0" i="0" u="none" strike="noStrike" dirty="0" smtClean="0">
                          <a:latin typeface="Times New Roman"/>
                        </a:rPr>
                        <a:t>Оборот</a:t>
                      </a:r>
                      <a:r>
                        <a:rPr lang="ru-RU" sz="800" b="0" i="0" u="none" strike="noStrike" baseline="0" dirty="0" smtClean="0">
                          <a:latin typeface="Times New Roman"/>
                        </a:rPr>
                        <a:t> малых и средних предприятий, включая </a:t>
                      </a:r>
                      <a:r>
                        <a:rPr lang="ru-RU" sz="800" b="0" i="0" u="none" strike="noStrike" baseline="0" dirty="0" err="1" smtClean="0">
                          <a:latin typeface="Times New Roman"/>
                        </a:rPr>
                        <a:t>микропредприятия</a:t>
                      </a:r>
                      <a:r>
                        <a:rPr lang="ru-RU" sz="800" b="0" i="0" u="none" strike="noStrike" baseline="0" dirty="0" smtClean="0">
                          <a:latin typeface="Times New Roman"/>
                        </a:rPr>
                        <a:t> на территории муниципального образования</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млн. руб. в ценах соответствующих лет</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175,9</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176,9</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177</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177,0</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177,2</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177,5</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72590">
                <a:tc>
                  <a:txBody>
                    <a:bodyPr/>
                    <a:lstStyle/>
                    <a:p>
                      <a:pPr algn="ctr" fontAlgn="ctr"/>
                      <a:r>
                        <a:rPr lang="ru-RU" sz="800" b="1" i="0" u="none" strike="noStrike" dirty="0" smtClean="0">
                          <a:latin typeface="Times New Roman"/>
                        </a:rPr>
                        <a:t>4. Промышленность</a:t>
                      </a:r>
                      <a:endParaRPr lang="ru-RU" sz="800" b="1"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a:latin typeface="Times New Roman"/>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a:latin typeface="Arial Cyr"/>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a:latin typeface="Arial Cyr"/>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a:latin typeface="Arial Cyr"/>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a:latin typeface="Arial Cyr"/>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a:latin typeface="Arial Cyr"/>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a:latin typeface="Arial Cyr"/>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82880">
                <a:tc rowSpan="2">
                  <a:txBody>
                    <a:bodyPr/>
                    <a:lstStyle/>
                    <a:p>
                      <a:pPr algn="l" fontAlgn="ctr"/>
                      <a:r>
                        <a:rPr lang="ru-RU" sz="800" b="0" i="0" u="none" strike="noStrike" dirty="0" smtClean="0">
                          <a:latin typeface="Times New Roman"/>
                        </a:rPr>
                        <a:t>Объем</a:t>
                      </a:r>
                      <a:r>
                        <a:rPr lang="ru-RU" sz="800" b="0" i="0" u="none" strike="noStrike" baseline="0" dirty="0" smtClean="0">
                          <a:latin typeface="Times New Roman"/>
                        </a:rPr>
                        <a:t> отгруженных товаров собственного производства, выполненных работ и услуг собственными силами, по видам деятельности, относящимся к промышленному производству</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Млн.рублей</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ru-RU" sz="800" b="0" i="0" u="none" strike="noStrike" dirty="0" smtClean="0">
                          <a:latin typeface="Times New Roman"/>
                        </a:rPr>
                        <a:t>161,8</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ru-RU" sz="800" b="0" i="0" u="none" strike="noStrike" dirty="0" smtClean="0">
                          <a:latin typeface="Times New Roman"/>
                        </a:rPr>
                        <a:t>225,6</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ru-RU" sz="800" b="0" i="0" u="none" strike="noStrike" dirty="0" smtClean="0">
                          <a:latin typeface="Times New Roman"/>
                        </a:rPr>
                        <a:t>237,1</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ru-RU" sz="800" b="0" i="0" u="none" strike="noStrike" dirty="0" smtClean="0">
                          <a:latin typeface="Times New Roman"/>
                        </a:rPr>
                        <a:t>237,1</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ru-RU" sz="800" b="0" i="0" u="none" strike="noStrike" dirty="0" smtClean="0">
                          <a:latin typeface="Times New Roman"/>
                        </a:rPr>
                        <a:t>250,9</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fontAlgn="ctr"/>
                      <a:r>
                        <a:rPr lang="ru-RU" sz="800" b="0" i="0" u="none" strike="noStrike" dirty="0" smtClean="0">
                          <a:latin typeface="Times New Roman"/>
                        </a:rPr>
                        <a:t>266,7</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88286">
                <a:tc vMerge="1">
                  <a:txBody>
                    <a:bodyPr/>
                    <a:lstStyle/>
                    <a:p>
                      <a:endParaRPr lang="ru-RU"/>
                    </a:p>
                  </a:txBody>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800" b="0" i="0" u="none" strike="noStrike" dirty="0" smtClean="0">
                          <a:latin typeface="Times New Roman"/>
                        </a:rPr>
                        <a:t>% к предыдущему году</a:t>
                      </a:r>
                    </a:p>
                    <a:p>
                      <a:pPr algn="ctr" fontAlgn="ct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96,9</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139,4</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105,1</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105,1</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105,8</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106,3</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5179">
                <a:tc>
                  <a:txBody>
                    <a:bodyPr/>
                    <a:lstStyle/>
                    <a:p>
                      <a:pPr algn="l" fontAlgn="ctr"/>
                      <a:r>
                        <a:rPr lang="ru-RU" sz="800" b="0" i="0" u="none" strike="noStrike" dirty="0" smtClean="0">
                          <a:latin typeface="Times New Roman"/>
                        </a:rPr>
                        <a:t>Обрабатывающие производства</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Млн. руб.</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151,7</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215,3</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226,3</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226,3</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239,9</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255,5</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5179">
                <a:tc>
                  <a:txBody>
                    <a:bodyPr/>
                    <a:lstStyle/>
                    <a:p>
                      <a:pPr algn="l" fontAlgn="ct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800" b="0" i="0" u="none" strike="noStrike" dirty="0" smtClean="0">
                          <a:latin typeface="Times New Roman"/>
                        </a:rPr>
                        <a:t>В % к предыдущему году</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96,6</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141,9</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105,1</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105,1</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106,0</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ru-RU" sz="800" b="0" i="0" u="none" strike="noStrike" dirty="0" smtClean="0">
                          <a:latin typeface="Times New Roman"/>
                        </a:rPr>
                        <a:t>106,5</a:t>
                      </a: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45179">
                <a:tc>
                  <a:txBody>
                    <a:bodyPr/>
                    <a:lstStyle/>
                    <a:p>
                      <a:pPr algn="l" fontAlgn="ct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ru-RU" dirty="0"/>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ru-RU" dirty="0"/>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ru-RU" dirty="0"/>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ru-RU"/>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endParaRPr lang="ru-RU" dirty="0"/>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endParaRPr lang="ru-RU" sz="800" b="0" i="0" u="none" strike="noStrike" dirty="0">
                        <a:latin typeface="Times New Roman"/>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 xmlns:p14="http://schemas.microsoft.com/office/powerpoint/2010/main" val="4057963867"/>
      </p:ext>
    </p:extLst>
  </p:cSld>
  <p:clrMapOvr>
    <a:masterClrMapping/>
  </p:clrMapOvr>
  <p:transition>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Заголовок 1"/>
          <p:cNvSpPr>
            <a:spLocks noGrp="1"/>
          </p:cNvSpPr>
          <p:nvPr>
            <p:ph type="title"/>
          </p:nvPr>
        </p:nvSpPr>
        <p:spPr>
          <a:xfrm>
            <a:off x="0" y="0"/>
            <a:ext cx="9144000" cy="1143000"/>
          </a:xfrm>
        </p:spPr>
        <p:txBody>
          <a:bodyPr>
            <a:noAutofit/>
          </a:bodyPr>
          <a:lstStyle/>
          <a:p>
            <a:pPr algn="ctr">
              <a:defRPr/>
            </a:pPr>
            <a:r>
              <a:rPr lang="ru-RU" sz="1800" b="1" dirty="0" smtClean="0">
                <a:solidFill>
                  <a:schemeClr val="tx1"/>
                </a:solidFill>
                <a:effectLst/>
                <a:latin typeface="Times New Roman" panose="02020603050405020304" pitchFamily="18" charset="0"/>
                <a:cs typeface="Times New Roman" panose="02020603050405020304" pitchFamily="18" charset="0"/>
              </a:rPr>
              <a:t>Приоритетные направления </a:t>
            </a:r>
            <a:br>
              <a:rPr lang="ru-RU" sz="1800" b="1" dirty="0" smtClean="0">
                <a:solidFill>
                  <a:schemeClr val="tx1"/>
                </a:solidFill>
                <a:effectLst/>
                <a:latin typeface="Times New Roman" panose="02020603050405020304" pitchFamily="18" charset="0"/>
                <a:cs typeface="Times New Roman" panose="02020603050405020304" pitchFamily="18" charset="0"/>
              </a:rPr>
            </a:br>
            <a:r>
              <a:rPr lang="ru-RU" sz="1800" b="1" dirty="0" smtClean="0">
                <a:solidFill>
                  <a:schemeClr val="tx1"/>
                </a:solidFill>
                <a:effectLst/>
                <a:latin typeface="Times New Roman" panose="02020603050405020304" pitchFamily="18" charset="0"/>
                <a:cs typeface="Times New Roman" panose="02020603050405020304" pitchFamily="18" charset="0"/>
              </a:rPr>
              <a:t>бюджетной и налоговой политики Колобовского городского поселения </a:t>
            </a:r>
            <a:br>
              <a:rPr lang="ru-RU" sz="1800" b="1" dirty="0" smtClean="0">
                <a:solidFill>
                  <a:schemeClr val="tx1"/>
                </a:solidFill>
                <a:effectLst/>
                <a:latin typeface="Times New Roman" panose="02020603050405020304" pitchFamily="18" charset="0"/>
                <a:cs typeface="Times New Roman" panose="02020603050405020304" pitchFamily="18" charset="0"/>
              </a:rPr>
            </a:br>
            <a:r>
              <a:rPr lang="ru-RU" sz="1800" b="1" dirty="0" smtClean="0">
                <a:solidFill>
                  <a:schemeClr val="tx1"/>
                </a:solidFill>
                <a:effectLst/>
                <a:latin typeface="Times New Roman" panose="02020603050405020304" pitchFamily="18" charset="0"/>
                <a:cs typeface="Times New Roman" panose="02020603050405020304" pitchFamily="18" charset="0"/>
              </a:rPr>
              <a:t>на 2023 год И НА ПЛАНОВЫЙ ПЕРИОД 2024 И 2025 ГОДОВ</a:t>
            </a:r>
            <a:endParaRPr lang="ru-RU" sz="1800" b="1" dirty="0">
              <a:solidFill>
                <a:schemeClr val="tx1"/>
              </a:solidFill>
              <a:effectLst/>
              <a:latin typeface="Times New Roman" panose="02020603050405020304" pitchFamily="18" charset="0"/>
              <a:cs typeface="Times New Roman" panose="02020603050405020304" pitchFamily="18" charset="0"/>
            </a:endParaRPr>
          </a:p>
        </p:txBody>
      </p:sp>
      <p:graphicFrame>
        <p:nvGraphicFramePr>
          <p:cNvPr id="21" name="Схема 20"/>
          <p:cNvGraphicFramePr/>
          <p:nvPr>
            <p:extLst>
              <p:ext uri="{D42A27DB-BD31-4B8C-83A1-F6EECF244321}">
                <p14:modId xmlns:p14="http://schemas.microsoft.com/office/powerpoint/2010/main" xmlns="" val="2677426901"/>
              </p:ext>
            </p:extLst>
          </p:nvPr>
        </p:nvGraphicFramePr>
        <p:xfrm>
          <a:off x="0" y="1037064"/>
          <a:ext cx="8954429" cy="59203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 xmlns:p14="http://schemas.microsoft.com/office/powerpoint/2010/main" val="2072495478"/>
      </p:ext>
    </p:extLst>
  </p:cSld>
  <p:clrMapOvr>
    <a:masterClrMapping/>
  </p:clrMapOvr>
  <p:transition>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Диаграмма 8"/>
          <p:cNvGraphicFramePr/>
          <p:nvPr>
            <p:extLst>
              <p:ext uri="{D42A27DB-BD31-4B8C-83A1-F6EECF244321}">
                <p14:modId xmlns="" xmlns:p14="http://schemas.microsoft.com/office/powerpoint/2010/main" val="2151747291"/>
              </p:ext>
            </p:extLst>
          </p:nvPr>
        </p:nvGraphicFramePr>
        <p:xfrm>
          <a:off x="133564" y="2157573"/>
          <a:ext cx="8832862" cy="4613097"/>
        </p:xfrm>
        <a:graphic>
          <a:graphicData uri="http://schemas.openxmlformats.org/drawingml/2006/chart">
            <c:chart xmlns:c="http://schemas.openxmlformats.org/drawingml/2006/chart" xmlns:r="http://schemas.openxmlformats.org/officeDocument/2006/relationships" r:id="rId2"/>
          </a:graphicData>
        </a:graphic>
      </p:graphicFrame>
      <p:sp>
        <p:nvSpPr>
          <p:cNvPr id="4" name="Номер слайда 3"/>
          <p:cNvSpPr>
            <a:spLocks noGrp="1"/>
          </p:cNvSpPr>
          <p:nvPr>
            <p:ph type="sldNum" sz="quarter" idx="10"/>
          </p:nvPr>
        </p:nvSpPr>
        <p:spPr/>
        <p:txBody>
          <a:bodyPr/>
          <a:lstStyle/>
          <a:p>
            <a:pPr>
              <a:defRPr/>
            </a:pPr>
            <a:fld id="{67FD1E93-168C-4E3F-B839-29F00AE4705B}" type="slidenum">
              <a:rPr lang="ru-RU" smtClean="0"/>
              <a:pPr>
                <a:defRPr/>
              </a:pPr>
              <a:t>8</a:t>
            </a:fld>
            <a:endParaRPr lang="ru-RU" dirty="0"/>
          </a:p>
        </p:txBody>
      </p:sp>
      <p:sp>
        <p:nvSpPr>
          <p:cNvPr id="5" name="Заголовок 1"/>
          <p:cNvSpPr>
            <a:spLocks noGrp="1"/>
          </p:cNvSpPr>
          <p:nvPr>
            <p:ph type="title"/>
          </p:nvPr>
        </p:nvSpPr>
        <p:spPr>
          <a:xfrm>
            <a:off x="233265" y="1"/>
            <a:ext cx="8714792" cy="606490"/>
          </a:xfrm>
        </p:spPr>
        <p:txBody>
          <a:bodyPr>
            <a:normAutofit fontScale="90000"/>
          </a:bodyPr>
          <a:lstStyle/>
          <a:p>
            <a:pPr algn="ctr"/>
            <a:r>
              <a:rPr lang="ru-RU" sz="1800" dirty="0">
                <a:solidFill>
                  <a:schemeClr val="tx1">
                    <a:lumMod val="85000"/>
                    <a:lumOff val="15000"/>
                  </a:schemeClr>
                </a:solidFill>
                <a:latin typeface="Times New Roman" pitchFamily="18" charset="0"/>
                <a:cs typeface="Times New Roman" pitchFamily="18" charset="0"/>
              </a:rPr>
              <a:t>Основные </a:t>
            </a:r>
            <a:r>
              <a:rPr lang="ru-RU" sz="1800" dirty="0" smtClean="0">
                <a:solidFill>
                  <a:schemeClr val="tx1">
                    <a:lumMod val="85000"/>
                    <a:lumOff val="15000"/>
                  </a:schemeClr>
                </a:solidFill>
                <a:latin typeface="Times New Roman" pitchFamily="18" charset="0"/>
                <a:cs typeface="Times New Roman" pitchFamily="18" charset="0"/>
              </a:rPr>
              <a:t>характеристики бюджета Колобовского городского поселения на 2023- 2025 годы (тыс.руб.)</a:t>
            </a:r>
            <a:endParaRPr lang="ru-RU" sz="1800" dirty="0">
              <a:solidFill>
                <a:schemeClr val="tx1">
                  <a:lumMod val="85000"/>
                  <a:lumOff val="15000"/>
                </a:schemeClr>
              </a:solidFill>
            </a:endParaRPr>
          </a:p>
        </p:txBody>
      </p:sp>
      <p:graphicFrame>
        <p:nvGraphicFramePr>
          <p:cNvPr id="2" name="Таблица 1"/>
          <p:cNvGraphicFramePr>
            <a:graphicFrameLocks noGrp="1"/>
          </p:cNvGraphicFramePr>
          <p:nvPr>
            <p:extLst>
              <p:ext uri="{D42A27DB-BD31-4B8C-83A1-F6EECF244321}">
                <p14:modId xmlns="" xmlns:p14="http://schemas.microsoft.com/office/powerpoint/2010/main" val="3548392826"/>
              </p:ext>
            </p:extLst>
          </p:nvPr>
        </p:nvGraphicFramePr>
        <p:xfrm>
          <a:off x="970384" y="541176"/>
          <a:ext cx="8173617" cy="1528991"/>
        </p:xfrm>
        <a:graphic>
          <a:graphicData uri="http://schemas.openxmlformats.org/drawingml/2006/table">
            <a:tbl>
              <a:tblPr firstRow="1" bandRow="1">
                <a:tableStyleId>{93296810-A885-4BE3-A3E7-6D5BEEA58F35}</a:tableStyleId>
              </a:tblPr>
              <a:tblGrid>
                <a:gridCol w="1890803"/>
                <a:gridCol w="989727"/>
                <a:gridCol w="1247963"/>
                <a:gridCol w="1377063"/>
                <a:gridCol w="1312514"/>
                <a:gridCol w="1355547"/>
              </a:tblGrid>
              <a:tr h="403081">
                <a:tc>
                  <a:txBody>
                    <a:bodyPr/>
                    <a:lstStyle/>
                    <a:p>
                      <a:pPr algn="ctr" rtl="0" fontAlgn="ctr"/>
                      <a:r>
                        <a:rPr lang="ru-RU" sz="1400" u="none" strike="noStrike" dirty="0">
                          <a:effectLst/>
                          <a:latin typeface="Times New Roman" panose="02020603050405020304" pitchFamily="18" charset="0"/>
                          <a:cs typeface="Times New Roman" panose="02020603050405020304" pitchFamily="18" charset="0"/>
                        </a:rPr>
                        <a:t>Наименование</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7620" marR="7620" marT="7620" marB="0" anchor="ctr">
                    <a:lnR w="12700" cap="flat" cmpd="sng" algn="ctr">
                      <a:solidFill>
                        <a:schemeClr val="tx1"/>
                      </a:solidFill>
                      <a:prstDash val="solid"/>
                      <a:round/>
                      <a:headEnd type="none" w="med" len="med"/>
                      <a:tailEnd type="none" w="med" len="med"/>
                    </a:lnR>
                  </a:tcPr>
                </a:tc>
                <a:tc>
                  <a:txBody>
                    <a:bodyPr/>
                    <a:lstStyle/>
                    <a:p>
                      <a:pPr algn="ctr" rtl="0" fontAlgn="ctr"/>
                      <a:r>
                        <a:rPr lang="ru-RU" sz="1400" b="1" i="0" u="none" strike="noStrike" dirty="0" smtClean="0">
                          <a:solidFill>
                            <a:schemeClr val="tx1"/>
                          </a:solidFill>
                          <a:effectLst/>
                          <a:latin typeface="Times New Roman" panose="02020603050405020304" pitchFamily="18" charset="0"/>
                          <a:cs typeface="Times New Roman" panose="02020603050405020304" pitchFamily="18" charset="0"/>
                        </a:rPr>
                        <a:t>Факт 2021 год</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tcPr>
                </a:tc>
                <a:tc>
                  <a:txBody>
                    <a:bodyPr/>
                    <a:lstStyle/>
                    <a:p>
                      <a:pPr algn="ctr" rtl="0" fontAlgn="ctr"/>
                      <a:r>
                        <a:rPr lang="ru-RU" sz="1400" u="none" strike="noStrike" dirty="0">
                          <a:effectLst/>
                          <a:latin typeface="Times New Roman" panose="02020603050405020304" pitchFamily="18" charset="0"/>
                          <a:cs typeface="Times New Roman" panose="02020603050405020304" pitchFamily="18" charset="0"/>
                        </a:rPr>
                        <a:t>Оценка </a:t>
                      </a:r>
                      <a:r>
                        <a:rPr lang="ru-RU" sz="1400" u="none" strike="noStrike" dirty="0" smtClean="0">
                          <a:effectLst/>
                          <a:latin typeface="Times New Roman" panose="02020603050405020304" pitchFamily="18" charset="0"/>
                          <a:cs typeface="Times New Roman" panose="02020603050405020304" pitchFamily="18" charset="0"/>
                        </a:rPr>
                        <a:t>2022год</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7620" marR="7620" marT="7620" marB="0" anchor="ctr"/>
                </a:tc>
                <a:tc>
                  <a:txBody>
                    <a:bodyPr/>
                    <a:lstStyle/>
                    <a:p>
                      <a:pPr algn="ctr" rtl="0" fontAlgn="ctr"/>
                      <a:r>
                        <a:rPr lang="ru-RU" sz="1400" u="none" strike="noStrike" dirty="0" smtClean="0">
                          <a:effectLst/>
                          <a:latin typeface="Times New Roman" panose="02020603050405020304" pitchFamily="18" charset="0"/>
                          <a:cs typeface="Times New Roman" panose="02020603050405020304" pitchFamily="18" charset="0"/>
                        </a:rPr>
                        <a:t>2023год</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7620" marR="7620" marT="7620" marB="0" anchor="ctr"/>
                </a:tc>
                <a:tc>
                  <a:txBody>
                    <a:bodyPr/>
                    <a:lstStyle/>
                    <a:p>
                      <a:pPr algn="ctr" rtl="0" fontAlgn="ctr"/>
                      <a:r>
                        <a:rPr lang="ru-RU" sz="1400" u="none" strike="noStrike" dirty="0" smtClean="0">
                          <a:effectLst/>
                          <a:latin typeface="Times New Roman" panose="02020603050405020304" pitchFamily="18" charset="0"/>
                          <a:cs typeface="Times New Roman" panose="02020603050405020304" pitchFamily="18" charset="0"/>
                        </a:rPr>
                        <a:t>2024 </a:t>
                      </a:r>
                      <a:r>
                        <a:rPr lang="ru-RU" sz="1400" u="none" strike="noStrike" dirty="0">
                          <a:effectLst/>
                          <a:latin typeface="Times New Roman" panose="02020603050405020304" pitchFamily="18" charset="0"/>
                          <a:cs typeface="Times New Roman" panose="02020603050405020304" pitchFamily="18" charset="0"/>
                        </a:rPr>
                        <a:t>год</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7620" marR="7620" marT="7620" marB="0" anchor="ctr"/>
                </a:tc>
                <a:tc>
                  <a:txBody>
                    <a:bodyPr/>
                    <a:lstStyle/>
                    <a:p>
                      <a:pPr algn="ctr" rtl="0" fontAlgn="ctr"/>
                      <a:r>
                        <a:rPr lang="ru-RU" sz="1400" u="none" strike="noStrike" dirty="0" smtClean="0">
                          <a:effectLst/>
                          <a:latin typeface="Times New Roman" panose="02020603050405020304" pitchFamily="18" charset="0"/>
                          <a:cs typeface="Times New Roman" panose="02020603050405020304" pitchFamily="18" charset="0"/>
                        </a:rPr>
                        <a:t>2025 </a:t>
                      </a:r>
                      <a:r>
                        <a:rPr lang="ru-RU" sz="1400" u="none" strike="noStrike" dirty="0">
                          <a:effectLst/>
                          <a:latin typeface="Times New Roman" panose="02020603050405020304" pitchFamily="18" charset="0"/>
                          <a:cs typeface="Times New Roman" panose="02020603050405020304" pitchFamily="18" charset="0"/>
                        </a:rPr>
                        <a:t>год</a:t>
                      </a:r>
                      <a:endParaRPr lang="ru-RU" sz="14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7620" marR="7620" marT="7620" marB="0" anchor="ctr"/>
                </a:tc>
              </a:tr>
              <a:tr h="312510">
                <a:tc>
                  <a:txBody>
                    <a:bodyPr/>
                    <a:lstStyle/>
                    <a:p>
                      <a:pPr algn="l" rtl="0" fontAlgn="ctr"/>
                      <a:r>
                        <a:rPr lang="ru-RU" sz="1400" u="none" strike="noStrike" dirty="0" smtClean="0">
                          <a:effectLst/>
                          <a:latin typeface="Times New Roman" panose="02020603050405020304" pitchFamily="18" charset="0"/>
                          <a:cs typeface="Times New Roman" panose="02020603050405020304" pitchFamily="18" charset="0"/>
                        </a:rPr>
                        <a:t>   Доходы</a:t>
                      </a:r>
                      <a:endParaRPr lang="ru-RU" sz="14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7620" marR="7620" marT="7620" marB="0" anchor="ctr">
                    <a:lnR w="12700" cap="flat" cmpd="sng" algn="ctr">
                      <a:solidFill>
                        <a:schemeClr val="tx1"/>
                      </a:solidFill>
                      <a:prstDash val="solid"/>
                      <a:round/>
                      <a:headEnd type="none" w="med" len="med"/>
                      <a:tailEnd type="none" w="med" len="med"/>
                    </a:lnR>
                  </a:tcPr>
                </a:tc>
                <a:tc>
                  <a:txBody>
                    <a:bodyPr/>
                    <a:lstStyle/>
                    <a:p>
                      <a:pPr algn="l" rtl="0" fontAlgn="ctr"/>
                      <a:r>
                        <a:rPr lang="ru-RU" sz="1400" b="0" i="0" u="none" strike="noStrike" dirty="0" smtClean="0">
                          <a:solidFill>
                            <a:schemeClr val="tx1"/>
                          </a:solidFill>
                          <a:effectLst/>
                          <a:latin typeface="Times New Roman" panose="02020603050405020304" pitchFamily="18" charset="0"/>
                          <a:cs typeface="Times New Roman" panose="02020603050405020304" pitchFamily="18" charset="0"/>
                        </a:rPr>
                        <a:t>23056,8</a:t>
                      </a:r>
                      <a:endParaRPr lang="ru-RU" sz="14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tcPr>
                </a:tc>
                <a:tc>
                  <a:txBody>
                    <a:bodyPr/>
                    <a:lstStyle/>
                    <a:p>
                      <a:pPr algn="ctr" rtl="0" fontAlgn="ctr"/>
                      <a:r>
                        <a:rPr lang="ru-RU" sz="1400" b="0" i="0" u="none" strike="noStrike" dirty="0" smtClean="0">
                          <a:solidFill>
                            <a:schemeClr val="tx1"/>
                          </a:solidFill>
                          <a:effectLst/>
                          <a:latin typeface="Times New Roman" panose="02020603050405020304" pitchFamily="18" charset="0"/>
                          <a:cs typeface="Times New Roman" panose="02020603050405020304" pitchFamily="18" charset="0"/>
                        </a:rPr>
                        <a:t>23471,7</a:t>
                      </a:r>
                      <a:endParaRPr lang="ru-RU" sz="14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7620" marR="7620" marT="7620" marB="0" anchor="ctr"/>
                </a:tc>
                <a:tc>
                  <a:txBody>
                    <a:bodyPr/>
                    <a:lstStyle/>
                    <a:p>
                      <a:pPr algn="ctr" rtl="0" fontAlgn="ctr"/>
                      <a:r>
                        <a:rPr lang="ru-RU" sz="1400" b="0" i="0" u="none" strike="noStrike" dirty="0" smtClean="0">
                          <a:solidFill>
                            <a:schemeClr val="tx1"/>
                          </a:solidFill>
                          <a:effectLst/>
                          <a:latin typeface="Times New Roman" panose="02020603050405020304" pitchFamily="18" charset="0"/>
                          <a:cs typeface="Times New Roman" panose="02020603050405020304" pitchFamily="18" charset="0"/>
                        </a:rPr>
                        <a:t>27459,3</a:t>
                      </a:r>
                      <a:endParaRPr lang="ru-RU" sz="14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7620" marR="7620" marT="7620" marB="0" anchor="ctr"/>
                </a:tc>
                <a:tc>
                  <a:txBody>
                    <a:bodyPr/>
                    <a:lstStyle/>
                    <a:p>
                      <a:pPr algn="ctr" rtl="0" fontAlgn="ctr"/>
                      <a:r>
                        <a:rPr lang="ru-RU" sz="1400" b="0" i="0" u="none" strike="noStrike" dirty="0" smtClean="0">
                          <a:solidFill>
                            <a:schemeClr val="tx1"/>
                          </a:solidFill>
                          <a:effectLst/>
                          <a:latin typeface="Times New Roman" panose="02020603050405020304" pitchFamily="18" charset="0"/>
                          <a:cs typeface="Times New Roman" panose="02020603050405020304" pitchFamily="18" charset="0"/>
                        </a:rPr>
                        <a:t>15935,3</a:t>
                      </a:r>
                      <a:endParaRPr lang="ru-RU" sz="14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7620" marR="7620" marT="7620" marB="0" anchor="ctr"/>
                </a:tc>
                <a:tc>
                  <a:txBody>
                    <a:bodyPr/>
                    <a:lstStyle/>
                    <a:p>
                      <a:pPr algn="ctr" rtl="0" fontAlgn="ctr"/>
                      <a:r>
                        <a:rPr lang="ru-RU" sz="1400" b="0" i="0" u="none" strike="noStrike" dirty="0" smtClean="0">
                          <a:solidFill>
                            <a:schemeClr val="tx1"/>
                          </a:solidFill>
                          <a:effectLst/>
                          <a:latin typeface="Times New Roman" panose="02020603050405020304" pitchFamily="18" charset="0"/>
                          <a:cs typeface="Times New Roman" panose="02020603050405020304" pitchFamily="18" charset="0"/>
                        </a:rPr>
                        <a:t>15834,9</a:t>
                      </a:r>
                      <a:endParaRPr lang="ru-RU" sz="14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7620" marR="7620" marT="7620" marB="0" anchor="ctr"/>
                </a:tc>
              </a:tr>
              <a:tr h="205076">
                <a:tc>
                  <a:txBody>
                    <a:bodyPr/>
                    <a:lstStyle/>
                    <a:p>
                      <a:pPr algn="l" rtl="0" fontAlgn="ctr"/>
                      <a:r>
                        <a:rPr lang="ru-RU" sz="1400" u="none" strike="noStrike" dirty="0" smtClean="0">
                          <a:effectLst/>
                          <a:latin typeface="Times New Roman" panose="02020603050405020304" pitchFamily="18" charset="0"/>
                          <a:cs typeface="Times New Roman" panose="02020603050405020304" pitchFamily="18" charset="0"/>
                        </a:rPr>
                        <a:t>   Расходы</a:t>
                      </a:r>
                      <a:endParaRPr lang="ru-RU" sz="14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7620" marR="7620" marT="7620" marB="0" anchor="ctr">
                    <a:lnR w="12700" cap="flat" cmpd="sng" algn="ctr">
                      <a:solidFill>
                        <a:schemeClr val="tx1"/>
                      </a:solidFill>
                      <a:prstDash val="solid"/>
                      <a:round/>
                      <a:headEnd type="none" w="med" len="med"/>
                      <a:tailEnd type="none" w="med" len="med"/>
                    </a:lnR>
                  </a:tcPr>
                </a:tc>
                <a:tc>
                  <a:txBody>
                    <a:bodyPr/>
                    <a:lstStyle/>
                    <a:p>
                      <a:pPr algn="l" rtl="0" fontAlgn="ctr"/>
                      <a:r>
                        <a:rPr lang="ru-RU" sz="1400" b="0" i="0" u="none" strike="noStrike" dirty="0" smtClean="0">
                          <a:solidFill>
                            <a:schemeClr val="tx1"/>
                          </a:solidFill>
                          <a:effectLst/>
                          <a:latin typeface="Times New Roman" panose="02020603050405020304" pitchFamily="18" charset="0"/>
                          <a:cs typeface="Times New Roman" panose="02020603050405020304" pitchFamily="18" charset="0"/>
                        </a:rPr>
                        <a:t>23481,8</a:t>
                      </a:r>
                      <a:endParaRPr lang="ru-RU" sz="14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tcPr>
                </a:tc>
                <a:tc>
                  <a:txBody>
                    <a:bodyPr/>
                    <a:lstStyle/>
                    <a:p>
                      <a:pPr algn="ctr" rtl="0" fontAlgn="ctr"/>
                      <a:r>
                        <a:rPr lang="ru-RU" sz="1400" u="none" strike="noStrike" dirty="0" smtClean="0">
                          <a:effectLst/>
                          <a:latin typeface="Times New Roman" panose="02020603050405020304" pitchFamily="18" charset="0"/>
                          <a:cs typeface="Times New Roman" panose="02020603050405020304" pitchFamily="18" charset="0"/>
                        </a:rPr>
                        <a:t>23958,6</a:t>
                      </a:r>
                      <a:endParaRPr lang="ru-RU" sz="14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7620" marR="7620" marT="7620" marB="0" anchor="ctr"/>
                </a:tc>
                <a:tc>
                  <a:txBody>
                    <a:bodyPr/>
                    <a:lstStyle/>
                    <a:p>
                      <a:pPr algn="ctr" rtl="0" fontAlgn="ctr"/>
                      <a:r>
                        <a:rPr lang="ru-RU" sz="1400" b="0" i="0" u="none" strike="noStrike" dirty="0" smtClean="0">
                          <a:solidFill>
                            <a:schemeClr val="tx1"/>
                          </a:solidFill>
                          <a:effectLst/>
                          <a:latin typeface="Times New Roman" panose="02020603050405020304" pitchFamily="18" charset="0"/>
                          <a:cs typeface="Times New Roman" panose="02020603050405020304" pitchFamily="18" charset="0"/>
                        </a:rPr>
                        <a:t>27459,3</a:t>
                      </a:r>
                      <a:endParaRPr lang="ru-RU" sz="14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7620" marR="7620" marT="7620" marB="0" anchor="ctr"/>
                </a:tc>
                <a:tc>
                  <a:txBody>
                    <a:bodyPr/>
                    <a:lstStyle/>
                    <a:p>
                      <a:pPr algn="ctr" rtl="0" fontAlgn="ctr"/>
                      <a:r>
                        <a:rPr lang="ru-RU" sz="1400" b="0" i="0" u="none" strike="noStrike" dirty="0" smtClean="0">
                          <a:solidFill>
                            <a:schemeClr val="tx1"/>
                          </a:solidFill>
                          <a:effectLst/>
                          <a:latin typeface="Times New Roman" panose="02020603050405020304" pitchFamily="18" charset="0"/>
                          <a:cs typeface="Times New Roman" panose="02020603050405020304" pitchFamily="18" charset="0"/>
                        </a:rPr>
                        <a:t>15935,3</a:t>
                      </a:r>
                      <a:endParaRPr lang="ru-RU" sz="14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7620" marR="7620" marT="7620" marB="0" anchor="ctr"/>
                </a:tc>
                <a:tc>
                  <a:txBody>
                    <a:bodyPr/>
                    <a:lstStyle/>
                    <a:p>
                      <a:pPr algn="ctr" rtl="0" fontAlgn="ctr"/>
                      <a:r>
                        <a:rPr lang="ru-RU" sz="1400" b="0" i="0" u="none" strike="noStrike" dirty="0" smtClean="0">
                          <a:solidFill>
                            <a:schemeClr val="tx1"/>
                          </a:solidFill>
                          <a:effectLst/>
                          <a:latin typeface="Times New Roman" panose="02020603050405020304" pitchFamily="18" charset="0"/>
                          <a:cs typeface="Times New Roman" panose="02020603050405020304" pitchFamily="18" charset="0"/>
                        </a:rPr>
                        <a:t>15834,9</a:t>
                      </a:r>
                      <a:endParaRPr lang="ru-RU" sz="14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7620" marR="7620" marT="7620" marB="0" anchor="ctr"/>
                </a:tc>
              </a:tr>
              <a:tr h="561161">
                <a:tc>
                  <a:txBody>
                    <a:bodyPr/>
                    <a:lstStyle/>
                    <a:p>
                      <a:pPr algn="l" rtl="0" fontAlgn="ctr"/>
                      <a:r>
                        <a:rPr lang="ru-RU" sz="1400" u="none" strike="noStrike" dirty="0" smtClean="0">
                          <a:effectLst/>
                          <a:latin typeface="Times New Roman" panose="02020603050405020304" pitchFamily="18" charset="0"/>
                          <a:cs typeface="Times New Roman" panose="02020603050405020304" pitchFamily="18" charset="0"/>
                        </a:rPr>
                        <a:t>   Дефицит/</a:t>
                      </a:r>
                      <a:r>
                        <a:rPr lang="ru-RU" sz="1400" u="none" strike="noStrike" dirty="0" err="1" smtClean="0">
                          <a:effectLst/>
                          <a:latin typeface="Times New Roman" panose="02020603050405020304" pitchFamily="18" charset="0"/>
                          <a:cs typeface="Times New Roman" panose="02020603050405020304" pitchFamily="18" charset="0"/>
                        </a:rPr>
                        <a:t>профицит</a:t>
                      </a:r>
                      <a:endParaRPr lang="ru-RU" sz="14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7620" marR="7620" marT="7620" marB="0" anchor="ctr">
                    <a:lnR w="12700" cap="flat" cmpd="sng" algn="ctr">
                      <a:solidFill>
                        <a:schemeClr val="tx1"/>
                      </a:solidFill>
                      <a:prstDash val="solid"/>
                      <a:round/>
                      <a:headEnd type="none" w="med" len="med"/>
                      <a:tailEnd type="none" w="med" len="med"/>
                    </a:lnR>
                  </a:tcPr>
                </a:tc>
                <a:tc>
                  <a:txBody>
                    <a:bodyPr/>
                    <a:lstStyle/>
                    <a:p>
                      <a:pPr algn="l" rtl="0" fontAlgn="ctr"/>
                      <a:r>
                        <a:rPr lang="ru-RU" sz="1400" b="0" i="0" u="none" strike="noStrike" dirty="0" smtClean="0">
                          <a:solidFill>
                            <a:schemeClr val="tx1"/>
                          </a:solidFill>
                          <a:effectLst/>
                          <a:latin typeface="Times New Roman" panose="02020603050405020304" pitchFamily="18" charset="0"/>
                          <a:cs typeface="Times New Roman" panose="02020603050405020304" pitchFamily="18" charset="0"/>
                        </a:rPr>
                        <a:t>-425,0</a:t>
                      </a:r>
                      <a:endParaRPr lang="ru-RU" sz="14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tcPr>
                </a:tc>
                <a:tc>
                  <a:txBody>
                    <a:bodyPr/>
                    <a:lstStyle/>
                    <a:p>
                      <a:pPr algn="ctr" rtl="0" fontAlgn="ctr"/>
                      <a:r>
                        <a:rPr lang="ru-RU" sz="1400" u="none" strike="noStrike" dirty="0" smtClean="0">
                          <a:effectLst/>
                          <a:latin typeface="Times New Roman" panose="02020603050405020304" pitchFamily="18" charset="0"/>
                          <a:cs typeface="Times New Roman" panose="02020603050405020304" pitchFamily="18" charset="0"/>
                        </a:rPr>
                        <a:t>-486,9</a:t>
                      </a:r>
                      <a:endParaRPr lang="ru-RU" sz="14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7620" marR="7620" marT="7620" marB="0" anchor="ctr"/>
                </a:tc>
                <a:tc>
                  <a:txBody>
                    <a:bodyPr/>
                    <a:lstStyle/>
                    <a:p>
                      <a:pPr algn="ctr" rtl="0" fontAlgn="ctr"/>
                      <a:r>
                        <a:rPr lang="ru-RU" sz="1400" u="none" strike="noStrike" dirty="0" smtClean="0">
                          <a:effectLst/>
                          <a:latin typeface="Times New Roman" panose="02020603050405020304" pitchFamily="18" charset="0"/>
                          <a:cs typeface="Times New Roman" panose="02020603050405020304" pitchFamily="18" charset="0"/>
                        </a:rPr>
                        <a:t>0</a:t>
                      </a:r>
                      <a:endParaRPr lang="ru-RU" sz="14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7620" marR="7620" marT="7620" marB="0" anchor="ctr"/>
                </a:tc>
                <a:tc>
                  <a:txBody>
                    <a:bodyPr/>
                    <a:lstStyle/>
                    <a:p>
                      <a:pPr algn="ctr" rtl="0" fontAlgn="ctr"/>
                      <a:r>
                        <a:rPr lang="ru-RU" sz="1400" u="none" strike="noStrike" dirty="0" smtClean="0">
                          <a:effectLst/>
                          <a:latin typeface="Times New Roman" panose="02020603050405020304" pitchFamily="18" charset="0"/>
                          <a:cs typeface="Times New Roman" panose="02020603050405020304" pitchFamily="18" charset="0"/>
                        </a:rPr>
                        <a:t>0</a:t>
                      </a:r>
                      <a:endParaRPr lang="ru-RU" sz="14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7620" marR="7620" marT="7620" marB="0" anchor="ctr"/>
                </a:tc>
                <a:tc>
                  <a:txBody>
                    <a:bodyPr/>
                    <a:lstStyle/>
                    <a:p>
                      <a:pPr algn="ctr" rtl="0" fontAlgn="ctr"/>
                      <a:r>
                        <a:rPr lang="ru-RU" sz="1400" u="none" strike="noStrike" dirty="0" smtClean="0">
                          <a:effectLst/>
                          <a:latin typeface="Times New Roman" panose="02020603050405020304" pitchFamily="18" charset="0"/>
                          <a:cs typeface="Times New Roman" panose="02020603050405020304" pitchFamily="18" charset="0"/>
                        </a:rPr>
                        <a:t>0</a:t>
                      </a:r>
                      <a:endParaRPr lang="ru-RU" sz="14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7620" marR="7620" marT="7620" marB="0" anchor="ctr"/>
                </a:tc>
              </a:tr>
            </a:tbl>
          </a:graphicData>
        </a:graphic>
      </p:graphicFrame>
    </p:spTree>
    <p:extLst>
      <p:ext uri="{BB962C8B-B14F-4D97-AF65-F5344CB8AC3E}">
        <p14:creationId xmlns="" xmlns:p14="http://schemas.microsoft.com/office/powerpoint/2010/main" val="2063889948"/>
      </p:ext>
    </p:extLst>
  </p:cSld>
  <p:clrMapOvr>
    <a:masterClrMapping/>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Схема 5"/>
          <p:cNvGraphicFramePr/>
          <p:nvPr>
            <p:extLst>
              <p:ext uri="{D42A27DB-BD31-4B8C-83A1-F6EECF244321}">
                <p14:modId xmlns="" xmlns:p14="http://schemas.microsoft.com/office/powerpoint/2010/main" val="1565232162"/>
              </p:ext>
            </p:extLst>
          </p:nvPr>
        </p:nvGraphicFramePr>
        <p:xfrm>
          <a:off x="0" y="555585"/>
          <a:ext cx="9051403" cy="630241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9" name="Диаграмма 8"/>
          <p:cNvGraphicFramePr/>
          <p:nvPr>
            <p:extLst>
              <p:ext uri="{D42A27DB-BD31-4B8C-83A1-F6EECF244321}">
                <p14:modId xmlns="" xmlns:p14="http://schemas.microsoft.com/office/powerpoint/2010/main" val="100759829"/>
              </p:ext>
            </p:extLst>
          </p:nvPr>
        </p:nvGraphicFramePr>
        <p:xfrm>
          <a:off x="5796136" y="4814596"/>
          <a:ext cx="3114599" cy="1954156"/>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7" name="Диаграмма 6"/>
          <p:cNvGraphicFramePr/>
          <p:nvPr>
            <p:extLst>
              <p:ext uri="{D42A27DB-BD31-4B8C-83A1-F6EECF244321}">
                <p14:modId xmlns="" xmlns:p14="http://schemas.microsoft.com/office/powerpoint/2010/main" val="618502454"/>
              </p:ext>
            </p:extLst>
          </p:nvPr>
        </p:nvGraphicFramePr>
        <p:xfrm>
          <a:off x="5580112" y="979605"/>
          <a:ext cx="3433259" cy="1724768"/>
        </p:xfrm>
        <a:graphic>
          <a:graphicData uri="http://schemas.openxmlformats.org/drawingml/2006/chart">
            <c:chart xmlns:c="http://schemas.openxmlformats.org/drawingml/2006/chart" xmlns:r="http://schemas.openxmlformats.org/officeDocument/2006/relationships" r:id="rId7"/>
          </a:graphicData>
        </a:graphic>
      </p:graphicFrame>
      <p:graphicFrame>
        <p:nvGraphicFramePr>
          <p:cNvPr id="8" name="Диаграмма 7"/>
          <p:cNvGraphicFramePr/>
          <p:nvPr>
            <p:extLst>
              <p:ext uri="{D42A27DB-BD31-4B8C-83A1-F6EECF244321}">
                <p14:modId xmlns="" xmlns:p14="http://schemas.microsoft.com/office/powerpoint/2010/main" val="3129153322"/>
              </p:ext>
            </p:extLst>
          </p:nvPr>
        </p:nvGraphicFramePr>
        <p:xfrm>
          <a:off x="5724128" y="2780928"/>
          <a:ext cx="3419872" cy="2016224"/>
        </p:xfrm>
        <a:graphic>
          <a:graphicData uri="http://schemas.openxmlformats.org/drawingml/2006/chart">
            <c:chart xmlns:c="http://schemas.openxmlformats.org/drawingml/2006/chart" xmlns:r="http://schemas.openxmlformats.org/officeDocument/2006/relationships" r:id="rId8"/>
          </a:graphicData>
        </a:graphic>
      </p:graphicFrame>
      <p:sp>
        <p:nvSpPr>
          <p:cNvPr id="2" name="Заголовок 1"/>
          <p:cNvSpPr>
            <a:spLocks noGrp="1"/>
          </p:cNvSpPr>
          <p:nvPr>
            <p:ph type="title"/>
          </p:nvPr>
        </p:nvSpPr>
        <p:spPr>
          <a:xfrm>
            <a:off x="0" y="66025"/>
            <a:ext cx="8657863" cy="887412"/>
          </a:xfrm>
        </p:spPr>
        <p:txBody>
          <a:bodyPr>
            <a:normAutofit/>
          </a:bodyPr>
          <a:lstStyle/>
          <a:p>
            <a:pPr algn="ctr"/>
            <a:r>
              <a:rPr lang="ru-RU" sz="1800" dirty="0" smtClean="0">
                <a:solidFill>
                  <a:schemeClr val="tx1">
                    <a:lumMod val="85000"/>
                    <a:lumOff val="15000"/>
                  </a:schemeClr>
                </a:solidFill>
                <a:latin typeface="Times New Roman" panose="02020603050405020304" pitchFamily="18" charset="0"/>
                <a:cs typeface="Times New Roman" panose="02020603050405020304" pitchFamily="18" charset="0"/>
              </a:rPr>
              <a:t>Структура доходов бюджета  </a:t>
            </a:r>
            <a:r>
              <a:rPr lang="ru-RU" sz="1800" dirty="0" err="1" smtClean="0">
                <a:solidFill>
                  <a:schemeClr val="tx1">
                    <a:lumMod val="85000"/>
                    <a:lumOff val="15000"/>
                  </a:schemeClr>
                </a:solidFill>
                <a:latin typeface="Times New Roman" panose="02020603050405020304" pitchFamily="18" charset="0"/>
                <a:cs typeface="Times New Roman" panose="02020603050405020304" pitchFamily="18" charset="0"/>
              </a:rPr>
              <a:t>Колобовского</a:t>
            </a:r>
            <a:r>
              <a:rPr lang="ru-RU" sz="1800" dirty="0" smtClean="0">
                <a:solidFill>
                  <a:schemeClr val="tx1">
                    <a:lumMod val="85000"/>
                    <a:lumOff val="15000"/>
                  </a:schemeClr>
                </a:solidFill>
                <a:latin typeface="Times New Roman" panose="02020603050405020304" pitchFamily="18" charset="0"/>
                <a:cs typeface="Times New Roman" panose="02020603050405020304" pitchFamily="18" charset="0"/>
              </a:rPr>
              <a:t> городского поселения по видам доходов</a:t>
            </a:r>
            <a:endParaRPr lang="ru-RU" sz="1800" dirty="0">
              <a:solidFill>
                <a:schemeClr val="tx1">
                  <a:lumMod val="85000"/>
                  <a:lumOff val="1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3806451593"/>
      </p:ext>
    </p:extLst>
  </p:cSld>
  <p:clrMapOvr>
    <a:masterClrMapping/>
  </p:clrMapOvr>
  <p:transition>
    <p:dissolve/>
  </p:transition>
  <p:timing>
    <p:tnLst>
      <p:par>
        <p:cTn id="1" dur="indefinite" restart="never" nodeType="tmRoot"/>
      </p:par>
    </p:tnLst>
  </p:timing>
</p:sld>
</file>

<file path=ppt/theme/theme1.xml><?xml version="1.0" encoding="utf-8"?>
<a:theme xmlns:a="http://schemas.openxmlformats.org/drawingml/2006/main" name="Тема Office">
  <a:themeElements>
    <a:clrScheme name="Бумажная">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Классическая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Яркая">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12057</TotalTime>
  <Words>4262</Words>
  <Application>Microsoft Office PowerPoint</Application>
  <PresentationFormat>Экран (4:3)</PresentationFormat>
  <Paragraphs>1493</Paragraphs>
  <Slides>31</Slides>
  <Notes>3</Notes>
  <HiddenSlides>0</HiddenSlides>
  <MMClips>0</MMClips>
  <ScaleCrop>false</ScaleCrop>
  <HeadingPairs>
    <vt:vector size="4" baseType="variant">
      <vt:variant>
        <vt:lpstr>Тема</vt:lpstr>
      </vt:variant>
      <vt:variant>
        <vt:i4>1</vt:i4>
      </vt:variant>
      <vt:variant>
        <vt:lpstr>Заголовки слайдов</vt:lpstr>
      </vt:variant>
      <vt:variant>
        <vt:i4>31</vt:i4>
      </vt:variant>
    </vt:vector>
  </HeadingPairs>
  <TitlesOfParts>
    <vt:vector size="32" baseType="lpstr">
      <vt:lpstr>Тема Office</vt:lpstr>
      <vt:lpstr>Слайд 1</vt:lpstr>
      <vt:lpstr>Слайд 2</vt:lpstr>
      <vt:lpstr>Основные понятия</vt:lpstr>
      <vt:lpstr>Слайд 4</vt:lpstr>
      <vt:lpstr>Этапы составления и утверждения бюджета  Колобовского городского поселения</vt:lpstr>
      <vt:lpstr>Основные показатели социально-экономического развития Колобовского городского поселения Шуйского муниципального района в 2020-2025 годах </vt:lpstr>
      <vt:lpstr>Приоритетные направления  бюджетной и налоговой политики Колобовского городского поселения  на 2023 год И НА ПЛАНОВЫЙ ПЕРИОД 2024 И 2025 ГОДОВ</vt:lpstr>
      <vt:lpstr>Основные характеристики бюджета Колобовского городского поселения на 2023- 2025 годы (тыс.руб.)</vt:lpstr>
      <vt:lpstr>Структура доходов бюджета  Колобовского городского поселения по видам доходов</vt:lpstr>
      <vt:lpstr>Структура доходной части бюджета Колобовского городского поселения  на 2023-2025 годы</vt:lpstr>
      <vt:lpstr>Сведения о планируемых на 2023 год и плановый период 2024 и 2025 гг  поступлений налоговых, неналоговых доходов и безвозмездных поступлений в   бюджет Колобовского городского поселения (тыс.руб.)</vt:lpstr>
      <vt:lpstr>РАСХОДЫ БЮДЖЕТА </vt:lpstr>
      <vt:lpstr>Структура расходов бюджета Колобовского городского поселения на 2023год и плановый период 2024-2025годов</vt:lpstr>
      <vt:lpstr>Структура расходов бюджета по разделам и подразделам классификации расходов бюджета Колобовского городского поселения на 2023 год и плановый период 2024-2025 годов</vt:lpstr>
      <vt:lpstr>Структура расходов Колобовского городского поселения по программным и не программным направлениям деятельности на 2023 год и плановый период 2024-2025 годов</vt:lpstr>
      <vt:lpstr>Слайд 16</vt:lpstr>
      <vt:lpstr>Слайд 17</vt:lpstr>
      <vt:lpstr>Муниципальная программа «Развитие культуры и спорта на территории Колобовского городского поселения» </vt:lpstr>
      <vt:lpstr>Муниципальная программа «Обеспечение доступным и комфортным жильем, услугами жилищно-коммунального хозяйства  населения Колобовского городского поселения» </vt:lpstr>
      <vt:lpstr>Муниципальная программа «Совершенствование управлением муниципальной собственностью Колобовского городского поселенияоды"</vt:lpstr>
      <vt:lpstr>Муниципальная программа «Обеспечение мероприятий по благоустройству населенных пунктов Колобовского городского поселения» </vt:lpstr>
      <vt:lpstr>Слайд 22</vt:lpstr>
      <vt:lpstr>Слайд 23</vt:lpstr>
      <vt:lpstr>Слайд 24</vt:lpstr>
      <vt:lpstr>Слайд 25</vt:lpstr>
      <vt:lpstr>Слайд 26</vt:lpstr>
      <vt:lpstr>Слайд 27</vt:lpstr>
      <vt:lpstr>Слайд 28</vt:lpstr>
      <vt:lpstr>Слайд 29</vt:lpstr>
      <vt:lpstr>КОНТАКТНАЯ ИНФОРМАЦИЯ</vt:lpstr>
      <vt:lpstr>Спасибо за внимание!</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Wolf</dc:creator>
  <cp:lastModifiedBy>Elena</cp:lastModifiedBy>
  <cp:revision>1094</cp:revision>
  <dcterms:created xsi:type="dcterms:W3CDTF">2010-06-18T09:27:04Z</dcterms:created>
  <dcterms:modified xsi:type="dcterms:W3CDTF">2023-06-09T13:12:04Z</dcterms:modified>
</cp:coreProperties>
</file>